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299" r:id="rId3"/>
    <p:sldId id="372" r:id="rId4"/>
    <p:sldId id="300" r:id="rId5"/>
    <p:sldId id="398" r:id="rId6"/>
    <p:sldId id="302" r:id="rId7"/>
    <p:sldId id="310" r:id="rId8"/>
    <p:sldId id="311" r:id="rId9"/>
    <p:sldId id="380" r:id="rId10"/>
    <p:sldId id="419" r:id="rId11"/>
    <p:sldId id="402" r:id="rId12"/>
    <p:sldId id="382" r:id="rId13"/>
    <p:sldId id="420" r:id="rId14"/>
    <p:sldId id="383" r:id="rId15"/>
    <p:sldId id="409" r:id="rId16"/>
    <p:sldId id="403" r:id="rId17"/>
    <p:sldId id="384" r:id="rId18"/>
    <p:sldId id="385" r:id="rId19"/>
    <p:sldId id="386" r:id="rId20"/>
    <p:sldId id="387" r:id="rId21"/>
    <p:sldId id="388" r:id="rId22"/>
    <p:sldId id="390" r:id="rId23"/>
    <p:sldId id="391" r:id="rId24"/>
    <p:sldId id="392" r:id="rId25"/>
    <p:sldId id="39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ASSISTÊNCIA AO PRÉ-NATAL DE BAIXO RISCO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Autofit/>
          </a:bodyPr>
          <a:lstStyle/>
          <a:p>
            <a:r>
              <a:rPr lang="pt-BR" sz="4000" dirty="0" smtClean="0"/>
              <a:t>objetiva </a:t>
            </a:r>
            <a:r>
              <a:rPr lang="pt-BR" sz="4000" dirty="0"/>
              <a:t>assegurar o acompanhamento e a avaliação do impacto das ações sobre a saúde materna e perinatal, inclusive com enfoque psicossocial e educativo, </a:t>
            </a:r>
            <a:r>
              <a:rPr lang="pt-BR" sz="4000" dirty="0" smtClean="0"/>
              <a:t>para garantia </a:t>
            </a:r>
            <a:r>
              <a:rPr lang="pt-BR" sz="4000" dirty="0"/>
              <a:t>do parto de um recém-nascido saudável (BRASIL, 2012).</a:t>
            </a:r>
          </a:p>
        </p:txBody>
      </p:sp>
    </p:spTree>
    <p:extLst>
      <p:ext uri="{BB962C8B-B14F-4D97-AF65-F5344CB8AC3E}">
        <p14:creationId xmlns:p14="http://schemas.microsoft.com/office/powerpoint/2010/main" val="3762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AGENTE COMUNITÁRIO DE SAÚDE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dirty="0"/>
              <a:t>Realiza visitas domiciliares, leva informações à usuária e registra dados importantes para seu acompanhamento nas unidades básicas de </a:t>
            </a:r>
            <a:r>
              <a:rPr lang="pt-BR" sz="3600" dirty="0" smtClean="0"/>
              <a:t>saúde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Monitora a participação da gestante nas </a:t>
            </a:r>
            <a:r>
              <a:rPr lang="pt-BR" sz="3600" dirty="0" smtClean="0"/>
              <a:t>consultas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Realiza atividade de educação, orientando sobre a periodicidade das consultas e cuidados de saúde, com foco nas ações preventivas de agravos, aspectos nutricionais e </a:t>
            </a:r>
            <a:r>
              <a:rPr lang="pt-BR" sz="3600" dirty="0" smtClean="0"/>
              <a:t>sanitários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78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AGENTE COMUNITÁRIO DE SAÚDE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Identifica situações de risco, e participa da elaboração de resolução </a:t>
            </a:r>
            <a:r>
              <a:rPr lang="pt-BR" dirty="0" smtClean="0"/>
              <a:t>dos problemas, </a:t>
            </a:r>
            <a:r>
              <a:rPr lang="pt-BR" dirty="0"/>
              <a:t>particularmente nos grupos com maior dificuldade de acesso; tais situações, ou a não aceitação do acompanhamento pré-natal por parte da gestante, devem ser informadas ao(à) enfermeiro(a) ou médico(a) de sua </a:t>
            </a:r>
            <a:r>
              <a:rPr lang="pt-BR" dirty="0" smtClean="0"/>
              <a:t>equipe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 smtClean="0"/>
              <a:t>Com </a:t>
            </a:r>
            <a:r>
              <a:rPr lang="pt-BR" dirty="0"/>
              <a:t>o(a) </a:t>
            </a:r>
            <a:r>
              <a:rPr lang="pt-BR" dirty="0" smtClean="0"/>
              <a:t>auxiliar ou técnico </a:t>
            </a:r>
            <a:r>
              <a:rPr lang="pt-BR" dirty="0"/>
              <a:t>de enfermagem, acompanha a puérpera e o processo de </a:t>
            </a:r>
            <a:r>
              <a:rPr lang="pt-BR" dirty="0" smtClean="0"/>
              <a:t>aleitamento materno</a:t>
            </a:r>
            <a:r>
              <a:rPr lang="pt-BR" dirty="0"/>
              <a:t>, orienta sobre a importância de consulta nesse período, identifica </a:t>
            </a:r>
            <a:r>
              <a:rPr lang="pt-BR" dirty="0" smtClean="0"/>
              <a:t>situações de </a:t>
            </a:r>
            <a:r>
              <a:rPr lang="pt-BR" dirty="0"/>
              <a:t>risco para o recém-nascido e para a mulher, orientando ainda sobre </a:t>
            </a:r>
            <a:r>
              <a:rPr lang="pt-BR" dirty="0" smtClean="0"/>
              <a:t>cuidados gerais </a:t>
            </a:r>
            <a:r>
              <a:rPr lang="pt-BR" dirty="0"/>
              <a:t>e planejamento </a:t>
            </a:r>
            <a:r>
              <a:rPr lang="pt-BR" dirty="0" smtClean="0"/>
              <a:t>familiar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84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845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AUXILIAR OU TÉCNICO DE ENFERMAGEM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sz="5100" dirty="0"/>
              <a:t>• Realiza curativos, retirada de pontos de incisão cirúrgica e outros pequenos </a:t>
            </a:r>
            <a:r>
              <a:rPr lang="pt-BR" sz="5100" dirty="0" smtClean="0"/>
              <a:t>procedimentos segundo </a:t>
            </a:r>
            <a:r>
              <a:rPr lang="pt-BR" sz="5100" dirty="0"/>
              <a:t>a rotina da </a:t>
            </a:r>
            <a:r>
              <a:rPr lang="pt-BR" sz="5100" dirty="0" smtClean="0"/>
              <a:t>unidade</a:t>
            </a:r>
          </a:p>
          <a:p>
            <a:pPr marL="0" indent="0">
              <a:buNone/>
            </a:pPr>
            <a:r>
              <a:rPr lang="pt-BR" sz="5100" dirty="0"/>
              <a:t/>
            </a:r>
            <a:br>
              <a:rPr lang="pt-BR" sz="5100" dirty="0"/>
            </a:br>
            <a:r>
              <a:rPr lang="pt-BR" sz="5100" dirty="0"/>
              <a:t>• Deve realizar a visita à puérpera na 1ª semana após alta hospitalar, avaliar a </a:t>
            </a:r>
            <a:r>
              <a:rPr lang="pt-BR" sz="5100" dirty="0" smtClean="0"/>
              <a:t>evolução da </a:t>
            </a:r>
            <a:r>
              <a:rPr lang="pt-BR" sz="5100" dirty="0"/>
              <a:t>incisão cirúrgica, orientar sobre o aleitamento, fissuras nas mamas e </a:t>
            </a:r>
            <a:r>
              <a:rPr lang="pt-BR" sz="5100" dirty="0" smtClean="0"/>
              <a:t>triagem neonatal</a:t>
            </a:r>
          </a:p>
          <a:p>
            <a:pPr marL="0" indent="0">
              <a:buNone/>
            </a:pPr>
            <a:r>
              <a:rPr lang="pt-BR" sz="5100" dirty="0"/>
              <a:t/>
            </a:r>
            <a:br>
              <a:rPr lang="pt-BR" sz="5100" dirty="0"/>
            </a:br>
            <a:r>
              <a:rPr lang="pt-BR" sz="5100" dirty="0"/>
              <a:t>• Afere a pressão arterial, o peso e a altura e, se necessário, outros dados </a:t>
            </a:r>
            <a:r>
              <a:rPr lang="pt-BR" sz="5100" dirty="0" smtClean="0"/>
              <a:t>vitais, como </a:t>
            </a:r>
            <a:r>
              <a:rPr lang="pt-BR" sz="5100" dirty="0"/>
              <a:t>temperatura e pulso da gestante, registrando essas informações no </a:t>
            </a:r>
            <a:r>
              <a:rPr lang="pt-BR" sz="5100" dirty="0" smtClean="0"/>
              <a:t>cartão da gestante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29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845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AUXILIAR OU TÉCNICO DE ENFERMAGEM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Pode acompanhar a consulta de pré-natal e puerpério, auxiliando segundo a </a:t>
            </a:r>
            <a:r>
              <a:rPr lang="pt-BR" dirty="0" smtClean="0"/>
              <a:t>rotina da unidade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Fornece medicações e administra vacinas ou </a:t>
            </a:r>
            <a:r>
              <a:rPr lang="pt-BR" dirty="0" smtClean="0"/>
              <a:t>outros medicamentos </a:t>
            </a:r>
            <a:r>
              <a:rPr lang="pt-BR" dirty="0"/>
              <a:t>injetáveis </a:t>
            </a:r>
            <a:r>
              <a:rPr lang="pt-BR" dirty="0" smtClean="0"/>
              <a:t>com receita médica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• Participa ativamente das atividades educativas da unidade, aproveitando também </a:t>
            </a:r>
            <a:r>
              <a:rPr lang="pt-BR" dirty="0" smtClean="0"/>
              <a:t>o contato </a:t>
            </a:r>
            <a:r>
              <a:rPr lang="pt-BR" dirty="0"/>
              <a:t>com a mulher e seus familiares para informar sobre os cuidados de </a:t>
            </a:r>
            <a:r>
              <a:rPr lang="pt-BR" dirty="0" smtClean="0"/>
              <a:t>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74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1245"/>
          </a:xfrm>
        </p:spPr>
        <p:txBody>
          <a:bodyPr/>
          <a:lstStyle/>
          <a:p>
            <a:r>
              <a:rPr lang="pt-BR" b="1" dirty="0" smtClean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rmAutofit fontScale="47500" lnSpcReduction="20000"/>
          </a:bodyPr>
          <a:lstStyle/>
          <a:p>
            <a:r>
              <a:rPr lang="pt-BR" sz="5100" dirty="0" smtClean="0"/>
              <a:t>Orienta as </a:t>
            </a:r>
            <a:r>
              <a:rPr lang="pt-BR" sz="5100" dirty="0"/>
              <a:t>mulheres e suas </a:t>
            </a:r>
            <a:r>
              <a:rPr lang="pt-BR" sz="5100" dirty="0" smtClean="0"/>
              <a:t>famílias  sobre </a:t>
            </a:r>
            <a:r>
              <a:rPr lang="pt-BR" sz="5100" dirty="0"/>
              <a:t>a </a:t>
            </a:r>
            <a:r>
              <a:rPr lang="pt-BR" sz="5100" dirty="0" smtClean="0"/>
              <a:t>importância </a:t>
            </a:r>
            <a:r>
              <a:rPr lang="pt-BR" sz="5100" dirty="0"/>
              <a:t>do </a:t>
            </a:r>
            <a:r>
              <a:rPr lang="pt-BR" sz="5100" dirty="0" smtClean="0"/>
              <a:t>pré-natal, amamentação </a:t>
            </a:r>
            <a:r>
              <a:rPr lang="pt-BR" sz="5100" dirty="0"/>
              <a:t>e </a:t>
            </a:r>
            <a:r>
              <a:rPr lang="pt-BR" sz="5100" dirty="0" smtClean="0"/>
              <a:t>vacinação</a:t>
            </a:r>
            <a:endParaRPr lang="pt-BR" sz="5100" dirty="0"/>
          </a:p>
          <a:p>
            <a:pPr marL="0" indent="0">
              <a:buNone/>
            </a:pPr>
            <a:r>
              <a:rPr lang="pt-BR" sz="5100" dirty="0" smtClean="0"/>
              <a:t> </a:t>
            </a:r>
          </a:p>
          <a:p>
            <a:r>
              <a:rPr lang="pt-BR" sz="5100" dirty="0" smtClean="0"/>
              <a:t>Realiza </a:t>
            </a:r>
            <a:r>
              <a:rPr lang="pt-BR" sz="5100" dirty="0"/>
              <a:t>a consulta de </a:t>
            </a:r>
            <a:r>
              <a:rPr lang="pt-BR" sz="5100" dirty="0" smtClean="0"/>
              <a:t>pré-natal </a:t>
            </a:r>
            <a:r>
              <a:rPr lang="pt-BR" sz="5100" dirty="0"/>
              <a:t>de </a:t>
            </a:r>
            <a:r>
              <a:rPr lang="pt-BR" sz="5100" dirty="0" smtClean="0"/>
              <a:t>gestação </a:t>
            </a:r>
            <a:r>
              <a:rPr lang="pt-BR" sz="5100" dirty="0"/>
              <a:t>de baixo </a:t>
            </a:r>
            <a:r>
              <a:rPr lang="pt-BR" sz="5100" dirty="0" smtClean="0"/>
              <a:t>risco</a:t>
            </a:r>
          </a:p>
          <a:p>
            <a:endParaRPr lang="pt-BR" sz="5100" dirty="0" smtClean="0"/>
          </a:p>
          <a:p>
            <a:r>
              <a:rPr lang="pt-BR" sz="5100" dirty="0" smtClean="0"/>
              <a:t>Realiza o </a:t>
            </a:r>
            <a:r>
              <a:rPr lang="pt-BR" sz="5100" dirty="0"/>
              <a:t>cadastramento da gestante no </a:t>
            </a:r>
            <a:r>
              <a:rPr lang="pt-BR" sz="5100" dirty="0" err="1"/>
              <a:t>SisPreNatal</a:t>
            </a:r>
            <a:r>
              <a:rPr lang="pt-BR" sz="5100" dirty="0"/>
              <a:t> e </a:t>
            </a:r>
            <a:r>
              <a:rPr lang="pt-BR" sz="5100" dirty="0" smtClean="0"/>
              <a:t>fornece o Cartão da Gestante </a:t>
            </a:r>
            <a:r>
              <a:rPr lang="pt-BR" sz="5100" dirty="0"/>
              <a:t>devidamente preenchido (o </a:t>
            </a:r>
            <a:r>
              <a:rPr lang="pt-BR" sz="5100" dirty="0" smtClean="0"/>
              <a:t>cartão </a:t>
            </a:r>
            <a:r>
              <a:rPr lang="pt-BR" sz="5100" dirty="0"/>
              <a:t>deve ser verificado e atualizado a </a:t>
            </a:r>
            <a:r>
              <a:rPr lang="pt-BR" sz="5100" dirty="0" smtClean="0"/>
              <a:t>cada consulta)</a:t>
            </a:r>
          </a:p>
          <a:p>
            <a:endParaRPr lang="pt-BR" sz="5100" dirty="0" smtClean="0"/>
          </a:p>
          <a:p>
            <a:r>
              <a:rPr lang="pt-BR" sz="5100" dirty="0" smtClean="0"/>
              <a:t>Solicita </a:t>
            </a:r>
            <a:r>
              <a:rPr lang="pt-BR" sz="5100" dirty="0"/>
              <a:t>exames de rotina e </a:t>
            </a:r>
            <a:r>
              <a:rPr lang="pt-BR" sz="5100" dirty="0" smtClean="0"/>
              <a:t>orienta tratamento </a:t>
            </a:r>
            <a:r>
              <a:rPr lang="pt-BR" sz="5100" dirty="0"/>
              <a:t>conforme protocolo do </a:t>
            </a:r>
            <a:r>
              <a:rPr lang="pt-BR" sz="5100" dirty="0" smtClean="0"/>
              <a:t>serviço</a:t>
            </a:r>
          </a:p>
          <a:p>
            <a:pPr marL="0" indent="0">
              <a:buNone/>
            </a:pPr>
            <a:endParaRPr lang="pt-BR" sz="5100" dirty="0" smtClean="0"/>
          </a:p>
          <a:p>
            <a:r>
              <a:rPr lang="pt-BR" sz="5100" dirty="0" smtClean="0"/>
              <a:t>Prescreve medicamentos </a:t>
            </a:r>
            <a:r>
              <a:rPr lang="pt-BR" sz="5100" dirty="0"/>
              <a:t>padronizados para o programa de </a:t>
            </a:r>
            <a:r>
              <a:rPr lang="pt-BR" sz="5100" dirty="0" smtClean="0"/>
              <a:t>pré-natal </a:t>
            </a:r>
            <a:r>
              <a:rPr lang="pt-BR" sz="5100" dirty="0"/>
              <a:t>(</a:t>
            </a:r>
            <a:r>
              <a:rPr lang="pt-BR" sz="5100" dirty="0" smtClean="0"/>
              <a:t>sulfato ferroso </a:t>
            </a:r>
            <a:r>
              <a:rPr lang="pt-BR" sz="5100" dirty="0"/>
              <a:t>e acido </a:t>
            </a:r>
            <a:r>
              <a:rPr lang="pt-BR" sz="5100" dirty="0" smtClean="0"/>
              <a:t>fólico</a:t>
            </a:r>
            <a:r>
              <a:rPr lang="pt-BR" sz="5100" dirty="0"/>
              <a:t>, </a:t>
            </a:r>
            <a:r>
              <a:rPr lang="pt-BR" sz="5100" dirty="0" smtClean="0"/>
              <a:t>além </a:t>
            </a:r>
            <a:r>
              <a:rPr lang="pt-BR" sz="5100" dirty="0"/>
              <a:t>de medicamentos padronizados para tratamento </a:t>
            </a:r>
            <a:r>
              <a:rPr lang="pt-BR" sz="5100" dirty="0" smtClean="0"/>
              <a:t>das DST</a:t>
            </a:r>
            <a:r>
              <a:rPr lang="pt-BR" sz="5100" dirty="0"/>
              <a:t>, conforme protocolo da abordagem </a:t>
            </a:r>
            <a:r>
              <a:rPr lang="pt-BR" sz="5100" dirty="0" smtClean="0"/>
              <a:t>sindrômica)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 smtClean="0"/>
          </a:p>
          <a:p>
            <a:endParaRPr lang="pt-BR" sz="3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1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1245"/>
          </a:xfrm>
        </p:spPr>
        <p:txBody>
          <a:bodyPr/>
          <a:lstStyle/>
          <a:p>
            <a:r>
              <a:rPr lang="pt-BR" b="1" dirty="0" smtClean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sz="3800" dirty="0" smtClean="0"/>
          </a:p>
          <a:p>
            <a:r>
              <a:rPr lang="pt-BR" sz="5100" dirty="0"/>
              <a:t>Realiza testes rápidos</a:t>
            </a:r>
          </a:p>
          <a:p>
            <a:endParaRPr lang="pt-BR" sz="5100" dirty="0"/>
          </a:p>
          <a:p>
            <a:r>
              <a:rPr lang="pt-BR" sz="5100" dirty="0" smtClean="0"/>
              <a:t>Realiza exame </a:t>
            </a:r>
            <a:r>
              <a:rPr lang="pt-BR" sz="5100" dirty="0"/>
              <a:t>clinico das mamas e coleta para exame </a:t>
            </a:r>
            <a:r>
              <a:rPr lang="pt-BR" sz="5100" dirty="0" err="1"/>
              <a:t>citopatológico</a:t>
            </a:r>
            <a:r>
              <a:rPr lang="pt-BR" sz="5100" dirty="0"/>
              <a:t> do colo do </a:t>
            </a:r>
            <a:r>
              <a:rPr lang="pt-BR" sz="5100" dirty="0" smtClean="0"/>
              <a:t>útero</a:t>
            </a:r>
          </a:p>
          <a:p>
            <a:endParaRPr lang="pt-BR" sz="5100" dirty="0"/>
          </a:p>
          <a:p>
            <a:r>
              <a:rPr lang="pt-BR" sz="5100" dirty="0" smtClean="0"/>
              <a:t>Registra </a:t>
            </a:r>
            <a:r>
              <a:rPr lang="pt-BR" sz="5100" dirty="0"/>
              <a:t>seu atendimento no prontuário e no cartão da gestante a cada </a:t>
            </a:r>
            <a:r>
              <a:rPr lang="pt-BR" sz="5100" dirty="0" smtClean="0"/>
              <a:t>consulta</a:t>
            </a:r>
          </a:p>
          <a:p>
            <a:endParaRPr lang="pt-BR" sz="5100" dirty="0" smtClean="0"/>
          </a:p>
          <a:p>
            <a:r>
              <a:rPr lang="pt-BR" sz="5100" dirty="0"/>
              <a:t>Identifica gestantes com sinal de alarme e/ou de alto risco e encaminha-as para consulta </a:t>
            </a:r>
            <a:r>
              <a:rPr lang="pt-BR" sz="5100" dirty="0" smtClean="0"/>
              <a:t>médica</a:t>
            </a:r>
            <a:r>
              <a:rPr lang="pt-BR" sz="5100" dirty="0"/>
              <a:t>. Caso haja dificuldade para agendar </a:t>
            </a:r>
            <a:r>
              <a:rPr lang="pt-BR" sz="5100" dirty="0" smtClean="0"/>
              <a:t>ou </a:t>
            </a:r>
            <a:r>
              <a:rPr lang="pt-BR" sz="5100" dirty="0"/>
              <a:t>demora significativa para esse </a:t>
            </a:r>
            <a:r>
              <a:rPr lang="pt-BR" sz="5100" dirty="0" smtClean="0"/>
              <a:t>atendimento, </a:t>
            </a:r>
            <a:r>
              <a:rPr lang="pt-BR" sz="5100" dirty="0"/>
              <a:t>encaminha diretamente ao serviço de </a:t>
            </a:r>
            <a:r>
              <a:rPr lang="pt-BR" sz="5100" dirty="0" smtClean="0"/>
              <a:t>referência</a:t>
            </a:r>
          </a:p>
          <a:p>
            <a:endParaRPr lang="pt-BR" sz="5100" dirty="0" smtClean="0"/>
          </a:p>
          <a:p>
            <a:r>
              <a:rPr lang="pt-BR" sz="5100" dirty="0" smtClean="0"/>
              <a:t>Referencia a </a:t>
            </a:r>
            <a:r>
              <a:rPr lang="pt-BR" sz="5100" dirty="0"/>
              <a:t>gestante para atendimento </a:t>
            </a:r>
            <a:r>
              <a:rPr lang="pt-BR" sz="4400" dirty="0"/>
              <a:t>com outros </a:t>
            </a:r>
            <a:r>
              <a:rPr lang="pt-BR" sz="4400" dirty="0" smtClean="0"/>
              <a:t>p</a:t>
            </a:r>
            <a:r>
              <a:rPr lang="pt-BR" sz="5100" dirty="0" smtClean="0"/>
              <a:t>rofissionais (equipe </a:t>
            </a:r>
            <a:r>
              <a:rPr lang="pt-BR" sz="5100" dirty="0"/>
              <a:t>multiprofissional</a:t>
            </a:r>
            <a:r>
              <a:rPr lang="pt-BR" sz="5100" dirty="0" smtClean="0"/>
              <a:t>) -  odontólogo, médico, psicólogo, nutricionista</a:t>
            </a:r>
            <a:r>
              <a:rPr lang="pt-BR" sz="5100" dirty="0"/>
              <a:t>, </a:t>
            </a:r>
            <a:r>
              <a:rPr lang="pt-BR" sz="5100" dirty="0" smtClean="0"/>
              <a:t>assistente social </a:t>
            </a:r>
            <a:r>
              <a:rPr lang="pt-BR" sz="5100" dirty="0"/>
              <a:t>de acordo com a </a:t>
            </a:r>
            <a:r>
              <a:rPr lang="pt-BR" sz="5100" dirty="0" smtClean="0"/>
              <a:t>necessidade</a:t>
            </a:r>
            <a:endParaRPr lang="pt-BR" sz="5100" dirty="0"/>
          </a:p>
          <a:p>
            <a:endParaRPr lang="pt-BR" sz="3800" dirty="0"/>
          </a:p>
          <a:p>
            <a:endParaRPr lang="pt-BR" sz="3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49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831245"/>
          </a:xfrm>
        </p:spPr>
        <p:txBody>
          <a:bodyPr/>
          <a:lstStyle/>
          <a:p>
            <a:r>
              <a:rPr lang="pt-BR" b="1" dirty="0"/>
              <a:t>ENFERMEIRO(A)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sz="3300" dirty="0"/>
          </a:p>
          <a:p>
            <a:r>
              <a:rPr lang="pt-BR" sz="3300" dirty="0"/>
              <a:t>Orienta e encaminha a gestante para a </a:t>
            </a:r>
            <a:r>
              <a:rPr lang="pt-BR" sz="3300" dirty="0" smtClean="0"/>
              <a:t>vacinação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 smtClean="0"/>
          </a:p>
          <a:p>
            <a:r>
              <a:rPr lang="pt-BR" sz="3300" dirty="0" smtClean="0"/>
              <a:t> </a:t>
            </a:r>
            <a:r>
              <a:rPr lang="pt-BR" sz="3300" dirty="0"/>
              <a:t>Promove atividades educativas na unidade para as mulheres e seus familiares, </a:t>
            </a:r>
            <a:r>
              <a:rPr lang="pt-BR" sz="3300" dirty="0" smtClean="0"/>
              <a:t>reuniões de </a:t>
            </a:r>
            <a:r>
              <a:rPr lang="pt-BR" sz="3300" dirty="0"/>
              <a:t>grupos de sala de espera, etc</a:t>
            </a:r>
            <a:r>
              <a:rPr lang="pt-BR" sz="3300" dirty="0" smtClean="0"/>
              <a:t>.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/>
          </a:p>
          <a:p>
            <a:r>
              <a:rPr lang="pt-BR" sz="3300" dirty="0" smtClean="0"/>
              <a:t>Orienta </a:t>
            </a:r>
            <a:r>
              <a:rPr lang="pt-BR" sz="3300" dirty="0"/>
              <a:t>as gestantes e a equipe quanto aos fatores de risco e a vulnerabilidade</a:t>
            </a:r>
            <a:r>
              <a:rPr lang="pt-BR" sz="3300" dirty="0" smtClean="0"/>
              <a:t>;</a:t>
            </a:r>
          </a:p>
          <a:p>
            <a:endParaRPr lang="pt-BR" sz="3300" dirty="0" smtClean="0"/>
          </a:p>
          <a:p>
            <a:r>
              <a:rPr lang="pt-BR" sz="3300" dirty="0" smtClean="0"/>
              <a:t>Orienta </a:t>
            </a:r>
            <a:r>
              <a:rPr lang="pt-BR" sz="3300" dirty="0"/>
              <a:t>as gestantes sobre a periodicidade das consultas e </a:t>
            </a:r>
            <a:r>
              <a:rPr lang="pt-BR" sz="3300" dirty="0" err="1" smtClean="0"/>
              <a:t>realizarbusca</a:t>
            </a:r>
            <a:r>
              <a:rPr lang="pt-BR" sz="3300" dirty="0" smtClean="0"/>
              <a:t> </a:t>
            </a:r>
            <a:r>
              <a:rPr lang="pt-BR" sz="3300" dirty="0"/>
              <a:t>ativa das gestantes </a:t>
            </a:r>
            <a:r>
              <a:rPr lang="pt-BR" sz="3300" dirty="0" smtClean="0"/>
              <a:t>faltosas</a:t>
            </a:r>
            <a:r>
              <a:rPr lang="pt-BR" sz="3300" dirty="0"/>
              <a:t/>
            </a:r>
            <a:br>
              <a:rPr lang="pt-BR" sz="3300" dirty="0"/>
            </a:br>
            <a:endParaRPr lang="pt-BR" sz="3300" dirty="0" smtClean="0"/>
          </a:p>
          <a:p>
            <a:r>
              <a:rPr lang="pt-BR" sz="3300" dirty="0" smtClean="0"/>
              <a:t>Realiza </a:t>
            </a:r>
            <a:r>
              <a:rPr lang="pt-BR" sz="3300" dirty="0"/>
              <a:t>visitas domiciliares durante o </a:t>
            </a:r>
            <a:r>
              <a:rPr lang="pt-BR" sz="3300" dirty="0" smtClean="0"/>
              <a:t>período </a:t>
            </a:r>
            <a:r>
              <a:rPr lang="pt-BR" sz="3300" dirty="0"/>
              <a:t>gestacional e puerperal, </a:t>
            </a:r>
            <a:r>
              <a:rPr lang="pt-BR" sz="3300" dirty="0" smtClean="0"/>
              <a:t>acompanha </a:t>
            </a:r>
            <a:r>
              <a:rPr lang="pt-BR" sz="3300" dirty="0"/>
              <a:t>o </a:t>
            </a:r>
            <a:r>
              <a:rPr lang="pt-BR" sz="3300" dirty="0" smtClean="0"/>
              <a:t>processo de </a:t>
            </a:r>
            <a:r>
              <a:rPr lang="pt-BR" sz="3300" dirty="0"/>
              <a:t>aleitamento e </a:t>
            </a:r>
            <a:r>
              <a:rPr lang="pt-BR" sz="3300" dirty="0" smtClean="0"/>
              <a:t>orienta a </a:t>
            </a:r>
            <a:r>
              <a:rPr lang="pt-BR" sz="3300" dirty="0"/>
              <a:t>mulher e seu companheiro sobre o planejamento familiar.</a:t>
            </a:r>
            <a:br>
              <a:rPr lang="pt-BR" sz="3300" dirty="0"/>
            </a:br>
            <a:endParaRPr lang="pt-BR" sz="3300" dirty="0" smtClean="0"/>
          </a:p>
          <a:p>
            <a:r>
              <a:rPr lang="pt-BR" sz="2900" b="1" dirty="0" smtClean="0"/>
              <a:t>Fonte</a:t>
            </a:r>
            <a:r>
              <a:rPr lang="pt-BR" sz="2900" b="1" dirty="0"/>
              <a:t>: </a:t>
            </a:r>
            <a:r>
              <a:rPr lang="pt-BR" sz="2900" dirty="0" err="1"/>
              <a:t>Atencao</a:t>
            </a:r>
            <a:r>
              <a:rPr lang="pt-BR" sz="2900" dirty="0"/>
              <a:t> ao </a:t>
            </a:r>
            <a:r>
              <a:rPr lang="pt-BR" sz="2900" dirty="0" err="1"/>
              <a:t>pre-natal</a:t>
            </a:r>
            <a:r>
              <a:rPr lang="pt-BR" sz="2900" dirty="0"/>
              <a:t> de baixo risco. BRASIL, 2012. Adaptado.</a:t>
            </a:r>
            <a:endParaRPr lang="pt-BR" sz="29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09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pt-BR" b="1" dirty="0" smtClean="0"/>
              <a:t>MÉDICO(A)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Realiza a consulta de pré-natal e puerpério, intercalando com consulta de enfermagem.</a:t>
            </a:r>
            <a:br>
              <a:rPr lang="pt-BR" dirty="0"/>
            </a:br>
            <a:r>
              <a:rPr lang="pt-BR" dirty="0"/>
              <a:t>• Orienta as pacientes com relação a fatores de riscos.</a:t>
            </a:r>
            <a:br>
              <a:rPr lang="pt-BR" dirty="0"/>
            </a:br>
            <a:r>
              <a:rPr lang="pt-BR" dirty="0"/>
              <a:t>• Solicita exames e orienta tratamentos, segundo os protocolos de atendimento.</a:t>
            </a:r>
            <a:br>
              <a:rPr lang="pt-BR" dirty="0"/>
            </a:br>
            <a:r>
              <a:rPr lang="pt-BR" dirty="0"/>
              <a:t>• Registra seu atendimento no prontuário e no cartão da gestante a cada consulta.</a:t>
            </a:r>
            <a:br>
              <a:rPr lang="pt-BR" dirty="0"/>
            </a:br>
            <a:r>
              <a:rPr lang="pt-BR" dirty="0"/>
              <a:t>• Encaminha as pacientes para unidades de referência quando necessário.</a:t>
            </a:r>
            <a:br>
              <a:rPr lang="pt-BR" dirty="0"/>
            </a:br>
            <a:r>
              <a:rPr lang="pt-BR" dirty="0"/>
              <a:t>• Participa das atividades educativas da </a:t>
            </a:r>
            <a:r>
              <a:rPr lang="pt-BR" dirty="0" smtClean="0"/>
              <a:t>unidade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Realiza coleta de exame </a:t>
            </a:r>
            <a:r>
              <a:rPr lang="pt-BR" dirty="0" err="1"/>
              <a:t>colpocitológico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Realiza visita domiciliar, de acordo com a rotina da unidade.</a:t>
            </a:r>
          </a:p>
        </p:txBody>
      </p:sp>
    </p:spTree>
    <p:extLst>
      <p:ext uri="{BB962C8B-B14F-4D97-AF65-F5344CB8AC3E}">
        <p14:creationId xmlns:p14="http://schemas.microsoft.com/office/powerpoint/2010/main" val="401015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732"/>
            <a:ext cx="8229600" cy="953996"/>
          </a:xfrm>
        </p:spPr>
        <p:txBody>
          <a:bodyPr/>
          <a:lstStyle/>
          <a:p>
            <a:r>
              <a:rPr lang="pt-BR" b="1" dirty="0" smtClean="0"/>
              <a:t>INDICADORES DE PROCESSO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Percentual de gestantes que se inscreveram no programa e realizaram a </a:t>
            </a:r>
            <a:r>
              <a:rPr lang="pt-BR" dirty="0" smtClean="0"/>
              <a:t>primeira consulta </a:t>
            </a:r>
            <a:r>
              <a:rPr lang="pt-BR" dirty="0"/>
              <a:t>até o 4º mês, em relação à população-alvo (número de gestantes </a:t>
            </a:r>
            <a:r>
              <a:rPr lang="pt-BR" dirty="0" smtClean="0"/>
              <a:t>existente ou </a:t>
            </a:r>
            <a:r>
              <a:rPr lang="pt-BR" dirty="0"/>
              <a:t>estimado pelo número de nascidos vivos do município).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</a:t>
            </a:r>
            <a:r>
              <a:rPr lang="pt-BR" dirty="0"/>
              <a:t>-</a:t>
            </a:r>
            <a:r>
              <a:rPr lang="pt-BR" dirty="0" smtClean="0"/>
              <a:t>natal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a consulta de puerpério.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 e </a:t>
            </a:r>
            <a:r>
              <a:rPr lang="pt-BR" dirty="0"/>
              <a:t>todos os exames básicos.</a:t>
            </a:r>
          </a:p>
        </p:txBody>
      </p:sp>
    </p:spTree>
    <p:extLst>
      <p:ext uri="{BB962C8B-B14F-4D97-AF65-F5344CB8AC3E}">
        <p14:creationId xmlns:p14="http://schemas.microsoft.com/office/powerpoint/2010/main" val="184601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r>
              <a:rPr lang="pt-BR" dirty="0"/>
              <a:t>Percentual de gestantes inscritas que realizaram, no mínimo, seis consultas de </a:t>
            </a:r>
            <a:r>
              <a:rPr lang="pt-BR" dirty="0" smtClean="0"/>
              <a:t>pré-natal</a:t>
            </a:r>
            <a:r>
              <a:rPr lang="pt-BR" dirty="0"/>
              <a:t>,</a:t>
            </a:r>
            <a:br>
              <a:rPr lang="pt-BR" dirty="0"/>
            </a:br>
            <a:r>
              <a:rPr lang="pt-BR" dirty="0" smtClean="0"/>
              <a:t>consulta </a:t>
            </a:r>
            <a:r>
              <a:rPr lang="pt-BR" dirty="0"/>
              <a:t>de puerpério e todos os exames básicos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Percentual de gestantes inscritas que receberam imunização antitetânica (no </a:t>
            </a:r>
            <a:r>
              <a:rPr lang="pt-BR" dirty="0" smtClean="0"/>
              <a:t>mínimo duas </a:t>
            </a:r>
            <a:r>
              <a:rPr lang="pt-BR" dirty="0"/>
              <a:t>doses durante o pré-natal ou dose de reforço em mulheres já imunizadas, </a:t>
            </a:r>
            <a:r>
              <a:rPr lang="pt-BR" dirty="0" smtClean="0"/>
              <a:t>ou nenhuma </a:t>
            </a:r>
            <a:r>
              <a:rPr lang="pt-BR" dirty="0"/>
              <a:t>dose nas mulheres com imunização completa).</a:t>
            </a:r>
            <a:br>
              <a:rPr lang="pt-BR" dirty="0"/>
            </a:br>
            <a:r>
              <a:rPr lang="pt-BR" dirty="0"/>
              <a:t>• Percentual de gestantes inscritas que realizaram, no mínimo, seis consultas de </a:t>
            </a:r>
            <a:r>
              <a:rPr lang="pt-BR" dirty="0" smtClean="0"/>
              <a:t>pré-natal, consulta </a:t>
            </a:r>
            <a:r>
              <a:rPr lang="pt-BR" dirty="0"/>
              <a:t>de puerpério e todos os exames básicos, o teste </a:t>
            </a:r>
            <a:r>
              <a:rPr lang="pt-BR" dirty="0" err="1"/>
              <a:t>anti-HIV</a:t>
            </a:r>
            <a:r>
              <a:rPr lang="pt-BR" dirty="0"/>
              <a:t> e a </a:t>
            </a:r>
            <a:r>
              <a:rPr lang="pt-BR" dirty="0" smtClean="0"/>
              <a:t>imunização antitetânica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3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1143000"/>
          </a:xfrm>
        </p:spPr>
        <p:txBody>
          <a:bodyPr/>
          <a:lstStyle/>
          <a:p>
            <a:r>
              <a:rPr lang="pt-BR" b="1" dirty="0" smtClean="0"/>
              <a:t>INDICADORES DE RESULTADO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dirty="0"/>
              <a:t>Proporção de recém-nascidos vivos com baixo peso em relação ao total de </a:t>
            </a:r>
            <a:r>
              <a:rPr lang="pt-BR" sz="3600" dirty="0" smtClean="0"/>
              <a:t>recém nascidos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vivos do município</a:t>
            </a:r>
            <a:r>
              <a:rPr lang="pt-BR" sz="3600" dirty="0" smtClean="0"/>
              <a:t>.</a:t>
            </a:r>
          </a:p>
          <a:p>
            <a:pPr marL="0" indent="0">
              <a:buNone/>
            </a:pP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• Proporção de recém-nascidos vivos prematuros em relação ao total de </a:t>
            </a:r>
            <a:r>
              <a:rPr lang="pt-BR" sz="3600" dirty="0" smtClean="0"/>
              <a:t>recém-nascidos vivos </a:t>
            </a:r>
            <a:r>
              <a:rPr lang="pt-BR" sz="3600" dirty="0"/>
              <a:t>do município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10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732"/>
            <a:ext cx="8229600" cy="1143000"/>
          </a:xfrm>
        </p:spPr>
        <p:txBody>
          <a:bodyPr/>
          <a:lstStyle/>
          <a:p>
            <a:r>
              <a:rPr lang="pt-BR" b="1" dirty="0" smtClean="0"/>
              <a:t>INDICADORES DE IMPACTO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• Coeficiente de incidência de sífilis congênita no município, comparado com o do </a:t>
            </a:r>
            <a:r>
              <a:rPr lang="pt-BR" dirty="0" smtClean="0"/>
              <a:t>ano anterior </a:t>
            </a:r>
            <a:r>
              <a:rPr lang="pt-BR" dirty="0"/>
              <a:t>(recomenda-se &lt; 1/1000 NV).</a:t>
            </a:r>
            <a:br>
              <a:rPr lang="pt-BR" dirty="0"/>
            </a:br>
            <a:r>
              <a:rPr lang="pt-BR" dirty="0"/>
              <a:t>• Coeficiente de incidência de tétano neonatal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Razão de mortalidade materna no município, comparada com a do ano anterior.</a:t>
            </a:r>
            <a:br>
              <a:rPr lang="pt-BR" dirty="0"/>
            </a:br>
            <a:r>
              <a:rPr lang="pt-BR" dirty="0"/>
              <a:t>• Coeficiente de mortalidade neonatal precoce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neonatal tardia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neonatal total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  <a:br>
              <a:rPr lang="pt-BR" dirty="0"/>
            </a:br>
            <a:r>
              <a:rPr lang="pt-BR" dirty="0"/>
              <a:t>• Coeficiente de mortalidade perinatal total no município, comparado com o </a:t>
            </a:r>
            <a:r>
              <a:rPr lang="pt-BR" dirty="0" smtClean="0"/>
              <a:t>do ano </a:t>
            </a:r>
            <a:r>
              <a:rPr lang="pt-BR" dirty="0"/>
              <a:t>anterior.</a:t>
            </a:r>
          </a:p>
        </p:txBody>
      </p:sp>
    </p:spTree>
    <p:extLst>
      <p:ext uri="{BB962C8B-B14F-4D97-AF65-F5344CB8AC3E}">
        <p14:creationId xmlns:p14="http://schemas.microsoft.com/office/powerpoint/2010/main" val="15433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583362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No que tange especificamente ao acompanhamento da </a:t>
            </a:r>
            <a:r>
              <a:rPr lang="pt-BR" sz="2800" dirty="0" smtClean="0"/>
              <a:t>gestante, deve-se </a:t>
            </a:r>
            <a:r>
              <a:rPr lang="pt-BR" sz="2800" dirty="0"/>
              <a:t>ter como objetivos:</a:t>
            </a:r>
            <a:br>
              <a:rPr lang="pt-BR" sz="2800" dirty="0"/>
            </a:br>
            <a:r>
              <a:rPr lang="pt-BR" sz="2800" dirty="0"/>
              <a:t>• captar gestantes não-inscritas no pré-natal;</a:t>
            </a:r>
            <a:br>
              <a:rPr lang="pt-BR" sz="2800" dirty="0"/>
            </a:br>
            <a:r>
              <a:rPr lang="pt-BR" sz="2800" dirty="0"/>
              <a:t>• reconduzir gestantes faltosas ao pré-natal, especialmente as </a:t>
            </a:r>
            <a:r>
              <a:rPr lang="pt-BR" sz="2800" dirty="0" smtClean="0"/>
              <a:t>de alto </a:t>
            </a:r>
            <a:r>
              <a:rPr lang="pt-BR" sz="2800" dirty="0"/>
              <a:t>risco, uma vez que podem surgir complicações;</a:t>
            </a:r>
            <a:br>
              <a:rPr lang="pt-BR" sz="2800" dirty="0"/>
            </a:br>
            <a:r>
              <a:rPr lang="pt-BR" sz="2800" dirty="0"/>
              <a:t>• acompanhar a evolução de alguns aspectos da gestação,</a:t>
            </a:r>
            <a:br>
              <a:rPr lang="pt-BR" sz="2800" dirty="0"/>
            </a:br>
            <a:r>
              <a:rPr lang="pt-BR" sz="2800" dirty="0"/>
              <a:t>segundo orientação da unidade de saúde, nos casos em que </a:t>
            </a:r>
            <a:r>
              <a:rPr lang="pt-BR" sz="2800" dirty="0" smtClean="0"/>
              <a:t>o deslocamento </a:t>
            </a:r>
            <a:r>
              <a:rPr lang="pt-BR" sz="2800" dirty="0"/>
              <a:t>da gestante à unidade, em determinado </a:t>
            </a:r>
            <a:r>
              <a:rPr lang="pt-BR" sz="2800" dirty="0" smtClean="0"/>
              <a:t>período, seja </a:t>
            </a:r>
            <a:r>
              <a:rPr lang="pt-BR" sz="2800" dirty="0"/>
              <a:t>considerado inconveniente ou desnecessário;</a:t>
            </a:r>
            <a:br>
              <a:rPr lang="pt-BR" sz="2800" dirty="0"/>
            </a:br>
            <a:r>
              <a:rPr lang="pt-BR" sz="2800" dirty="0"/>
              <a:t>• completar o trabalho educativo com a gestante e seu </a:t>
            </a:r>
            <a:r>
              <a:rPr lang="pt-BR" sz="2800" dirty="0" smtClean="0"/>
              <a:t>grupo familiar</a:t>
            </a:r>
            <a:r>
              <a:rPr lang="pt-BR" sz="2800" dirty="0"/>
              <a:t>;</a:t>
            </a:r>
            <a:br>
              <a:rPr lang="pt-BR" sz="2800" dirty="0"/>
            </a:br>
            <a:r>
              <a:rPr lang="pt-BR" sz="2800" dirty="0"/>
              <a:t>• reavaliar, dar seguimento ou reorientar as pessoas visitadas </a:t>
            </a:r>
            <a:r>
              <a:rPr lang="pt-BR" sz="2800" dirty="0" smtClean="0"/>
              <a:t>sobre outras </a:t>
            </a:r>
            <a:r>
              <a:rPr lang="pt-BR" sz="2800" dirty="0"/>
              <a:t>ações desenvolvidas pela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341235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CONDIÇÕES PARA GARANTIR ASSISTÊNCIA PRÉ-NATAL EFETIVA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I. discussão permanente com a população da área, em especial </a:t>
            </a:r>
            <a:r>
              <a:rPr lang="pt-BR" dirty="0" smtClean="0"/>
              <a:t>com as </a:t>
            </a:r>
            <a:r>
              <a:rPr lang="pt-BR" dirty="0"/>
              <a:t>mulheres, sobre a importância da assistência pré-natal na </a:t>
            </a:r>
            <a:r>
              <a:rPr lang="pt-BR" dirty="0" smtClean="0"/>
              <a:t>unidade de </a:t>
            </a:r>
            <a:r>
              <a:rPr lang="pt-BR" dirty="0"/>
              <a:t>saúde e nas diversas ações comunitárias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II. identificação precoce de todas as gestantes </a:t>
            </a:r>
            <a:r>
              <a:rPr lang="pt-BR" dirty="0" smtClean="0"/>
              <a:t>e o pronto </a:t>
            </a:r>
            <a:r>
              <a:rPr lang="pt-BR" dirty="0"/>
              <a:t>início do acompanhamento </a:t>
            </a:r>
            <a:r>
              <a:rPr lang="pt-BR" dirty="0" smtClean="0"/>
              <a:t>pré-natal. Garantia da </a:t>
            </a:r>
            <a:r>
              <a:rPr lang="pt-BR" dirty="0"/>
              <a:t>possibilidade de </a:t>
            </a:r>
            <a:r>
              <a:rPr lang="pt-BR" dirty="0" smtClean="0"/>
              <a:t>realização do </a:t>
            </a:r>
            <a:r>
              <a:rPr lang="pt-BR" dirty="0"/>
              <a:t>teste de gravidez na unidade de </a:t>
            </a:r>
            <a:r>
              <a:rPr lang="pt-BR" dirty="0" smtClean="0"/>
              <a:t>saúde.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472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819472"/>
            <a:ext cx="8964488" cy="7677472"/>
          </a:xfrm>
        </p:spPr>
        <p:txBody>
          <a:bodyPr>
            <a:noAutofit/>
          </a:bodyPr>
          <a:lstStyle/>
          <a:p>
            <a:pPr algn="l"/>
            <a:r>
              <a:rPr lang="pt-BR" sz="3600" dirty="0" err="1"/>
              <a:t>III.acompanhamento</a:t>
            </a:r>
            <a:r>
              <a:rPr lang="pt-BR" sz="3600" dirty="0"/>
              <a:t> periódico e contínuo de todas as </a:t>
            </a:r>
            <a:r>
              <a:rPr lang="pt-BR" sz="3600" dirty="0" smtClean="0"/>
              <a:t>mulheres grávidas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err="1"/>
              <a:t>IV.sistema</a:t>
            </a:r>
            <a:r>
              <a:rPr lang="pt-BR" sz="3600" dirty="0"/>
              <a:t> eficiente de referência e </a:t>
            </a:r>
            <a:r>
              <a:rPr lang="pt-BR" sz="3600" dirty="0" err="1"/>
              <a:t>contra-referência</a:t>
            </a:r>
            <a:r>
              <a:rPr lang="pt-BR" sz="3600" dirty="0"/>
              <a:t>, </a:t>
            </a:r>
            <a:r>
              <a:rPr lang="pt-BR" sz="3600" dirty="0" smtClean="0"/>
              <a:t>objetivando garantir </a:t>
            </a:r>
            <a:r>
              <a:rPr lang="pt-BR" sz="3600" dirty="0"/>
              <a:t>a continuidade da assistência pré-natal em todos os níveis </a:t>
            </a:r>
            <a:r>
              <a:rPr lang="pt-BR" sz="3600" dirty="0" smtClean="0"/>
              <a:t>de complexidade. </a:t>
            </a:r>
            <a:r>
              <a:rPr lang="pt-BR" sz="3600" dirty="0"/>
              <a:t>D</a:t>
            </a:r>
            <a:r>
              <a:rPr lang="pt-BR" sz="3600" dirty="0" smtClean="0"/>
              <a:t>eve-se </a:t>
            </a:r>
            <a:r>
              <a:rPr lang="pt-BR" sz="3600" dirty="0"/>
              <a:t>assegurar o retorno da gestante à unidade básica de</a:t>
            </a:r>
            <a:br>
              <a:rPr lang="pt-BR" sz="3600" dirty="0"/>
            </a:br>
            <a:r>
              <a:rPr lang="pt-BR" sz="3600" dirty="0"/>
              <a:t>origem, com todas as informações necessárias para o seguimento </a:t>
            </a:r>
            <a:r>
              <a:rPr lang="pt-BR" sz="3600" dirty="0" smtClean="0"/>
              <a:t>do pré-natal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15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REDE CEGONHA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Autofit/>
          </a:bodyPr>
          <a:lstStyle/>
          <a:p>
            <a:r>
              <a:rPr lang="pt-BR" sz="3600" dirty="0"/>
              <a:t>E</a:t>
            </a:r>
            <a:r>
              <a:rPr lang="pt-BR" sz="3600" dirty="0" smtClean="0"/>
              <a:t>stratégia </a:t>
            </a:r>
            <a:r>
              <a:rPr lang="pt-BR" sz="3600" dirty="0"/>
              <a:t>implantada em 2011, com a finalidade </a:t>
            </a:r>
            <a:r>
              <a:rPr lang="pt-BR" sz="3600" dirty="0" smtClean="0"/>
              <a:t>de reorganizar </a:t>
            </a:r>
            <a:r>
              <a:rPr lang="pt-BR" sz="3600" dirty="0"/>
              <a:t>a rede assistencial para garantir acesso, acolhimento e resolutividade </a:t>
            </a:r>
            <a:r>
              <a:rPr lang="pt-BR" sz="3600" dirty="0" smtClean="0"/>
              <a:t>como foco </a:t>
            </a:r>
            <a:r>
              <a:rPr lang="pt-BR" sz="3600" dirty="0"/>
              <a:t>no direito reprodutivo e na </a:t>
            </a:r>
            <a:r>
              <a:rPr lang="pt-BR" sz="3600" dirty="0" smtClean="0"/>
              <a:t>atenção </a:t>
            </a:r>
            <a:r>
              <a:rPr lang="pt-BR" sz="3600" dirty="0"/>
              <a:t>qualificada e humanizada no pré-natal, </a:t>
            </a:r>
            <a:r>
              <a:rPr lang="pt-BR" sz="3600" dirty="0" smtClean="0"/>
              <a:t>parto e </a:t>
            </a:r>
            <a:r>
              <a:rPr lang="pt-BR" sz="3600" dirty="0"/>
              <a:t>puerpério e a criança para nascimento seguro e atenção integral de 0 a 24 meses </a:t>
            </a:r>
            <a:r>
              <a:rPr lang="pt-BR" sz="3600" dirty="0" smtClean="0"/>
              <a:t>de vida</a:t>
            </a:r>
            <a:r>
              <a:rPr lang="pt-BR" sz="3600" dirty="0"/>
              <a:t>. Além de objetivar a redução da mortalidade materna e infantil com ênfase </a:t>
            </a:r>
            <a:r>
              <a:rPr lang="pt-BR" sz="3600" dirty="0" smtClean="0"/>
              <a:t>no componente </a:t>
            </a:r>
            <a:r>
              <a:rPr lang="pt-BR" sz="3600" dirty="0"/>
              <a:t>neonatal.</a:t>
            </a:r>
          </a:p>
        </p:txBody>
      </p:sp>
    </p:spTree>
    <p:extLst>
      <p:ext uri="{BB962C8B-B14F-4D97-AF65-F5344CB8AC3E}">
        <p14:creationId xmlns:p14="http://schemas.microsoft.com/office/powerpoint/2010/main" val="315976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958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ACOMPANHAMENTO PRÉ-NATAL DE QUALIDADE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83373"/>
            <a:ext cx="8784976" cy="52578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evidências comprovam </a:t>
            </a:r>
            <a:r>
              <a:rPr lang="pt-BR" sz="3600" dirty="0"/>
              <a:t>o efeito protetor </a:t>
            </a:r>
            <a:r>
              <a:rPr lang="pt-BR" sz="3600" dirty="0" smtClean="0"/>
              <a:t>sobre </a:t>
            </a:r>
            <a:r>
              <a:rPr lang="pt-BR" sz="3600" dirty="0"/>
              <a:t>a saúde da gestante e do </a:t>
            </a:r>
            <a:r>
              <a:rPr lang="pt-BR" sz="3600" dirty="0" smtClean="0"/>
              <a:t>recém nato, contribuindo </a:t>
            </a:r>
            <a:r>
              <a:rPr lang="pt-BR" sz="3600" dirty="0"/>
              <a:t>para uma menor incidência de mortalidade </a:t>
            </a:r>
            <a:r>
              <a:rPr lang="pt-BR" sz="3600" dirty="0" smtClean="0"/>
              <a:t>materna, do </a:t>
            </a:r>
            <a:r>
              <a:rPr lang="pt-BR" sz="3600" dirty="0"/>
              <a:t>baixo peso ao nascer e da mortalidade </a:t>
            </a:r>
            <a:r>
              <a:rPr lang="pt-BR" sz="3600" dirty="0" smtClean="0"/>
              <a:t>perinatal</a:t>
            </a:r>
          </a:p>
          <a:p>
            <a:r>
              <a:rPr lang="pt-BR" sz="3600" dirty="0" smtClean="0"/>
              <a:t>amplia um </a:t>
            </a:r>
            <a:r>
              <a:rPr lang="pt-BR" sz="3600" dirty="0"/>
              <a:t>horizonte de oportunidades para a promoção da saúde da mulher a longo prazo, além de ajudá-la a cuidar de toda a </a:t>
            </a:r>
            <a:r>
              <a:rPr lang="pt-BR" sz="3600" dirty="0" smtClean="0"/>
              <a:t>família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OBJETIVOS DO PRÉ-NATAL</a:t>
            </a:r>
            <a:r>
              <a:rPr lang="pt-BR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3600" dirty="0" smtClean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7573" y="1052736"/>
            <a:ext cx="8936915" cy="5805264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Acolher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mulher desde o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início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saúde </a:t>
            </a:r>
            <a:endParaRPr lang="pt-BR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Prevenção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 detecção precoce de afecções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qualidade de vida e cidadania plena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Manter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integridade das condições de saúde   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materna e fetal</a:t>
            </a: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Identificar, prevenir e tratar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intercorrências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clínicas, cirúrgicas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obstétricas</a:t>
            </a:r>
          </a:p>
          <a:p>
            <a:endParaRPr lang="pt-BR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573" y="148478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pt-B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3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5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7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594522"/>
          </a:xfrm>
        </p:spPr>
        <p:txBody>
          <a:bodyPr>
            <a:normAutofit/>
          </a:bodyPr>
          <a:lstStyle/>
          <a:p>
            <a:r>
              <a:rPr lang="pt-BR" b="1" dirty="0" smtClean="0"/>
              <a:t>PRINCIPAIS ATRIBUIÇÕES DE CADA PROFISSIONAL NO PROCESSO DE</a:t>
            </a:r>
            <a:br>
              <a:rPr lang="pt-BR" b="1" dirty="0" smtClean="0"/>
            </a:br>
            <a:r>
              <a:rPr lang="pt-BR" b="1" dirty="0" smtClean="0"/>
              <a:t>ATENÇÃO À GESTANTE E À PUÉRPERA NA ATENÇÃO BÁSICA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865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534</Words>
  <Application>Microsoft Office PowerPoint</Application>
  <PresentationFormat>Apresentação na tela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ASSISTÊNCIA AO PRÉ-NATAL DE BAIXO RISCO</vt:lpstr>
      <vt:lpstr>Apresentação do PowerPoint</vt:lpstr>
      <vt:lpstr>ACOMPANHAMENTO PRÉ-NATAL DE QUALIDADE</vt:lpstr>
      <vt:lpstr>Apresentação do PowerPoint</vt:lpstr>
      <vt:lpstr>OBJETIVOS DO PRÉ-NATAL </vt:lpstr>
      <vt:lpstr>Apresentação do PowerPoint</vt:lpstr>
      <vt:lpstr>Apresentação do PowerPoint</vt:lpstr>
      <vt:lpstr>Apresentação do PowerPoint</vt:lpstr>
      <vt:lpstr>PRINCIPAIS ATRIBUIÇÕES DE CADA PROFISSIONAL NO PROCESSO DE ATENÇÃO À GESTANTE E À PUÉRPERA NA ATENÇÃO BÁSICA </vt:lpstr>
      <vt:lpstr> AGENTE COMUNITÁRIO DE SAÚDE  </vt:lpstr>
      <vt:lpstr> AGENTE COMUNITÁRIO DE SAÚDE  </vt:lpstr>
      <vt:lpstr>AUXILIAR OU TÉCNICO DE ENFERMAGEM</vt:lpstr>
      <vt:lpstr>AUXILIAR OU TÉCNICO DE ENFERMAGEM</vt:lpstr>
      <vt:lpstr>ENFERMEIRO(A)</vt:lpstr>
      <vt:lpstr>ENFERMEIRO(A)</vt:lpstr>
      <vt:lpstr>ENFERMEIRO(A)</vt:lpstr>
      <vt:lpstr>MÉDICO(A)</vt:lpstr>
      <vt:lpstr>INDICADORES DE PROCESSO</vt:lpstr>
      <vt:lpstr>Apresentação do PowerPoint</vt:lpstr>
      <vt:lpstr>INDICADORES DE RESULTADO</vt:lpstr>
      <vt:lpstr>INDICADORES DE IMPACTO</vt:lpstr>
      <vt:lpstr>No que tange especificamente ao acompanhamento da gestante, deve-se ter como objetivos: • captar gestantes não-inscritas no pré-natal; • reconduzir gestantes faltosas ao pré-natal, especialmente as de alto risco, uma vez que podem surgir complicações; • acompanhar a evolução de alguns aspectos da gestação, segundo orientação da unidade de saúde, nos casos em que o deslocamento da gestante à unidade, em determinado período, seja considerado inconveniente ou desnecessário; • completar o trabalho educativo com a gestante e seu grupo familiar; • reavaliar, dar seguimento ou reorientar as pessoas visitadas sobre outras ações desenvolvidas pela unidade de saúde.</vt:lpstr>
      <vt:lpstr>CONDIÇÕES PARA GARANTIR ASSISTÊNCIA PRÉ-NATAL EFETIVA </vt:lpstr>
      <vt:lpstr>III.acompanhamento periódico e contínuo de todas as mulheres grávidas  IV.sistema eficiente de referência e contra-referência, objetivando garantir a continuidade da assistência pré-natal em todos os níveis de complexidade. Deve-se assegurar o retorno da gestante à unidade básica de origem, com todas as informações necessárias para o seguimento do pré-natal.</vt:lpstr>
      <vt:lpstr>REDE CEGONHA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58</cp:revision>
  <dcterms:created xsi:type="dcterms:W3CDTF">2020-07-15T14:02:52Z</dcterms:created>
  <dcterms:modified xsi:type="dcterms:W3CDTF">2020-07-31T12:49:36Z</dcterms:modified>
</cp:coreProperties>
</file>