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91" r:id="rId8"/>
    <p:sldId id="292" r:id="rId9"/>
    <p:sldId id="262" r:id="rId10"/>
    <p:sldId id="263" r:id="rId11"/>
    <p:sldId id="29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94" r:id="rId36"/>
    <p:sldId id="287" r:id="rId37"/>
    <p:sldId id="288" r:id="rId38"/>
    <p:sldId id="289" r:id="rId39"/>
    <p:sldId id="290"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20" r:id="rId65"/>
    <p:sldId id="321" r:id="rId66"/>
    <p:sldId id="322" r:id="rId67"/>
    <p:sldId id="318" r:id="rId68"/>
    <p:sldId id="323" r:id="rId69"/>
    <p:sldId id="324" r:id="rId70"/>
    <p:sldId id="325" r:id="rId71"/>
    <p:sldId id="326" r:id="rId72"/>
    <p:sldId id="327" r:id="rId73"/>
    <p:sldId id="328" r:id="rId74"/>
    <p:sldId id="330" r:id="rId75"/>
    <p:sldId id="331" r:id="rId76"/>
    <p:sldId id="333"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46C117F-5CCF-4837-BE5F-2B92066CAFAF}" type="datetimeFigureOut">
              <a:rPr lang="en-US" dirty="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84EB90BD-B6CE-46B7-997F-7313B992CCDC}" type="datetimeFigureOut">
              <a:rPr lang="en-US" dirty="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DB9D11F-B188-461D-B23F-39381795C052}" type="datetimeFigureOut">
              <a:rPr lang="en-US" dirty="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52E6D8D9-55A2-4063-B0F3-121F44549695}" type="datetimeFigureOut">
              <a:rPr lang="en-US" dirty="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3" name="Date Placeholder 2"/>
          <p:cNvSpPr>
            <a:spLocks noGrp="1"/>
          </p:cNvSpPr>
          <p:nvPr>
            <p:ph type="dt" sz="half" idx="10"/>
          </p:nvPr>
        </p:nvSpPr>
        <p:spPr/>
        <p:txBody>
          <a:bodyPr/>
          <a:lstStyle/>
          <a:p>
            <a:fld id="{D4B24536-994D-4021-A283-9F449C0DB509}" type="datetimeFigureOut">
              <a:rPr lang="en-US" dirty="0"/>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3" name="Date Placeholder 2"/>
          <p:cNvSpPr>
            <a:spLocks noGrp="1"/>
          </p:cNvSpPr>
          <p:nvPr>
            <p:ph type="dt" sz="half" idx="10"/>
          </p:nvPr>
        </p:nvSpPr>
        <p:spPr/>
        <p:txBody>
          <a:bodyPr/>
          <a:lstStyle/>
          <a:p>
            <a:fld id="{3CBBBB78-C96F-47B7-AB17-D852CA960AC9}" type="datetimeFigureOut">
              <a:rPr lang="en-US" dirty="0"/>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10/14/2020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30578ACC-22D6-47C1-A373-4FD133E34F3C}" type="datetimeFigureOut">
              <a:rPr lang="en-US" dirty="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80322" y="3030008"/>
            <a:ext cx="4698355" cy="2906179"/>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594123" y="3030008"/>
            <a:ext cx="4700059" cy="2906179"/>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t-BR" smtClean="0"/>
              <a:t>Clique para editar o título mestre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331444B-B92B-4E27-8C94-BB93EAF5CB18}" type="datetimeFigureOut">
              <a:rPr lang="en-US" dirty="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363EFA5E-FA76-400D-B3DC-F0BA90E6D107}" type="datetimeFigureOut">
              <a:rPr lang="en-US" dirty="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10/14/2020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t.wikipedia.org/wiki/S%C3%ADndrome_de_Guillain-Barr%C3%A9" TargetMode="External"/><Relationship Id="rId2" Type="http://schemas.openxmlformats.org/officeDocument/2006/relationships/hyperlink" Target="https://pt.wikipedia.org/wiki/Esclerose_lateral_amiotr%C3%B3fica" TargetMode="External"/><Relationship Id="rId1" Type="http://schemas.openxmlformats.org/officeDocument/2006/relationships/slideLayout" Target="../slideLayouts/slideLayout2.xml"/><Relationship Id="rId4" Type="http://schemas.openxmlformats.org/officeDocument/2006/relationships/hyperlink" Target="https://pt.wikipedia.org/wiki/Distrofia_muscula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SISTEMA RESPIRATÓRIO</a:t>
            </a:r>
            <a:endParaRPr lang="pt-BR" dirty="0"/>
          </a:p>
        </p:txBody>
      </p:sp>
      <p:sp>
        <p:nvSpPr>
          <p:cNvPr id="3" name="Subtítulo 2"/>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302394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0219" y="535577"/>
            <a:ext cx="7845353" cy="5674407"/>
          </a:xfrm>
        </p:spPr>
      </p:pic>
    </p:spTree>
    <p:extLst>
      <p:ext uri="{BB962C8B-B14F-4D97-AF65-F5344CB8AC3E}">
        <p14:creationId xmlns:p14="http://schemas.microsoft.com/office/powerpoint/2010/main" val="282744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Dentro das células, o açúcar absorvido na digestão e o gás oxigênio presente no ar inspirado se combinam para produzir energia</a:t>
            </a:r>
            <a:r>
              <a:rPr lang="pt-BR" dirty="0" smtClean="0"/>
              <a:t>.</a:t>
            </a:r>
          </a:p>
          <a:p>
            <a:r>
              <a:rPr lang="pt-BR" dirty="0"/>
              <a:t>A troca de gases, denominada </a:t>
            </a:r>
            <a:r>
              <a:rPr lang="pt-BR" b="1" dirty="0"/>
              <a:t>hematose,</a:t>
            </a:r>
            <a:r>
              <a:rPr lang="pt-BR" dirty="0"/>
              <a:t> ocorre nos alvéolos pulmonares. O gás oxigênio difunde-se para os capilares e penetra nas hemácias, nas quais se combina com uma proteína conhecida por </a:t>
            </a:r>
            <a:r>
              <a:rPr lang="pt-BR" b="1" dirty="0"/>
              <a:t>hemoglobina</a:t>
            </a:r>
            <a:r>
              <a:rPr lang="pt-BR" b="1" dirty="0" smtClean="0"/>
              <a:t>.</a:t>
            </a:r>
          </a:p>
          <a:p>
            <a:r>
              <a:rPr lang="pt-BR" dirty="0"/>
              <a:t>As hemácias do sangue que deixam os pulmões vão para o </a:t>
            </a:r>
            <a:r>
              <a:rPr lang="pt-BR" b="1" dirty="0"/>
              <a:t>coração </a:t>
            </a:r>
            <a:r>
              <a:rPr lang="pt-BR" dirty="0"/>
              <a:t>e de lá são bombeadas, transportando grande quantidade de gás oxigênio para todo o corpo.</a:t>
            </a:r>
          </a:p>
        </p:txBody>
      </p:sp>
    </p:spTree>
    <p:extLst>
      <p:ext uri="{BB962C8B-B14F-4D97-AF65-F5344CB8AC3E}">
        <p14:creationId xmlns:p14="http://schemas.microsoft.com/office/powerpoint/2010/main" val="256616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Para permitir a absorção de oxigênio e liberação de dióxido de carbono, cerca de 5 a 8 litros de ar por minuto entram e saem dos </a:t>
            </a:r>
            <a:r>
              <a:rPr lang="pt-BR" dirty="0" smtClean="0"/>
              <a:t>pulmões.</a:t>
            </a:r>
          </a:p>
          <a:p>
            <a:r>
              <a:rPr lang="pt-BR" dirty="0"/>
              <a:t> cerca de três décimos de litro de oxigênio são transferidos dos alvéolos para o sangue a cada minuto, mesmo quando a pessoa está em </a:t>
            </a:r>
            <a:r>
              <a:rPr lang="pt-BR" dirty="0" smtClean="0"/>
              <a:t>repouso</a:t>
            </a:r>
          </a:p>
          <a:p>
            <a:r>
              <a:rPr lang="pt-BR" dirty="0"/>
              <a:t>Ao mesmo tempo, um volume similar de dióxido de carbono passa do sangue para os alvéolos e é </a:t>
            </a:r>
            <a:r>
              <a:rPr lang="pt-BR" dirty="0" smtClean="0"/>
              <a:t>expirado</a:t>
            </a:r>
            <a:endParaRPr lang="pt-BR" dirty="0"/>
          </a:p>
        </p:txBody>
      </p:sp>
    </p:spTree>
    <p:extLst>
      <p:ext uri="{BB962C8B-B14F-4D97-AF65-F5344CB8AC3E}">
        <p14:creationId xmlns:p14="http://schemas.microsoft.com/office/powerpoint/2010/main" val="198640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Durante o exercício, é possível inspirar e expirar mais de 100 litros (cerca de 26 galões) de ar por minuto e extrair 3 litros (pouco menos do que 1 galão) de oxigênio desse ar por </a:t>
            </a:r>
            <a:r>
              <a:rPr lang="pt-BR" dirty="0" smtClean="0"/>
              <a:t>minuto</a:t>
            </a:r>
          </a:p>
          <a:p>
            <a:r>
              <a:rPr lang="pt-BR" dirty="0"/>
              <a:t>A velocidade com que o oxigênio é usado pelo corpo é uma medida para determinar a quantidade de energia por ele </a:t>
            </a:r>
            <a:r>
              <a:rPr lang="pt-BR" dirty="0" smtClean="0"/>
              <a:t>consumida</a:t>
            </a:r>
          </a:p>
          <a:p>
            <a:r>
              <a:rPr lang="pt-BR" dirty="0"/>
              <a:t>A inspiração e a expiração são realizadas pelos </a:t>
            </a:r>
            <a:r>
              <a:rPr lang="pt-BR" u="sng" dirty="0"/>
              <a:t>músculos respiratórios</a:t>
            </a:r>
            <a:r>
              <a:rPr lang="pt-BR" dirty="0"/>
              <a:t>.</a:t>
            </a:r>
          </a:p>
        </p:txBody>
      </p:sp>
    </p:spTree>
    <p:extLst>
      <p:ext uri="{BB962C8B-B14F-4D97-AF65-F5344CB8AC3E}">
        <p14:creationId xmlns:p14="http://schemas.microsoft.com/office/powerpoint/2010/main" val="15395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Durante a inspiração o </a:t>
            </a:r>
            <a:r>
              <a:rPr lang="pt-BR" dirty="0"/>
              <a:t>ar entra pelas narinas, passando pelas fossas nasais, </a:t>
            </a:r>
            <a:r>
              <a:rPr lang="pt-BR" b="1" dirty="0"/>
              <a:t>faringe</a:t>
            </a:r>
            <a:r>
              <a:rPr lang="pt-BR" dirty="0"/>
              <a:t>, laringe, traqueia até chegar nos </a:t>
            </a:r>
            <a:r>
              <a:rPr lang="pt-BR" b="1" dirty="0"/>
              <a:t>brônquios</a:t>
            </a:r>
            <a:r>
              <a:rPr lang="pt-BR" dirty="0"/>
              <a:t>.</a:t>
            </a:r>
            <a:endParaRPr lang="pt-BR" dirty="0" smtClean="0"/>
          </a:p>
          <a:p>
            <a:r>
              <a:rPr lang="pt-BR" dirty="0" smtClean="0"/>
              <a:t>em </a:t>
            </a:r>
            <a:r>
              <a:rPr lang="pt-BR" dirty="0"/>
              <a:t>condições de repouso utilizamos dois músculos: o </a:t>
            </a:r>
            <a:r>
              <a:rPr lang="pt-BR" b="1" dirty="0"/>
              <a:t>Diafragma</a:t>
            </a:r>
            <a:r>
              <a:rPr lang="pt-BR" dirty="0"/>
              <a:t> e os </a:t>
            </a:r>
            <a:r>
              <a:rPr lang="pt-BR" b="1" dirty="0"/>
              <a:t>Intercostais Externos</a:t>
            </a:r>
            <a:r>
              <a:rPr lang="pt-BR" dirty="0"/>
              <a:t>. Durante a inspiração forçada utilizamos, além destes, os </a:t>
            </a:r>
            <a:r>
              <a:rPr lang="pt-BR" b="1" dirty="0"/>
              <a:t>Músculos Acessórios</a:t>
            </a:r>
            <a:r>
              <a:rPr lang="pt-BR" dirty="0"/>
              <a:t> da </a:t>
            </a:r>
            <a:r>
              <a:rPr lang="pt-BR" dirty="0" smtClean="0"/>
              <a:t>inspiração</a:t>
            </a:r>
          </a:p>
          <a:p>
            <a:endParaRPr lang="pt-BR" dirty="0"/>
          </a:p>
        </p:txBody>
      </p:sp>
    </p:spTree>
    <p:extLst>
      <p:ext uri="{BB962C8B-B14F-4D97-AF65-F5344CB8AC3E}">
        <p14:creationId xmlns:p14="http://schemas.microsoft.com/office/powerpoint/2010/main" val="25843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058" y="953588"/>
            <a:ext cx="7935646" cy="5564437"/>
          </a:xfrm>
        </p:spPr>
      </p:pic>
    </p:spTree>
    <p:extLst>
      <p:ext uri="{BB962C8B-B14F-4D97-AF65-F5344CB8AC3E}">
        <p14:creationId xmlns:p14="http://schemas.microsoft.com/office/powerpoint/2010/main" val="31676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u="sng" dirty="0"/>
              <a:t>Diafragma:</a:t>
            </a:r>
            <a:r>
              <a:rPr lang="pt-BR" b="1" dirty="0"/>
              <a:t> </a:t>
            </a:r>
            <a:r>
              <a:rPr lang="pt-BR" dirty="0"/>
              <a:t>é um músculo em forma de cúpula que separa a cavidade torácica da cavidade abdominal. Os pulmões ficam apoiados sobre o Diafragma e toda vez que este músculo contrai ele se movimenta para baixo empurrando as vísceras, favorecendo a expansão dos pulmões no sentido caudal. O diafragma é inervado pelo nervo Frênico (C3-C4-C5) e é responsável por cerca de 70% do trabalho inspiratório.</a:t>
            </a:r>
          </a:p>
        </p:txBody>
      </p:sp>
    </p:spTree>
    <p:extLst>
      <p:ext uri="{BB962C8B-B14F-4D97-AF65-F5344CB8AC3E}">
        <p14:creationId xmlns:p14="http://schemas.microsoft.com/office/powerpoint/2010/main" val="400222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458" y="1593745"/>
            <a:ext cx="7529585" cy="4247189"/>
          </a:xfrm>
        </p:spPr>
      </p:pic>
    </p:spTree>
    <p:extLst>
      <p:ext uri="{BB962C8B-B14F-4D97-AF65-F5344CB8AC3E}">
        <p14:creationId xmlns:p14="http://schemas.microsoft.com/office/powerpoint/2010/main" val="25786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u="sng" dirty="0"/>
              <a:t>Intercostais Externos:</a:t>
            </a:r>
            <a:r>
              <a:rPr lang="pt-BR" b="1" dirty="0"/>
              <a:t> </a:t>
            </a:r>
            <a:r>
              <a:rPr lang="pt-BR" dirty="0"/>
              <a:t>ficam posicionados entre as costelas na porção mais externa da caixa torácica e é responsável por aumentar os espaços costais durante a inspiração. Desta forma este músculo aumenta o diâmetro </a:t>
            </a:r>
            <a:r>
              <a:rPr lang="pt-BR" dirty="0" err="1"/>
              <a:t>látero</a:t>
            </a:r>
            <a:r>
              <a:rPr lang="pt-BR" dirty="0"/>
              <a:t>-lateral e </a:t>
            </a:r>
            <a:r>
              <a:rPr lang="pt-BR" dirty="0" err="1"/>
              <a:t>ântero-posterior</a:t>
            </a:r>
            <a:r>
              <a:rPr lang="pt-BR" dirty="0"/>
              <a:t> da caixa torácica, permitindo maior expansão dos pulmões.</a:t>
            </a:r>
          </a:p>
        </p:txBody>
      </p:sp>
    </p:spTree>
    <p:extLst>
      <p:ext uri="{BB962C8B-B14F-4D97-AF65-F5344CB8AC3E}">
        <p14:creationId xmlns:p14="http://schemas.microsoft.com/office/powerpoint/2010/main" val="38207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321" y="753228"/>
            <a:ext cx="9916475" cy="5713594"/>
          </a:xfrm>
        </p:spPr>
      </p:pic>
    </p:spTree>
    <p:extLst>
      <p:ext uri="{BB962C8B-B14F-4D97-AF65-F5344CB8AC3E}">
        <p14:creationId xmlns:p14="http://schemas.microsoft.com/office/powerpoint/2010/main" val="94350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O Que é sistema respiratório?</a:t>
            </a:r>
          </a:p>
          <a:p>
            <a:r>
              <a:rPr lang="pt-BR" dirty="0" smtClean="0"/>
              <a:t>Qual a função do sistema respiratório?</a:t>
            </a:r>
          </a:p>
          <a:p>
            <a:r>
              <a:rPr lang="pt-BR" dirty="0" smtClean="0"/>
              <a:t>Qual a sua localização?</a:t>
            </a:r>
          </a:p>
          <a:p>
            <a:r>
              <a:rPr lang="pt-BR" dirty="0" smtClean="0"/>
              <a:t>Anatomia</a:t>
            </a:r>
          </a:p>
          <a:p>
            <a:r>
              <a:rPr lang="pt-BR" dirty="0" smtClean="0"/>
              <a:t>Processo de respiração</a:t>
            </a:r>
            <a:endParaRPr lang="pt-BR" dirty="0"/>
          </a:p>
        </p:txBody>
      </p:sp>
    </p:spTree>
    <p:extLst>
      <p:ext uri="{BB962C8B-B14F-4D97-AF65-F5344CB8AC3E}">
        <p14:creationId xmlns:p14="http://schemas.microsoft.com/office/powerpoint/2010/main" val="1350365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u="sng" dirty="0"/>
              <a:t>Músculos Acessórios:</a:t>
            </a:r>
            <a:r>
              <a:rPr lang="pt-BR" b="1" dirty="0"/>
              <a:t> </a:t>
            </a:r>
            <a:r>
              <a:rPr lang="pt-BR" dirty="0"/>
              <a:t>são músculos auxiliares da respiração, utilizados somente em inspirações forçadas ou quando a pessoa está em sofrimento respiratório. Os músculos acessórios principais são o </a:t>
            </a:r>
            <a:r>
              <a:rPr lang="pt-BR" b="1" dirty="0" err="1"/>
              <a:t>Esternocleidomastóideo</a:t>
            </a:r>
            <a:r>
              <a:rPr lang="pt-BR" dirty="0"/>
              <a:t>, os </a:t>
            </a:r>
            <a:r>
              <a:rPr lang="pt-BR" b="1" dirty="0"/>
              <a:t>Escalenos</a:t>
            </a:r>
            <a:r>
              <a:rPr lang="pt-BR" dirty="0"/>
              <a:t> (Anterior, Médio e Posterior), o </a:t>
            </a:r>
            <a:r>
              <a:rPr lang="pt-BR" b="1" dirty="0"/>
              <a:t>Peitoral Menor</a:t>
            </a:r>
            <a:r>
              <a:rPr lang="pt-BR" dirty="0"/>
              <a:t> e o </a:t>
            </a:r>
            <a:r>
              <a:rPr lang="pt-BR" b="1" dirty="0" err="1"/>
              <a:t>Serrátil</a:t>
            </a:r>
            <a:r>
              <a:rPr lang="pt-BR" b="1" dirty="0"/>
              <a:t> Anterior</a:t>
            </a:r>
            <a:r>
              <a:rPr lang="pt-BR" dirty="0"/>
              <a:t>. Estes músculos ficam inseridos no esterno (no caso do </a:t>
            </a:r>
            <a:r>
              <a:rPr lang="pt-BR" dirty="0" err="1"/>
              <a:t>esternocleidomastóideo</a:t>
            </a:r>
            <a:r>
              <a:rPr lang="pt-BR" dirty="0"/>
              <a:t>) ou nas costelas superiores (escalenos, peitoral menor e </a:t>
            </a:r>
            <a:r>
              <a:rPr lang="pt-BR" dirty="0" err="1"/>
              <a:t>serrátil</a:t>
            </a:r>
            <a:r>
              <a:rPr lang="pt-BR" dirty="0"/>
              <a:t> anterior) e durante o esforço respiratório elevam a caixa torácica gerando um aumento significativo do volume apical dos pulmões.</a:t>
            </a:r>
          </a:p>
        </p:txBody>
      </p:sp>
    </p:spTree>
    <p:extLst>
      <p:ext uri="{BB962C8B-B14F-4D97-AF65-F5344CB8AC3E}">
        <p14:creationId xmlns:p14="http://schemas.microsoft.com/office/powerpoint/2010/main" val="3264318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565" y="316849"/>
            <a:ext cx="6674394" cy="6428711"/>
          </a:xfrm>
        </p:spPr>
      </p:pic>
    </p:spTree>
    <p:extLst>
      <p:ext uri="{BB962C8B-B14F-4D97-AF65-F5344CB8AC3E}">
        <p14:creationId xmlns:p14="http://schemas.microsoft.com/office/powerpoint/2010/main" val="352323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expiração em condições de repouso é </a:t>
            </a:r>
            <a:r>
              <a:rPr lang="pt-BR" b="1" dirty="0"/>
              <a:t>passiva</a:t>
            </a:r>
            <a:r>
              <a:rPr lang="pt-BR" dirty="0"/>
              <a:t>, pois não utilizamos músculos para a realização deste movimento. Como os pulmões são elásticos, a própria elasticidade do tecido pulmonar se encarrega de retorná-los ao seu volume original após a inspiração, sem a necessidade de trabalho muscular. Porém, durante a expiração forçada é necessário o trabalho muscular dos </a:t>
            </a:r>
            <a:r>
              <a:rPr lang="pt-BR" b="1" dirty="0"/>
              <a:t>Intercostais Internos</a:t>
            </a:r>
            <a:r>
              <a:rPr lang="pt-BR" dirty="0"/>
              <a:t> e dos </a:t>
            </a:r>
            <a:r>
              <a:rPr lang="pt-BR" b="1" dirty="0"/>
              <a:t>Músculos Abdominais</a:t>
            </a:r>
            <a:endParaRPr lang="pt-BR" dirty="0"/>
          </a:p>
        </p:txBody>
      </p:sp>
    </p:spTree>
    <p:extLst>
      <p:ext uri="{BB962C8B-B14F-4D97-AF65-F5344CB8AC3E}">
        <p14:creationId xmlns:p14="http://schemas.microsoft.com/office/powerpoint/2010/main" val="143870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u="sng" dirty="0"/>
              <a:t>Intercostais Internos:</a:t>
            </a:r>
            <a:r>
              <a:rPr lang="pt-BR" dirty="0"/>
              <a:t> ficam posicionados entre as costelas na porção mais interna da caixa torácica e é responsável por diminuir os espaços costais durante a expiração. Desta forma este músculo diminui o diâmetro </a:t>
            </a:r>
            <a:r>
              <a:rPr lang="pt-BR" dirty="0" err="1"/>
              <a:t>látero</a:t>
            </a:r>
            <a:r>
              <a:rPr lang="pt-BR" dirty="0"/>
              <a:t>-lateral e </a:t>
            </a:r>
            <a:r>
              <a:rPr lang="pt-BR" dirty="0" err="1"/>
              <a:t>ântero-posterior</a:t>
            </a:r>
            <a:r>
              <a:rPr lang="pt-BR" dirty="0"/>
              <a:t> da caixa torácica, aumentando as pressões sobre os pulmões para expelir o ar de forma forçada.</a:t>
            </a:r>
          </a:p>
        </p:txBody>
      </p:sp>
    </p:spTree>
    <p:extLst>
      <p:ext uri="{BB962C8B-B14F-4D97-AF65-F5344CB8AC3E}">
        <p14:creationId xmlns:p14="http://schemas.microsoft.com/office/powerpoint/2010/main" val="142717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114" y="1567543"/>
            <a:ext cx="8940274" cy="4877572"/>
          </a:xfrm>
        </p:spPr>
      </p:pic>
    </p:spTree>
    <p:extLst>
      <p:ext uri="{BB962C8B-B14F-4D97-AF65-F5344CB8AC3E}">
        <p14:creationId xmlns:p14="http://schemas.microsoft.com/office/powerpoint/2010/main" val="2488671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u="sng" dirty="0"/>
              <a:t>Músculos Abdominais:</a:t>
            </a:r>
            <a:r>
              <a:rPr lang="pt-BR" dirty="0"/>
              <a:t> o abdômen é uma espécie de caixa hidráulica, pois apresenta vísceras e líquido em seu interior. Durante uma expiração forçada os músculos abdominais comprimem as vísceras, que se movimentam para cima. Isso faz com que o diafragma se eleve e gere compressão sobre a base dos pulmões, aumentando as pressões no interior dos pulmões e favorecendo a expulsão do ar de forma forçada. Os músculos abdominais são: o reto abdominal, os oblíquos (externo e interno) e o transverso abdominal.</a:t>
            </a:r>
          </a:p>
        </p:txBody>
      </p:sp>
    </p:spTree>
    <p:extLst>
      <p:ext uri="{BB962C8B-B14F-4D97-AF65-F5344CB8AC3E}">
        <p14:creationId xmlns:p14="http://schemas.microsoft.com/office/powerpoint/2010/main" val="3947724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0646" y="957354"/>
            <a:ext cx="5800657" cy="5491748"/>
          </a:xfrm>
        </p:spPr>
      </p:pic>
    </p:spTree>
    <p:extLst>
      <p:ext uri="{BB962C8B-B14F-4D97-AF65-F5344CB8AC3E}">
        <p14:creationId xmlns:p14="http://schemas.microsoft.com/office/powerpoint/2010/main" val="1569849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Para que a respiração ocorra, os pulmões são submetidos a diversas pressões, sendo as principais a pressão atmosférica e a pressão alveolar (ou intrapulmonar</a:t>
            </a:r>
            <a:r>
              <a:rPr lang="pt-BR" dirty="0" smtClean="0"/>
              <a:t>)</a:t>
            </a:r>
          </a:p>
          <a:p>
            <a:endParaRPr lang="pt-BR" dirty="0"/>
          </a:p>
        </p:txBody>
      </p:sp>
    </p:spTree>
    <p:extLst>
      <p:ext uri="{BB962C8B-B14F-4D97-AF65-F5344CB8AC3E}">
        <p14:creationId xmlns:p14="http://schemas.microsoft.com/office/powerpoint/2010/main" val="393746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INSPIRAÇÃO</a:t>
            </a:r>
            <a:endParaRPr lang="pt-BR" dirty="0"/>
          </a:p>
        </p:txBody>
      </p:sp>
      <p:sp>
        <p:nvSpPr>
          <p:cNvPr id="3" name="Espaço Reservado para Conteúdo 2"/>
          <p:cNvSpPr>
            <a:spLocks noGrp="1"/>
          </p:cNvSpPr>
          <p:nvPr>
            <p:ph idx="1"/>
          </p:nvPr>
        </p:nvSpPr>
        <p:spPr/>
        <p:txBody>
          <a:bodyPr/>
          <a:lstStyle/>
          <a:p>
            <a:r>
              <a:rPr lang="pt-BR" dirty="0"/>
              <a:t>Como os músculos inspiratórios aumentam o volume da caixa torácica, os pulmões se expandem e a pressão em seu interior diminui, ficando menor do que a pressão atmosférica e o ar entra nos pulmões. Na inspiração, </a:t>
            </a:r>
            <a:r>
              <a:rPr lang="pt-BR" b="1" dirty="0"/>
              <a:t>os pulmões apresentam pressão negativa</a:t>
            </a:r>
            <a:r>
              <a:rPr lang="pt-BR" dirty="0"/>
              <a:t> (menor do que a pressão atmosférica) </a:t>
            </a:r>
            <a:r>
              <a:rPr lang="pt-BR" b="1" dirty="0"/>
              <a:t>e o ar ambiente apresenta pressão positiva</a:t>
            </a:r>
            <a:r>
              <a:rPr lang="pt-BR" dirty="0"/>
              <a:t> (maior do que a pressão intrapulmonar) e por este motivo o ar consegue entrar nos pulmões.</a:t>
            </a:r>
          </a:p>
        </p:txBody>
      </p:sp>
    </p:spTree>
    <p:extLst>
      <p:ext uri="{BB962C8B-B14F-4D97-AF65-F5344CB8AC3E}">
        <p14:creationId xmlns:p14="http://schemas.microsoft.com/office/powerpoint/2010/main" val="1966927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8166" y="296027"/>
            <a:ext cx="5018169" cy="6658539"/>
          </a:xfrm>
        </p:spPr>
      </p:pic>
    </p:spTree>
    <p:extLst>
      <p:ext uri="{BB962C8B-B14F-4D97-AF65-F5344CB8AC3E}">
        <p14:creationId xmlns:p14="http://schemas.microsoft.com/office/powerpoint/2010/main" val="29683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r>
              <a:rPr lang="pt-BR" dirty="0"/>
              <a:t>O sistema respiratório é o conjunto dos órgãos responsáveis pela absorção do oxigênio do ar pelo organismo e da eliminação do gás carbônico retirado das células.</a:t>
            </a:r>
          </a:p>
        </p:txBody>
      </p:sp>
    </p:spTree>
    <p:extLst>
      <p:ext uri="{BB962C8B-B14F-4D97-AF65-F5344CB8AC3E}">
        <p14:creationId xmlns:p14="http://schemas.microsoft.com/office/powerpoint/2010/main" val="597080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EXPIRAÇÃO</a:t>
            </a:r>
            <a:endParaRPr lang="pt-BR" dirty="0"/>
          </a:p>
        </p:txBody>
      </p:sp>
      <p:sp>
        <p:nvSpPr>
          <p:cNvPr id="3" name="Espaço Reservado para Conteúdo 2"/>
          <p:cNvSpPr>
            <a:spLocks noGrp="1"/>
          </p:cNvSpPr>
          <p:nvPr>
            <p:ph idx="1"/>
          </p:nvPr>
        </p:nvSpPr>
        <p:spPr/>
        <p:txBody>
          <a:bodyPr/>
          <a:lstStyle/>
          <a:p>
            <a:r>
              <a:rPr lang="pt-BR" dirty="0"/>
              <a:t>A retração do tecido pulmonar diminui o volume da caixa torácica, os pulmões retraem e a pressão em seu interior aumenta, ficando maior do que a pressão atmosférica e o ar sai dos pulmões. Na expiração, </a:t>
            </a:r>
            <a:r>
              <a:rPr lang="pt-BR" b="1" dirty="0"/>
              <a:t>os pulmões apresentam pressão positiva</a:t>
            </a:r>
            <a:r>
              <a:rPr lang="pt-BR" dirty="0"/>
              <a:t> (maior do que a pressão atmosférica) </a:t>
            </a:r>
            <a:r>
              <a:rPr lang="pt-BR" b="1" dirty="0"/>
              <a:t>e o ar ambiente apresenta pressão negativa</a:t>
            </a:r>
            <a:r>
              <a:rPr lang="pt-BR" dirty="0"/>
              <a:t> (menor do que a pressão intrapulmonar) e por este motivo o ar consegue sair dos pulmões.</a:t>
            </a:r>
          </a:p>
        </p:txBody>
      </p:sp>
    </p:spTree>
    <p:extLst>
      <p:ext uri="{BB962C8B-B14F-4D97-AF65-F5344CB8AC3E}">
        <p14:creationId xmlns:p14="http://schemas.microsoft.com/office/powerpoint/2010/main" val="124983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6737" y="0"/>
            <a:ext cx="4771240" cy="7038863"/>
          </a:xfrm>
        </p:spPr>
      </p:pic>
    </p:spTree>
    <p:extLst>
      <p:ext uri="{BB962C8B-B14F-4D97-AF65-F5344CB8AC3E}">
        <p14:creationId xmlns:p14="http://schemas.microsoft.com/office/powerpoint/2010/main" val="52584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PROCESSOS TRANSFERÊNCIA DE OXIGÊNIO</a:t>
            </a:r>
            <a:endParaRPr lang="pt-BR" dirty="0"/>
          </a:p>
        </p:txBody>
      </p:sp>
      <p:sp>
        <p:nvSpPr>
          <p:cNvPr id="3" name="Espaço Reservado para Conteúdo 2"/>
          <p:cNvSpPr>
            <a:spLocks noGrp="1"/>
          </p:cNvSpPr>
          <p:nvPr>
            <p:ph idx="1"/>
          </p:nvPr>
        </p:nvSpPr>
        <p:spPr/>
        <p:txBody>
          <a:bodyPr/>
          <a:lstStyle/>
          <a:p>
            <a:r>
              <a:rPr lang="pt-BR" dirty="0"/>
              <a:t>Três processos são essenciais para a transferência de oxigênio do ar exterior para o sangue passando pelos pulmões: ventilação, difusão e perfusão</a:t>
            </a:r>
            <a:r>
              <a:rPr lang="pt-BR" dirty="0" smtClean="0"/>
              <a:t>.</a:t>
            </a:r>
          </a:p>
          <a:p>
            <a:endParaRPr lang="pt-BR" dirty="0"/>
          </a:p>
        </p:txBody>
      </p:sp>
    </p:spTree>
    <p:extLst>
      <p:ext uri="{BB962C8B-B14F-4D97-AF65-F5344CB8AC3E}">
        <p14:creationId xmlns:p14="http://schemas.microsoft.com/office/powerpoint/2010/main" val="2262611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Ventilação é o processo pelo qual o ar entra e sai dos pulmões.</a:t>
            </a:r>
          </a:p>
          <a:p>
            <a:r>
              <a:rPr lang="pt-BR" dirty="0"/>
              <a:t>Difusão é o movimento espontâneo dos gases, sem o uso de energia ou esforço por parte do corpo, entre o gás nos alvéolos e o sangue nos vasos capilares dos pulmões.</a:t>
            </a:r>
          </a:p>
          <a:p>
            <a:r>
              <a:rPr lang="pt-BR" dirty="0"/>
              <a:t>Perfusão é o processo pelo qual o sistema cardiovascular bombeia o sangue pelos pulmões.</a:t>
            </a:r>
          </a:p>
          <a:p>
            <a:endParaRPr lang="pt-BR" dirty="0"/>
          </a:p>
        </p:txBody>
      </p:sp>
    </p:spTree>
    <p:extLst>
      <p:ext uri="{BB962C8B-B14F-4D97-AF65-F5344CB8AC3E}">
        <p14:creationId xmlns:p14="http://schemas.microsoft.com/office/powerpoint/2010/main" val="3497760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PARA LEMBRAR:</a:t>
            </a:r>
            <a:endParaRPr lang="pt-BR" dirty="0"/>
          </a:p>
        </p:txBody>
      </p:sp>
      <p:sp>
        <p:nvSpPr>
          <p:cNvPr id="3" name="Espaço Reservado para Conteúdo 2"/>
          <p:cNvSpPr>
            <a:spLocks noGrp="1"/>
          </p:cNvSpPr>
          <p:nvPr>
            <p:ph idx="1"/>
          </p:nvPr>
        </p:nvSpPr>
        <p:spPr/>
        <p:txBody>
          <a:bodyPr/>
          <a:lstStyle/>
          <a:p>
            <a:r>
              <a:rPr lang="pt-BR" dirty="0"/>
              <a:t>É nos pulmões que acontece a troca do dióxido de carbono pelo oxigênio. E, graças aos músculos respiratórios que este órgão cria forças para o ar fluir. Tudo isso a partir de estímulos e comandos emitidos pelo Sistema Nervoso Central</a:t>
            </a:r>
            <a:r>
              <a:rPr lang="pt-BR" dirty="0" smtClean="0"/>
              <a:t>.</a:t>
            </a:r>
          </a:p>
          <a:p>
            <a:endParaRPr lang="pt-BR" dirty="0"/>
          </a:p>
        </p:txBody>
      </p:sp>
    </p:spTree>
    <p:extLst>
      <p:ext uri="{BB962C8B-B14F-4D97-AF65-F5344CB8AC3E}">
        <p14:creationId xmlns:p14="http://schemas.microsoft.com/office/powerpoint/2010/main" val="3192003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A respiração é um processo automático, controlado pelo </a:t>
            </a:r>
            <a:r>
              <a:rPr lang="pt-BR" b="1" dirty="0"/>
              <a:t>sistema nervoso autônomo</a:t>
            </a:r>
            <a:r>
              <a:rPr lang="pt-BR" dirty="0"/>
              <a:t>. Normalmente esse centro nervoso envia um sinal para que a pessoa respire a cada cinco segundos</a:t>
            </a:r>
            <a:r>
              <a:rPr lang="pt-BR" dirty="0" smtClean="0"/>
              <a:t>.</a:t>
            </a:r>
          </a:p>
          <a:p>
            <a:r>
              <a:rPr lang="pt-BR" dirty="0"/>
              <a:t>O organismo também conta com diversos receptores que medem a taxa de gás oxigênio no sangue</a:t>
            </a:r>
            <a:r>
              <a:rPr lang="pt-BR" dirty="0" smtClean="0"/>
              <a:t>.</a:t>
            </a:r>
          </a:p>
          <a:p>
            <a:r>
              <a:rPr lang="pt-BR" dirty="0"/>
              <a:t>Quando a concentração de gás oxigênio é muito baixa, os receptores enviam sinais químicos ao centro nervoso do controle da respiração, acelerando o ritmo respiratório. Quando isso ocorre, a pessoa fica ofegante e a taxa de gás oxigênio no sangue aumenta.</a:t>
            </a:r>
          </a:p>
        </p:txBody>
      </p:sp>
    </p:spTree>
    <p:extLst>
      <p:ext uri="{BB962C8B-B14F-4D97-AF65-F5344CB8AC3E}">
        <p14:creationId xmlns:p14="http://schemas.microsoft.com/office/powerpoint/2010/main" val="1332328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Equilíbrio ácido-base</a:t>
            </a:r>
            <a:br>
              <a:rPr lang="pt-BR" b="1" dirty="0"/>
            </a:br>
            <a:endParaRPr lang="pt-BR" dirty="0"/>
          </a:p>
        </p:txBody>
      </p:sp>
      <p:sp>
        <p:nvSpPr>
          <p:cNvPr id="3" name="Espaço Reservado para Conteúdo 2"/>
          <p:cNvSpPr>
            <a:spLocks noGrp="1"/>
          </p:cNvSpPr>
          <p:nvPr>
            <p:ph idx="1"/>
          </p:nvPr>
        </p:nvSpPr>
        <p:spPr/>
        <p:txBody>
          <a:bodyPr>
            <a:normAutofit lnSpcReduction="10000"/>
          </a:bodyPr>
          <a:lstStyle/>
          <a:p>
            <a:r>
              <a:rPr lang="pt-BR" dirty="0"/>
              <a:t>O equilíbrio ácido-base corresponde à remoção do excesso de CO</a:t>
            </a:r>
            <a:r>
              <a:rPr lang="pt-BR" baseline="-25000" dirty="0"/>
              <a:t>2 </a:t>
            </a:r>
            <a:r>
              <a:rPr lang="pt-BR" dirty="0"/>
              <a:t>do organismo</a:t>
            </a:r>
            <a:r>
              <a:rPr lang="pt-BR" dirty="0" smtClean="0"/>
              <a:t>.</a:t>
            </a:r>
          </a:p>
          <a:p>
            <a:r>
              <a:rPr lang="pt-BR" dirty="0"/>
              <a:t>O equilíbrio ácido-base do sangue é controlado com precisão, visto que até mesmo um pequeno desvio da faixa normal pode afetar gravemente muitos órgãos. O corpo utiliza mecanismos diferentes para controlar o equilíbrio ácido-base do sangue. Esses mecanismos </a:t>
            </a:r>
            <a:r>
              <a:rPr lang="pt-BR" dirty="0" smtClean="0"/>
              <a:t>envolvem</a:t>
            </a:r>
          </a:p>
          <a:p>
            <a:r>
              <a:rPr lang="pt-BR" dirty="0"/>
              <a:t>Pulmões</a:t>
            </a:r>
          </a:p>
          <a:p>
            <a:r>
              <a:rPr lang="pt-BR" dirty="0"/>
              <a:t>Rins</a:t>
            </a:r>
          </a:p>
          <a:p>
            <a:r>
              <a:rPr lang="pt-BR" dirty="0"/>
              <a:t>Sistemas de tampão</a:t>
            </a:r>
          </a:p>
          <a:p>
            <a:pPr marL="0" indent="0">
              <a:buNone/>
            </a:pPr>
            <a:endParaRPr lang="pt-BR" dirty="0"/>
          </a:p>
        </p:txBody>
      </p:sp>
    </p:spTree>
    <p:extLst>
      <p:ext uri="{BB962C8B-B14F-4D97-AF65-F5344CB8AC3E}">
        <p14:creationId xmlns:p14="http://schemas.microsoft.com/office/powerpoint/2010/main" val="189209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Funções do pulmão no equilíbrio ácido base</a:t>
            </a:r>
            <a:endParaRPr lang="pt-BR" dirty="0"/>
          </a:p>
        </p:txBody>
      </p:sp>
      <p:sp>
        <p:nvSpPr>
          <p:cNvPr id="3" name="Espaço Reservado para Conteúdo 2"/>
          <p:cNvSpPr>
            <a:spLocks noGrp="1"/>
          </p:cNvSpPr>
          <p:nvPr>
            <p:ph idx="1"/>
          </p:nvPr>
        </p:nvSpPr>
        <p:spPr/>
        <p:txBody>
          <a:bodyPr/>
          <a:lstStyle/>
          <a:p>
            <a:r>
              <a:rPr lang="pt-BR" dirty="0"/>
              <a:t>O dióxido de carbono, que é ligeiramente ácido, é o produto residual do processamento (metabolismo) do oxigênio e nutrientes (que todas as células necessitam) e, como tal, é constantemente produzido pelas </a:t>
            </a:r>
            <a:r>
              <a:rPr lang="pt-BR" dirty="0" smtClean="0"/>
              <a:t>células</a:t>
            </a:r>
          </a:p>
          <a:p>
            <a:r>
              <a:rPr lang="pt-BR" dirty="0"/>
              <a:t>Depois disso, ele passa das células para o sangue. O sangue transporta o dióxido de carbono para os pulmões, onde é exalado. Quando o dióxido de carbono se acumula no sangue, o pH sanguíneo diminui (aumento da acidez).</a:t>
            </a:r>
          </a:p>
        </p:txBody>
      </p:sp>
    </p:spTree>
    <p:extLst>
      <p:ext uri="{BB962C8B-B14F-4D97-AF65-F5344CB8AC3E}">
        <p14:creationId xmlns:p14="http://schemas.microsoft.com/office/powerpoint/2010/main" val="361361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O cérebro regula o volume de dióxido de carbono que é exalado através do controle da velocidade e da profundidade da respiração (ventilação</a:t>
            </a:r>
            <a:r>
              <a:rPr lang="pt-BR" dirty="0" smtClean="0"/>
              <a:t>)</a:t>
            </a:r>
          </a:p>
          <a:p>
            <a:r>
              <a:rPr lang="pt-BR" dirty="0"/>
              <a:t>O volume de dióxido de carbono exalado e, consequentemente, o pH sanguíneo, aumentam quando a respiração se torna mais rápida e mais profunda. Por meio do ajuste da velocidade e da profundidade da respiração, o cérebro e os pulmões são capazes de regular o pH sanguíneo minuto a minuto.</a:t>
            </a:r>
          </a:p>
        </p:txBody>
      </p:sp>
    </p:spTree>
    <p:extLst>
      <p:ext uri="{BB962C8B-B14F-4D97-AF65-F5344CB8AC3E}">
        <p14:creationId xmlns:p14="http://schemas.microsoft.com/office/powerpoint/2010/main" val="3393031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u="sng" dirty="0"/>
              <a:t>Acidose</a:t>
            </a:r>
            <a:r>
              <a:rPr lang="pt-BR" dirty="0"/>
              <a:t>: O sangue contém excesso de ácido (ou pouquíssima base), resultando em </a:t>
            </a:r>
            <a:r>
              <a:rPr lang="pt-BR" i="1" dirty="0"/>
              <a:t>diminuição</a:t>
            </a:r>
            <a:r>
              <a:rPr lang="pt-BR" dirty="0"/>
              <a:t> do pH sanguíneo.</a:t>
            </a:r>
          </a:p>
          <a:p>
            <a:r>
              <a:rPr lang="pt-BR" u="sng" dirty="0"/>
              <a:t>Alcalose</a:t>
            </a:r>
            <a:r>
              <a:rPr lang="pt-BR" dirty="0"/>
              <a:t>: O sangue contém excesso de base (ou pouquíssimo ácido), resultando em </a:t>
            </a:r>
            <a:r>
              <a:rPr lang="pt-BR" i="1" dirty="0"/>
              <a:t>aumento</a:t>
            </a:r>
            <a:r>
              <a:rPr lang="pt-BR" dirty="0"/>
              <a:t> do pH sanguíneo.</a:t>
            </a:r>
          </a:p>
          <a:p>
            <a:r>
              <a:rPr lang="pt-BR" dirty="0"/>
              <a:t>A acidose e a alcalose não são doenças; elas são o resultado de uma grande variedade de distúrbios.</a:t>
            </a:r>
          </a:p>
          <a:p>
            <a:endParaRPr lang="pt-BR" dirty="0"/>
          </a:p>
        </p:txBody>
      </p:sp>
    </p:spTree>
    <p:extLst>
      <p:ext uri="{BB962C8B-B14F-4D97-AF65-F5344CB8AC3E}">
        <p14:creationId xmlns:p14="http://schemas.microsoft.com/office/powerpoint/2010/main" val="82323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 </a:t>
            </a:r>
            <a:r>
              <a:rPr lang="pt-BR" dirty="0"/>
              <a:t>formado pelas vias respiratórias e pelos pulmões</a:t>
            </a:r>
            <a:r>
              <a:rPr lang="pt-BR" dirty="0" smtClean="0"/>
              <a:t>.</a:t>
            </a:r>
          </a:p>
          <a:p>
            <a:r>
              <a:rPr lang="pt-BR" dirty="0"/>
              <a:t>cavidades nasais, faringe, laringe, traqueia e brônquios.</a:t>
            </a:r>
          </a:p>
        </p:txBody>
      </p:sp>
    </p:spTree>
    <p:extLst>
      <p:ext uri="{BB962C8B-B14F-4D97-AF65-F5344CB8AC3E}">
        <p14:creationId xmlns:p14="http://schemas.microsoft.com/office/powerpoint/2010/main" val="90680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acidose e a alcalose são categorizadas de acordo com sua causa primária como</a:t>
            </a:r>
          </a:p>
          <a:p>
            <a:r>
              <a:rPr lang="pt-BR" dirty="0"/>
              <a:t>Metabólicas</a:t>
            </a:r>
          </a:p>
          <a:p>
            <a:r>
              <a:rPr lang="pt-BR" dirty="0"/>
              <a:t>Respiratório</a:t>
            </a:r>
          </a:p>
          <a:p>
            <a:endParaRPr lang="pt-BR" dirty="0"/>
          </a:p>
        </p:txBody>
      </p:sp>
    </p:spTree>
    <p:extLst>
      <p:ext uri="{BB962C8B-B14F-4D97-AF65-F5344CB8AC3E}">
        <p14:creationId xmlns:p14="http://schemas.microsoft.com/office/powerpoint/2010/main" val="2411984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a:t>
            </a:r>
            <a:r>
              <a:rPr lang="pt-BR" b="1" dirty="0"/>
              <a:t>acidose respiratória</a:t>
            </a:r>
            <a:r>
              <a:rPr lang="pt-BR" dirty="0"/>
              <a:t> e a </a:t>
            </a:r>
            <a:r>
              <a:rPr lang="pt-BR" b="1" dirty="0"/>
              <a:t>alcalose respiratória</a:t>
            </a:r>
            <a:r>
              <a:rPr lang="pt-BR" dirty="0"/>
              <a:t> são provocadas por alterações na exalação de dióxido de carbono devido a distúrbios pulmonares ou respiratórios</a:t>
            </a:r>
            <a:r>
              <a:rPr lang="pt-BR" dirty="0" smtClean="0"/>
              <a:t>.</a:t>
            </a:r>
          </a:p>
          <a:p>
            <a:endParaRPr lang="pt-BR" dirty="0"/>
          </a:p>
        </p:txBody>
      </p:sp>
    </p:spTree>
    <p:extLst>
      <p:ext uri="{BB962C8B-B14F-4D97-AF65-F5344CB8AC3E}">
        <p14:creationId xmlns:p14="http://schemas.microsoft.com/office/powerpoint/2010/main" val="3126461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alcalose respiratória pode ser</a:t>
            </a:r>
          </a:p>
          <a:p>
            <a:r>
              <a:rPr lang="pt-BR" dirty="0"/>
              <a:t>Aguda</a:t>
            </a:r>
          </a:p>
          <a:p>
            <a:r>
              <a:rPr lang="pt-BR" dirty="0"/>
              <a:t>Crônica</a:t>
            </a:r>
          </a:p>
          <a:p>
            <a:r>
              <a:rPr lang="pt-BR" dirty="0"/>
              <a:t>A diferenciação se baseia no grau de compensação metabólica.</a:t>
            </a:r>
          </a:p>
        </p:txBody>
      </p:sp>
    </p:spTree>
    <p:extLst>
      <p:ext uri="{BB962C8B-B14F-4D97-AF65-F5344CB8AC3E}">
        <p14:creationId xmlns:p14="http://schemas.microsoft.com/office/powerpoint/2010/main" val="2836033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alcalose respiratória é a diminuição primária da P</a:t>
            </a:r>
            <a:r>
              <a:rPr lang="pt-BR" cap="small" dirty="0"/>
              <a:t>co</a:t>
            </a:r>
            <a:r>
              <a:rPr lang="pt-BR" baseline="-25000" dirty="0"/>
              <a:t>2</a:t>
            </a:r>
            <a:r>
              <a:rPr lang="pt-BR" dirty="0"/>
              <a:t> (</a:t>
            </a:r>
            <a:r>
              <a:rPr lang="pt-BR" dirty="0" err="1"/>
              <a:t>hipocapnia</a:t>
            </a:r>
            <a:r>
              <a:rPr lang="pt-BR" dirty="0"/>
              <a:t>) decorrente de aumento da frequência e/ou do volume respiratório (</a:t>
            </a:r>
            <a:r>
              <a:rPr lang="pt-BR" dirty="0" err="1"/>
              <a:t>hiperventilação</a:t>
            </a:r>
            <a:r>
              <a:rPr lang="pt-BR" dirty="0" smtClean="0"/>
              <a:t>)</a:t>
            </a:r>
          </a:p>
          <a:p>
            <a:r>
              <a:rPr lang="pt-BR" dirty="0"/>
              <a:t>O aumento da ventilação ocorre, em geral, como resposta fisiológica a </a:t>
            </a:r>
            <a:r>
              <a:rPr lang="pt-BR" dirty="0" err="1"/>
              <a:t>hipoxia</a:t>
            </a:r>
            <a:r>
              <a:rPr lang="pt-BR" dirty="0"/>
              <a:t> (p. ex. alta altitude</a:t>
            </a:r>
            <a:r>
              <a:rPr lang="pt-BR" dirty="0" smtClean="0"/>
              <a:t>)</a:t>
            </a:r>
          </a:p>
          <a:p>
            <a:r>
              <a:rPr lang="pt-BR" dirty="0"/>
              <a:t>Os sinais e sintomas dependem da velocidade e do grau de queda da P</a:t>
            </a:r>
            <a:r>
              <a:rPr lang="pt-BR" cap="small" dirty="0"/>
              <a:t>co</a:t>
            </a:r>
            <a:r>
              <a:rPr lang="pt-BR" baseline="-25000" dirty="0"/>
              <a:t>2</a:t>
            </a:r>
            <a:r>
              <a:rPr lang="pt-BR" dirty="0"/>
              <a:t>. A alcalose respiratória aguda causa tontura, confusão, </a:t>
            </a:r>
            <a:r>
              <a:rPr lang="pt-BR" dirty="0" err="1"/>
              <a:t>parestesias</a:t>
            </a:r>
            <a:r>
              <a:rPr lang="pt-BR" dirty="0"/>
              <a:t> periféricas e </a:t>
            </a:r>
            <a:r>
              <a:rPr lang="pt-BR" dirty="0" err="1"/>
              <a:t>periorais</a:t>
            </a:r>
            <a:r>
              <a:rPr lang="pt-BR" dirty="0"/>
              <a:t>, cãibras e síncope</a:t>
            </a:r>
          </a:p>
        </p:txBody>
      </p:sp>
    </p:spTree>
    <p:extLst>
      <p:ext uri="{BB962C8B-B14F-4D97-AF65-F5344CB8AC3E}">
        <p14:creationId xmlns:p14="http://schemas.microsoft.com/office/powerpoint/2010/main" val="2429097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diagnóstico</a:t>
            </a:r>
            <a:endParaRPr lang="pt-BR" dirty="0"/>
          </a:p>
        </p:txBody>
      </p:sp>
      <p:sp>
        <p:nvSpPr>
          <p:cNvPr id="3" name="Espaço Reservado para Conteúdo 2"/>
          <p:cNvSpPr>
            <a:spLocks noGrp="1"/>
          </p:cNvSpPr>
          <p:nvPr>
            <p:ph idx="1"/>
          </p:nvPr>
        </p:nvSpPr>
        <p:spPr/>
        <p:txBody>
          <a:bodyPr/>
          <a:lstStyle/>
          <a:p>
            <a:r>
              <a:rPr lang="pt-BR" dirty="0"/>
              <a:t>Gasometria arterial e eletrólitos séricos</a:t>
            </a:r>
          </a:p>
          <a:p>
            <a:r>
              <a:rPr lang="pt-BR" dirty="0"/>
              <a:t>Se houver </a:t>
            </a:r>
            <a:r>
              <a:rPr lang="pt-BR" dirty="0" err="1"/>
              <a:t>hipoxia</a:t>
            </a:r>
            <a:r>
              <a:rPr lang="pt-BR" dirty="0"/>
              <a:t>, buscar vigorosamente a causa</a:t>
            </a:r>
          </a:p>
          <a:p>
            <a:endParaRPr lang="pt-BR" dirty="0"/>
          </a:p>
        </p:txBody>
      </p:sp>
    </p:spTree>
    <p:extLst>
      <p:ext uri="{BB962C8B-B14F-4D97-AF65-F5344CB8AC3E}">
        <p14:creationId xmlns:p14="http://schemas.microsoft.com/office/powerpoint/2010/main" val="3491232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Acidose respiratória</a:t>
            </a:r>
            <a:r>
              <a:rPr lang="pt-BR" dirty="0"/>
              <a:t> é uma </a:t>
            </a:r>
            <a:r>
              <a:rPr lang="pt-BR" dirty="0" smtClean="0"/>
              <a:t>acidose (</a:t>
            </a:r>
            <a:r>
              <a:rPr lang="pt-BR" dirty="0"/>
              <a:t>diminuição anormal do pH sanguíneo) devido à ventilação diminuída dos alvéolos pulmonares, levando a uma concentração aumentada de dióxido </a:t>
            </a:r>
            <a:r>
              <a:rPr lang="pt-BR" dirty="0" smtClean="0"/>
              <a:t>de </a:t>
            </a:r>
            <a:r>
              <a:rPr lang="pt-BR" dirty="0"/>
              <a:t>carbono arterial (</a:t>
            </a:r>
            <a:r>
              <a:rPr lang="pt-BR" i="1" dirty="0"/>
              <a:t>Pa</a:t>
            </a:r>
            <a:r>
              <a:rPr lang="pt-BR" dirty="0"/>
              <a:t>CO</a:t>
            </a:r>
            <a:r>
              <a:rPr lang="pt-BR" baseline="-25000" dirty="0"/>
              <a:t>2</a:t>
            </a:r>
            <a:r>
              <a:rPr lang="pt-BR" dirty="0" smtClean="0"/>
              <a:t>).</a:t>
            </a:r>
            <a:r>
              <a:rPr lang="pt-BR" baseline="30000" dirty="0" smtClean="0"/>
              <a:t> </a:t>
            </a:r>
            <a:r>
              <a:rPr lang="pt-BR" dirty="0" smtClean="0"/>
              <a:t>A </a:t>
            </a:r>
            <a:r>
              <a:rPr lang="pt-BR" dirty="0"/>
              <a:t>acidose respiratória é um transtorno clínico causado pela </a:t>
            </a:r>
            <a:r>
              <a:rPr lang="pt-BR" dirty="0" err="1"/>
              <a:t>hipoventilação</a:t>
            </a:r>
            <a:endParaRPr lang="pt-BR" dirty="0"/>
          </a:p>
          <a:p>
            <a:endParaRPr lang="pt-BR" dirty="0"/>
          </a:p>
        </p:txBody>
      </p:sp>
    </p:spTree>
    <p:extLst>
      <p:ext uri="{BB962C8B-B14F-4D97-AF65-F5344CB8AC3E}">
        <p14:creationId xmlns:p14="http://schemas.microsoft.com/office/powerpoint/2010/main" val="2302305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Aguda</a:t>
            </a:r>
          </a:p>
          <a:p>
            <a:r>
              <a:rPr lang="pt-BR" dirty="0"/>
              <a:t>A acidose respiratória aguda ocorre quando ocorre uma insuficiência abrupta da ventilação. A insuficiência ventilatória pode ser causada por depressão do centro respiratório central devido à doença cerebral ou drogas, inabilidade de ventilar adequadamente devido a doença </a:t>
            </a:r>
            <a:r>
              <a:rPr lang="pt-BR" dirty="0" smtClean="0"/>
              <a:t>neuromuscular (</a:t>
            </a:r>
            <a:r>
              <a:rPr lang="pt-BR" dirty="0"/>
              <a:t> </a:t>
            </a:r>
            <a:r>
              <a:rPr lang="pt-BR" dirty="0">
                <a:hlinkClick r:id="rId2" tooltip="Esclerose lateral amiotrófica"/>
              </a:rPr>
              <a:t>esclerose lateral amiotrófica</a:t>
            </a:r>
            <a:r>
              <a:rPr lang="pt-BR" dirty="0"/>
              <a:t>, </a:t>
            </a:r>
            <a:r>
              <a:rPr lang="pt-BR" dirty="0">
                <a:hlinkClick r:id="rId3" tooltip="Síndrome de Guillain-Barré"/>
              </a:rPr>
              <a:t>síndrome de </a:t>
            </a:r>
            <a:r>
              <a:rPr lang="pt-BR" dirty="0" err="1">
                <a:hlinkClick r:id="rId3" tooltip="Síndrome de Guillain-Barré"/>
              </a:rPr>
              <a:t>Guillain-Barré</a:t>
            </a:r>
            <a:r>
              <a:rPr lang="pt-BR" dirty="0"/>
              <a:t>, </a:t>
            </a:r>
            <a:r>
              <a:rPr lang="pt-BR" dirty="0">
                <a:hlinkClick r:id="rId4" tooltip="Distrofia muscular"/>
              </a:rPr>
              <a:t>distrofia </a:t>
            </a:r>
            <a:r>
              <a:rPr lang="pt-BR" dirty="0" smtClean="0">
                <a:hlinkClick r:id="rId4" tooltip="Distrofia muscular"/>
              </a:rPr>
              <a:t>muscular</a:t>
            </a:r>
            <a:r>
              <a:rPr lang="pt-BR" dirty="0" smtClean="0"/>
              <a:t>)</a:t>
            </a:r>
            <a:endParaRPr lang="pt-BR" dirty="0"/>
          </a:p>
          <a:p>
            <a:endParaRPr lang="pt-BR" dirty="0"/>
          </a:p>
        </p:txBody>
      </p:sp>
    </p:spTree>
    <p:extLst>
      <p:ext uri="{BB962C8B-B14F-4D97-AF65-F5344CB8AC3E}">
        <p14:creationId xmlns:p14="http://schemas.microsoft.com/office/powerpoint/2010/main" val="3742454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smtClean="0"/>
              <a:t>ou </a:t>
            </a:r>
            <a:r>
              <a:rPr lang="pt-BR" dirty="0"/>
              <a:t>obstrução de vias aéreas relacionada a asma ou exacerbação de doença pulmonar obstrutiva crônica (DPOC</a:t>
            </a:r>
            <a:r>
              <a:rPr lang="pt-BR" dirty="0" smtClean="0"/>
              <a:t>).</a:t>
            </a:r>
          </a:p>
          <a:p>
            <a:endParaRPr lang="pt-BR" dirty="0"/>
          </a:p>
          <a:p>
            <a:r>
              <a:rPr lang="pt-BR" b="1" dirty="0"/>
              <a:t>Crônica</a:t>
            </a:r>
          </a:p>
          <a:p>
            <a:r>
              <a:rPr lang="pt-BR" dirty="0"/>
              <a:t>Parada cardiopulmonar;</a:t>
            </a:r>
          </a:p>
          <a:p>
            <a:r>
              <a:rPr lang="pt-BR" dirty="0"/>
              <a:t>Pneumotórax, </a:t>
            </a:r>
            <a:r>
              <a:rPr lang="pt-BR" dirty="0" err="1"/>
              <a:t>hidrotórax</a:t>
            </a:r>
            <a:r>
              <a:rPr lang="pt-BR" dirty="0"/>
              <a:t>;</a:t>
            </a:r>
          </a:p>
          <a:p>
            <a:r>
              <a:rPr lang="pt-BR" dirty="0"/>
              <a:t>Distensão abdominal aguda;</a:t>
            </a:r>
          </a:p>
          <a:p>
            <a:r>
              <a:rPr lang="pt-BR" dirty="0"/>
              <a:t>Hipertermia maligna</a:t>
            </a:r>
          </a:p>
          <a:p>
            <a:r>
              <a:rPr lang="pt-BR" dirty="0"/>
              <a:t>ICC.</a:t>
            </a:r>
          </a:p>
          <a:p>
            <a:endParaRPr lang="pt-BR" dirty="0" smtClean="0"/>
          </a:p>
          <a:p>
            <a:endParaRPr lang="pt-BR" dirty="0"/>
          </a:p>
        </p:txBody>
      </p:sp>
    </p:spTree>
    <p:extLst>
      <p:ext uri="{BB962C8B-B14F-4D97-AF65-F5344CB8AC3E}">
        <p14:creationId xmlns:p14="http://schemas.microsoft.com/office/powerpoint/2010/main" val="1704255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PRODUÇÃO DE SONS</a:t>
            </a:r>
            <a:endParaRPr lang="pt-BR" dirty="0"/>
          </a:p>
        </p:txBody>
      </p:sp>
      <p:sp>
        <p:nvSpPr>
          <p:cNvPr id="3" name="Espaço Reservado para Conteúdo 2"/>
          <p:cNvSpPr>
            <a:spLocks noGrp="1"/>
          </p:cNvSpPr>
          <p:nvPr>
            <p:ph idx="1"/>
          </p:nvPr>
        </p:nvSpPr>
        <p:spPr/>
        <p:txBody>
          <a:bodyPr/>
          <a:lstStyle/>
          <a:p>
            <a:r>
              <a:rPr lang="pt-BR" dirty="0"/>
              <a:t>A produção e emissão de sons é realizada pela ação conjunta do Sistema Nervoso e dos músculos que trabalham na </a:t>
            </a:r>
            <a:r>
              <a:rPr lang="pt-BR" dirty="0" smtClean="0"/>
              <a:t>respiração, chamados de pregas vocais,</a:t>
            </a:r>
          </a:p>
          <a:p>
            <a:r>
              <a:rPr lang="pt-BR" dirty="0"/>
              <a:t>Através da contração e descontração das pregas vocais junto com a passagem de ar que sai dos pulmões o som é produzidos.</a:t>
            </a:r>
            <a:endParaRPr lang="pt-BR" dirty="0" smtClean="0"/>
          </a:p>
          <a:p>
            <a:endParaRPr lang="pt-BR" dirty="0"/>
          </a:p>
        </p:txBody>
      </p:sp>
    </p:spTree>
    <p:extLst>
      <p:ext uri="{BB962C8B-B14F-4D97-AF65-F5344CB8AC3E}">
        <p14:creationId xmlns:p14="http://schemas.microsoft.com/office/powerpoint/2010/main" val="237630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Na fala, os sons utilizados são vibrações com frequências, intensidades e durações características, produzidas por uma coluna de ar em movimento, que vem dos pulmões e percorre o aparelho </a:t>
            </a:r>
            <a:r>
              <a:rPr lang="pt-BR" dirty="0" smtClean="0"/>
              <a:t>fonador</a:t>
            </a:r>
          </a:p>
          <a:p>
            <a:r>
              <a:rPr lang="pt-BR" dirty="0"/>
              <a:t>Na produção dos sons da fala é utilizada a corrente de ar </a:t>
            </a:r>
            <a:r>
              <a:rPr lang="pt-BR" dirty="0" err="1" smtClean="0"/>
              <a:t>egressiva</a:t>
            </a:r>
            <a:endParaRPr lang="pt-BR" dirty="0"/>
          </a:p>
          <a:p>
            <a:pPr marL="0" indent="0">
              <a:buNone/>
            </a:pPr>
            <a:endParaRPr lang="pt-BR" dirty="0"/>
          </a:p>
        </p:txBody>
      </p:sp>
    </p:spTree>
    <p:extLst>
      <p:ext uri="{BB962C8B-B14F-4D97-AF65-F5344CB8AC3E}">
        <p14:creationId xmlns:p14="http://schemas.microsoft.com/office/powerpoint/2010/main" val="28626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Funções do Sistema Respiratório</a:t>
            </a:r>
            <a:br>
              <a:rPr lang="pt-BR" b="1" dirty="0"/>
            </a:br>
            <a:endParaRPr lang="pt-BR" dirty="0"/>
          </a:p>
        </p:txBody>
      </p:sp>
      <p:sp>
        <p:nvSpPr>
          <p:cNvPr id="3" name="Espaço Reservado para Conteúdo 2"/>
          <p:cNvSpPr>
            <a:spLocks noGrp="1"/>
          </p:cNvSpPr>
          <p:nvPr>
            <p:ph idx="1"/>
          </p:nvPr>
        </p:nvSpPr>
        <p:spPr/>
        <p:txBody>
          <a:bodyPr/>
          <a:lstStyle/>
          <a:p>
            <a:r>
              <a:rPr lang="pt-BR" b="1" dirty="0"/>
              <a:t>Troca gasosa</a:t>
            </a:r>
          </a:p>
          <a:p>
            <a:r>
              <a:rPr lang="pt-BR" b="1" dirty="0"/>
              <a:t>Equilíbrio ácido-base</a:t>
            </a:r>
          </a:p>
          <a:p>
            <a:r>
              <a:rPr lang="pt-BR" b="1" dirty="0"/>
              <a:t>Produção de sons</a:t>
            </a:r>
          </a:p>
          <a:p>
            <a:r>
              <a:rPr lang="pt-BR" b="1" dirty="0"/>
              <a:t>Defesa pulmonar</a:t>
            </a:r>
          </a:p>
          <a:p>
            <a:endParaRPr lang="pt-BR" dirty="0"/>
          </a:p>
        </p:txBody>
      </p:sp>
    </p:spTree>
    <p:extLst>
      <p:ext uri="{BB962C8B-B14F-4D97-AF65-F5344CB8AC3E}">
        <p14:creationId xmlns:p14="http://schemas.microsoft.com/office/powerpoint/2010/main" val="1193115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dirty="0"/>
              <a:t>Pulmões, brônquios e </a:t>
            </a:r>
            <a:r>
              <a:rPr lang="pt-BR" dirty="0" smtClean="0"/>
              <a:t>traqueia são os </a:t>
            </a:r>
            <a:r>
              <a:rPr lang="pt-BR" dirty="0"/>
              <a:t>Órgãos respiratórios que produzem a corrente de ar necessária à </a:t>
            </a:r>
            <a:r>
              <a:rPr lang="pt-BR" dirty="0" smtClean="0"/>
              <a:t>fonação</a:t>
            </a:r>
          </a:p>
          <a:p>
            <a:r>
              <a:rPr lang="pt-BR" dirty="0"/>
              <a:t>Laringe e pregas vocais (ou cordas vocais) Produzem a vibração utilizada na </a:t>
            </a:r>
            <a:r>
              <a:rPr lang="pt-BR" dirty="0" smtClean="0"/>
              <a:t>fala</a:t>
            </a:r>
            <a:endParaRPr lang="pt-BR" dirty="0"/>
          </a:p>
          <a:p>
            <a:r>
              <a:rPr lang="pt-BR" dirty="0"/>
              <a:t>Faringe, boca e fossas nasais Funcionam como caixas de ressonância. A cavidade bucal possui vários obstáculos à passagem do ar, que são responsáveis pelos diversos sons da linguagem</a:t>
            </a:r>
            <a:r>
              <a:rPr lang="pt-BR" dirty="0" smtClean="0"/>
              <a:t>.</a:t>
            </a:r>
            <a:endParaRPr lang="pt-BR" dirty="0"/>
          </a:p>
        </p:txBody>
      </p:sp>
    </p:spTree>
    <p:extLst>
      <p:ext uri="{BB962C8B-B14F-4D97-AF65-F5344CB8AC3E}">
        <p14:creationId xmlns:p14="http://schemas.microsoft.com/office/powerpoint/2010/main" val="2603631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DEFESA PULMONAR</a:t>
            </a:r>
            <a:endParaRPr lang="pt-BR" dirty="0"/>
          </a:p>
        </p:txBody>
      </p:sp>
      <p:sp>
        <p:nvSpPr>
          <p:cNvPr id="3" name="Espaço Reservado para Conteúdo 2"/>
          <p:cNvSpPr>
            <a:spLocks noGrp="1"/>
          </p:cNvSpPr>
          <p:nvPr>
            <p:ph idx="1"/>
          </p:nvPr>
        </p:nvSpPr>
        <p:spPr/>
        <p:txBody>
          <a:bodyPr/>
          <a:lstStyle/>
          <a:p>
            <a:r>
              <a:rPr lang="pt-BR" dirty="0"/>
              <a:t>Certas partículas, como poeira, fuligem, bolor, fungos, bactérias e alguns vírus, depositam-se nas vias aéreas e nas superfícies </a:t>
            </a:r>
            <a:r>
              <a:rPr lang="pt-BR" dirty="0" smtClean="0"/>
              <a:t>alveolares;</a:t>
            </a:r>
          </a:p>
          <a:p>
            <a:r>
              <a:rPr lang="pt-BR" dirty="0"/>
              <a:t>partículas extremamente pequenas, com diâmetro menor do que 3 a 5 micra (0,000118 a 0,000196 polegadas) de diâmetro, penetram em profundidade nos pulmões.</a:t>
            </a:r>
          </a:p>
        </p:txBody>
      </p:sp>
    </p:spTree>
    <p:extLst>
      <p:ext uri="{BB962C8B-B14F-4D97-AF65-F5344CB8AC3E}">
        <p14:creationId xmlns:p14="http://schemas.microsoft.com/office/powerpoint/2010/main" val="2369917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Os </a:t>
            </a:r>
            <a:r>
              <a:rPr lang="pt-BR" b="1" dirty="0"/>
              <a:t>cílios,</a:t>
            </a:r>
            <a:r>
              <a:rPr lang="pt-BR" dirty="0"/>
              <a:t> minúsculas projeções musculares parecidas com cabelo nas células que revestem as vias aéreas, representam um dos mecanismos de defesa do sistema respiratório. Os cílios impelem uma camada fluida de muco que recobre as vias aéreas</a:t>
            </a:r>
            <a:r>
              <a:rPr lang="pt-BR" dirty="0" smtClean="0"/>
              <a:t>.</a:t>
            </a:r>
          </a:p>
          <a:p>
            <a:r>
              <a:rPr lang="pt-BR" dirty="0"/>
              <a:t>A </a:t>
            </a:r>
            <a:r>
              <a:rPr lang="pt-BR" b="1" dirty="0"/>
              <a:t>camada de muco</a:t>
            </a:r>
            <a:r>
              <a:rPr lang="pt-BR" dirty="0"/>
              <a:t> captura patógenos (micro-organismos potencialmente infecciosos) e outras partículas, evitando que cheguem aos pulmões.</a:t>
            </a:r>
          </a:p>
        </p:txBody>
      </p:sp>
    </p:spTree>
    <p:extLst>
      <p:ext uri="{BB962C8B-B14F-4D97-AF65-F5344CB8AC3E}">
        <p14:creationId xmlns:p14="http://schemas.microsoft.com/office/powerpoint/2010/main" val="3171588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Os cílios batem mais de 1.000 vezes por minuto, movendo o muco que reveste a traqueia para cima cerca de 0,5 a 1 cm por minuto (0,197 a 0,4 polegada por minuto). As partículas e os patógenos que estão presos nessa camada mucosa são expelidos pela tosse ou arrastados para a boca e engolidos.</a:t>
            </a:r>
          </a:p>
        </p:txBody>
      </p:sp>
    </p:spTree>
    <p:extLst>
      <p:ext uri="{BB962C8B-B14F-4D97-AF65-F5344CB8AC3E}">
        <p14:creationId xmlns:p14="http://schemas.microsoft.com/office/powerpoint/2010/main" val="3406296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Macrófagos alveolares,</a:t>
            </a:r>
            <a:r>
              <a:rPr lang="pt-BR" dirty="0"/>
              <a:t> um tipo de </a:t>
            </a:r>
            <a:r>
              <a:rPr lang="pt-BR" u="sng" dirty="0"/>
              <a:t>glóbulo branco</a:t>
            </a:r>
            <a:r>
              <a:rPr lang="pt-BR" dirty="0"/>
              <a:t> na superfície dos alvéolos, são outro mecanismo de defesa dos </a:t>
            </a:r>
            <a:r>
              <a:rPr lang="pt-BR" dirty="0" smtClean="0"/>
              <a:t>pulmões</a:t>
            </a:r>
          </a:p>
          <a:p>
            <a:r>
              <a:rPr lang="pt-BR" dirty="0"/>
              <a:t>Quando os pulmões são expostos a ameaças sérias, podem ser recrutados glóbulos brancos adicionais na circulação, principalmente os neutrófilos, para ajudar a ingerir e matar os </a:t>
            </a:r>
            <a:r>
              <a:rPr lang="pt-BR" dirty="0" smtClean="0"/>
              <a:t>patógenos</a:t>
            </a:r>
          </a:p>
          <a:p>
            <a:r>
              <a:rPr lang="pt-BR" dirty="0"/>
              <a:t> Por exemplo, quando a pessoa inala uma grande quantidade de poeira ou está combatendo uma infecção respiratória, são produzidos mais macrófagos e são recrutados mais neutrófilos</a:t>
            </a:r>
            <a:endParaRPr lang="pt-BR" dirty="0" smtClean="0"/>
          </a:p>
          <a:p>
            <a:endParaRPr lang="pt-BR" dirty="0"/>
          </a:p>
        </p:txBody>
      </p:sp>
    </p:spTree>
    <p:extLst>
      <p:ext uri="{BB962C8B-B14F-4D97-AF65-F5344CB8AC3E}">
        <p14:creationId xmlns:p14="http://schemas.microsoft.com/office/powerpoint/2010/main" val="102954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ORGÃOS SISTEMA RESPIRATÓRIO</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9835" y="2142309"/>
            <a:ext cx="3716703" cy="4373322"/>
          </a:xfrm>
        </p:spPr>
      </p:pic>
    </p:spTree>
    <p:extLst>
      <p:ext uri="{BB962C8B-B14F-4D97-AF65-F5344CB8AC3E}">
        <p14:creationId xmlns:p14="http://schemas.microsoft.com/office/powerpoint/2010/main" val="2145223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Cavidades Nasais</a:t>
            </a:r>
            <a:br>
              <a:rPr lang="pt-BR" b="1" dirty="0"/>
            </a:br>
            <a:endParaRPr lang="pt-BR" dirty="0"/>
          </a:p>
        </p:txBody>
      </p:sp>
      <p:sp>
        <p:nvSpPr>
          <p:cNvPr id="3" name="Espaço Reservado para Conteúdo 2"/>
          <p:cNvSpPr>
            <a:spLocks noGrp="1"/>
          </p:cNvSpPr>
          <p:nvPr>
            <p:ph idx="1"/>
          </p:nvPr>
        </p:nvSpPr>
        <p:spPr/>
        <p:txBody>
          <a:bodyPr/>
          <a:lstStyle/>
          <a:p>
            <a:r>
              <a:rPr lang="pt-BR" dirty="0"/>
              <a:t>As cavidades nasais são dois condutos paralelos revestidos de mucosa e separados por um septo cartilaginoso, que começam nas narinas e terminam na </a:t>
            </a:r>
            <a:r>
              <a:rPr lang="pt-BR" dirty="0" smtClean="0"/>
              <a:t>faringe</a:t>
            </a:r>
          </a:p>
          <a:p>
            <a:r>
              <a:rPr lang="pt-BR" dirty="0"/>
              <a:t>No interior das cavidades nasais, existem pelos que atuam como filtro de ar, retendo impurezas e germes, garantindo que o ar chegue limpo aos </a:t>
            </a:r>
            <a:r>
              <a:rPr lang="pt-BR" dirty="0" smtClean="0"/>
              <a:t>pulmões</a:t>
            </a:r>
          </a:p>
          <a:p>
            <a:r>
              <a:rPr lang="pt-BR" dirty="0"/>
              <a:t>A membrana que reveste as cavidades nasais contém células produtoras de muco que umidificam o ar. Ela é rica em vasos sanguíneos que aquecem o ar que entra no nariz</a:t>
            </a:r>
          </a:p>
        </p:txBody>
      </p:sp>
    </p:spTree>
    <p:extLst>
      <p:ext uri="{BB962C8B-B14F-4D97-AF65-F5344CB8AC3E}">
        <p14:creationId xmlns:p14="http://schemas.microsoft.com/office/powerpoint/2010/main" val="1030761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167" y="558597"/>
            <a:ext cx="5729764" cy="5729764"/>
          </a:xfr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31" y="1084217"/>
            <a:ext cx="6885814" cy="3953964"/>
          </a:xfrm>
          <a:prstGeom prst="rect">
            <a:avLst/>
          </a:prstGeom>
        </p:spPr>
      </p:pic>
    </p:spTree>
    <p:extLst>
      <p:ext uri="{BB962C8B-B14F-4D97-AF65-F5344CB8AC3E}">
        <p14:creationId xmlns:p14="http://schemas.microsoft.com/office/powerpoint/2010/main" val="1086455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FARINGE</a:t>
            </a:r>
            <a:endParaRPr lang="pt-BR" dirty="0"/>
          </a:p>
        </p:txBody>
      </p:sp>
      <p:sp>
        <p:nvSpPr>
          <p:cNvPr id="3" name="Espaço Reservado para Conteúdo 2"/>
          <p:cNvSpPr>
            <a:spLocks noGrp="1"/>
          </p:cNvSpPr>
          <p:nvPr>
            <p:ph idx="1"/>
          </p:nvPr>
        </p:nvSpPr>
        <p:spPr/>
        <p:txBody>
          <a:bodyPr/>
          <a:lstStyle/>
          <a:p>
            <a:pPr fontAlgn="base"/>
            <a:r>
              <a:rPr lang="pt-BR" dirty="0" smtClean="0"/>
              <a:t>A</a:t>
            </a:r>
            <a:r>
              <a:rPr lang="pt-BR" dirty="0"/>
              <a:t> faringe é um tubo que serve de passagem tanto para os alimentos quanto para o ar, portanto, faz parte do sistema respiratório e do sistema digestório</a:t>
            </a:r>
            <a:r>
              <a:rPr lang="pt-BR" dirty="0" smtClean="0"/>
              <a:t>.</a:t>
            </a:r>
          </a:p>
          <a:p>
            <a:pPr fontAlgn="base"/>
            <a:r>
              <a:rPr lang="pt-BR" dirty="0"/>
              <a:t>Sua extremidade superior se comunica com as cavidades nasais e com a boca, na extremidade inferior se comunica com a laringe e o esôfago. Suas paredes são musculosas e revestidas de mucosa</a:t>
            </a:r>
          </a:p>
          <a:p>
            <a:r>
              <a:rPr lang="pt-BR" dirty="0"/>
              <a:t/>
            </a:r>
            <a:br>
              <a:rPr lang="pt-BR" dirty="0"/>
            </a:br>
            <a:endParaRPr lang="pt-BR" dirty="0"/>
          </a:p>
        </p:txBody>
      </p:sp>
    </p:spTree>
    <p:extLst>
      <p:ext uri="{BB962C8B-B14F-4D97-AF65-F5344CB8AC3E}">
        <p14:creationId xmlns:p14="http://schemas.microsoft.com/office/powerpoint/2010/main" val="316598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533" y="404970"/>
            <a:ext cx="7893455" cy="6166182"/>
          </a:xfrm>
        </p:spPr>
      </p:pic>
    </p:spTree>
    <p:extLst>
      <p:ext uri="{BB962C8B-B14F-4D97-AF65-F5344CB8AC3E}">
        <p14:creationId xmlns:p14="http://schemas.microsoft.com/office/powerpoint/2010/main" val="48798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TROCA GASOSA</a:t>
            </a:r>
            <a:endParaRPr lang="pt-BR" dirty="0"/>
          </a:p>
        </p:txBody>
      </p:sp>
      <p:sp>
        <p:nvSpPr>
          <p:cNvPr id="3" name="Espaço Reservado para Conteúdo 2"/>
          <p:cNvSpPr>
            <a:spLocks noGrp="1"/>
          </p:cNvSpPr>
          <p:nvPr>
            <p:ph idx="1"/>
          </p:nvPr>
        </p:nvSpPr>
        <p:spPr/>
        <p:txBody>
          <a:bodyPr/>
          <a:lstStyle/>
          <a:p>
            <a:r>
              <a:rPr lang="pt-BR" dirty="0"/>
              <a:t>A principal função do sistema respiratório é absorver oxigênio e eliminar dióxido de carbono</a:t>
            </a:r>
            <a:r>
              <a:rPr lang="pt-BR" dirty="0" smtClean="0"/>
              <a:t>.</a:t>
            </a:r>
          </a:p>
          <a:p>
            <a:r>
              <a:rPr lang="pt-BR" dirty="0" smtClean="0"/>
              <a:t>.</a:t>
            </a:r>
            <a:endParaRPr lang="pt-BR" dirty="0"/>
          </a:p>
        </p:txBody>
      </p:sp>
    </p:spTree>
    <p:extLst>
      <p:ext uri="{BB962C8B-B14F-4D97-AF65-F5344CB8AC3E}">
        <p14:creationId xmlns:p14="http://schemas.microsoft.com/office/powerpoint/2010/main" val="2268131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a:t>Nasofaringe</a:t>
            </a:r>
            <a:r>
              <a:rPr lang="pt-BR" dirty="0"/>
              <a:t> ou parte nasal da faringe é uma região posterior à cavidade nasal, acima do palato mole</a:t>
            </a:r>
            <a:r>
              <a:rPr lang="pt-BR" dirty="0" smtClean="0"/>
              <a:t>.</a:t>
            </a:r>
          </a:p>
          <a:p>
            <a:r>
              <a:rPr lang="pt-BR" dirty="0"/>
              <a:t>A orofaringe é a parte da garganta logo atrás da boca. Ela inclui a base da língua, o palato mole, as amígdalas, e a parte lateral e posterior da garganta</a:t>
            </a:r>
            <a:r>
              <a:rPr lang="pt-BR" dirty="0" smtClean="0"/>
              <a:t>.</a:t>
            </a:r>
          </a:p>
          <a:p>
            <a:r>
              <a:rPr lang="pt-BR" dirty="0"/>
              <a:t>A </a:t>
            </a:r>
            <a:r>
              <a:rPr lang="pt-BR" b="1" dirty="0" err="1"/>
              <a:t>hipofaringe</a:t>
            </a:r>
            <a:r>
              <a:rPr lang="pt-BR" dirty="0"/>
              <a:t> é a parte da faringe localizada atrás da laringe. A </a:t>
            </a:r>
            <a:r>
              <a:rPr lang="pt-BR" b="1" dirty="0" err="1"/>
              <a:t>hipofaringe</a:t>
            </a:r>
            <a:r>
              <a:rPr lang="pt-BR" dirty="0"/>
              <a:t> é a entrada para o </a:t>
            </a:r>
            <a:r>
              <a:rPr lang="pt-BR" dirty="0" smtClean="0"/>
              <a:t>esôfago.</a:t>
            </a:r>
          </a:p>
          <a:p>
            <a:r>
              <a:rPr lang="pt-BR" dirty="0"/>
              <a:t>A estrutura da </a:t>
            </a:r>
            <a:r>
              <a:rPr lang="pt-BR" dirty="0" err="1"/>
              <a:t>hipofaringe</a:t>
            </a:r>
            <a:r>
              <a:rPr lang="pt-BR" dirty="0"/>
              <a:t> garante que os alimentos passem para o sistema digestivo e não cheguem à via aérea</a:t>
            </a:r>
          </a:p>
        </p:txBody>
      </p:sp>
    </p:spTree>
    <p:extLst>
      <p:ext uri="{BB962C8B-B14F-4D97-AF65-F5344CB8AC3E}">
        <p14:creationId xmlns:p14="http://schemas.microsoft.com/office/powerpoint/2010/main" val="1428159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949" y="0"/>
            <a:ext cx="6054655" cy="6446428"/>
          </a:xfrm>
        </p:spPr>
      </p:pic>
    </p:spTree>
    <p:extLst>
      <p:ext uri="{BB962C8B-B14F-4D97-AF65-F5344CB8AC3E}">
        <p14:creationId xmlns:p14="http://schemas.microsoft.com/office/powerpoint/2010/main" val="2541013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LARINGE</a:t>
            </a:r>
            <a:endParaRPr lang="pt-BR" dirty="0"/>
          </a:p>
        </p:txBody>
      </p:sp>
      <p:sp>
        <p:nvSpPr>
          <p:cNvPr id="3" name="Espaço Reservado para Conteúdo 2"/>
          <p:cNvSpPr>
            <a:spLocks noGrp="1"/>
          </p:cNvSpPr>
          <p:nvPr>
            <p:ph idx="1"/>
          </p:nvPr>
        </p:nvSpPr>
        <p:spPr/>
        <p:txBody>
          <a:bodyPr/>
          <a:lstStyle/>
          <a:p>
            <a:r>
              <a:rPr lang="pt-BR" dirty="0"/>
              <a:t>A laringe é o órgão que liga a faringe à traqueia. Na parte superior da laringe está a epiglote, a válvula que se fecha durante a deglutição</a:t>
            </a:r>
            <a:r>
              <a:rPr lang="pt-BR" dirty="0" smtClean="0"/>
              <a:t>.</a:t>
            </a:r>
          </a:p>
          <a:p>
            <a:r>
              <a:rPr lang="pt-BR" dirty="0"/>
              <a:t>Este é também o principal órgão da fala. Nela estão localizadas as cordas vocais.</a:t>
            </a:r>
          </a:p>
        </p:txBody>
      </p:sp>
    </p:spTree>
    <p:extLst>
      <p:ext uri="{BB962C8B-B14F-4D97-AF65-F5344CB8AC3E}">
        <p14:creationId xmlns:p14="http://schemas.microsoft.com/office/powerpoint/2010/main" val="1237045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err="1"/>
              <a:t>Supraglote</a:t>
            </a:r>
            <a:r>
              <a:rPr lang="pt-BR" dirty="0"/>
              <a:t> (área acima das cordas vocais).</a:t>
            </a:r>
          </a:p>
          <a:p>
            <a:r>
              <a:rPr lang="pt-BR" dirty="0"/>
              <a:t>Glote (área que contém as cordas vocais).</a:t>
            </a:r>
          </a:p>
          <a:p>
            <a:r>
              <a:rPr lang="pt-BR" dirty="0" err="1"/>
              <a:t>Subglote</a:t>
            </a:r>
            <a:r>
              <a:rPr lang="pt-BR" dirty="0"/>
              <a:t> (área abaixo das cordas vocais).</a:t>
            </a:r>
          </a:p>
          <a:p>
            <a:endParaRPr lang="pt-BR" dirty="0"/>
          </a:p>
        </p:txBody>
      </p:sp>
    </p:spTree>
    <p:extLst>
      <p:ext uri="{BB962C8B-B14F-4D97-AF65-F5344CB8AC3E}">
        <p14:creationId xmlns:p14="http://schemas.microsoft.com/office/powerpoint/2010/main" val="1554004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654" y="0"/>
            <a:ext cx="6370592" cy="7264029"/>
          </a:xfrm>
        </p:spPr>
      </p:pic>
    </p:spTree>
    <p:extLst>
      <p:ext uri="{BB962C8B-B14F-4D97-AF65-F5344CB8AC3E}">
        <p14:creationId xmlns:p14="http://schemas.microsoft.com/office/powerpoint/2010/main" val="1772570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laringe e as cordas vocais têm várias funções:</a:t>
            </a:r>
            <a:br>
              <a:rPr lang="pt-BR" dirty="0"/>
            </a:br>
            <a:r>
              <a:rPr lang="pt-BR" dirty="0"/>
              <a:t/>
            </a:r>
            <a:br>
              <a:rPr lang="pt-BR" dirty="0"/>
            </a:br>
            <a:r>
              <a:rPr lang="pt-BR" dirty="0"/>
              <a:t>Produzir o som e a fala.</a:t>
            </a:r>
          </a:p>
          <a:p>
            <a:r>
              <a:rPr lang="pt-BR" dirty="0"/>
              <a:t>Proteger a via aérea durante a deglutição.</a:t>
            </a:r>
          </a:p>
          <a:p>
            <a:r>
              <a:rPr lang="pt-BR" dirty="0"/>
              <a:t>Durante a respiração de modo que o ar possa entrar e sair dos pulmões quando as cordas vocais se abrem naturalmente</a:t>
            </a:r>
          </a:p>
          <a:p>
            <a:endParaRPr lang="pt-BR" dirty="0"/>
          </a:p>
        </p:txBody>
      </p:sp>
    </p:spTree>
    <p:extLst>
      <p:ext uri="{BB962C8B-B14F-4D97-AF65-F5344CB8AC3E}">
        <p14:creationId xmlns:p14="http://schemas.microsoft.com/office/powerpoint/2010/main" val="1634352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dirty="0" err="1"/>
              <a:t>Hipofaringe</a:t>
            </a:r>
            <a:r>
              <a:rPr lang="pt-BR" dirty="0"/>
              <a:t/>
            </a:r>
            <a:br>
              <a:rPr lang="pt-BR" dirty="0"/>
            </a:br>
            <a:r>
              <a:rPr lang="pt-BR" dirty="0"/>
              <a:t/>
            </a:r>
            <a:br>
              <a:rPr lang="pt-BR" dirty="0"/>
            </a:br>
            <a:r>
              <a:rPr lang="pt-BR" dirty="0"/>
              <a:t>A </a:t>
            </a:r>
            <a:r>
              <a:rPr lang="pt-BR" dirty="0" err="1"/>
              <a:t>hipofaringe</a:t>
            </a:r>
            <a:r>
              <a:rPr lang="pt-BR" dirty="0"/>
              <a:t> é a parte da faringe localizada atrás da laringe. A </a:t>
            </a:r>
            <a:r>
              <a:rPr lang="pt-BR" dirty="0" err="1"/>
              <a:t>hipofaringe</a:t>
            </a:r>
            <a:r>
              <a:rPr lang="pt-BR" dirty="0"/>
              <a:t> é a entrada para o esôfago. Os alimentos ingeridos passam através da </a:t>
            </a:r>
            <a:r>
              <a:rPr lang="pt-BR" dirty="0" err="1"/>
              <a:t>hipofaringe</a:t>
            </a:r>
            <a:r>
              <a:rPr lang="pt-BR" dirty="0"/>
              <a:t> e do esófago até alcançar o estômago. A estrutura da </a:t>
            </a:r>
            <a:r>
              <a:rPr lang="pt-BR" dirty="0" err="1"/>
              <a:t>hipofaringe</a:t>
            </a:r>
            <a:r>
              <a:rPr lang="pt-BR" dirty="0"/>
              <a:t> garante que os alimentos passem para o sistema digestivo e não cheguem à via aérea.</a:t>
            </a:r>
          </a:p>
        </p:txBody>
      </p:sp>
    </p:spTree>
    <p:extLst>
      <p:ext uri="{BB962C8B-B14F-4D97-AF65-F5344CB8AC3E}">
        <p14:creationId xmlns:p14="http://schemas.microsoft.com/office/powerpoint/2010/main" val="3771472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TRAQUEIA</a:t>
            </a:r>
            <a:endParaRPr lang="pt-BR" dirty="0"/>
          </a:p>
        </p:txBody>
      </p:sp>
      <p:sp>
        <p:nvSpPr>
          <p:cNvPr id="3" name="Espaço Reservado para Conteúdo 2"/>
          <p:cNvSpPr>
            <a:spLocks noGrp="1"/>
          </p:cNvSpPr>
          <p:nvPr>
            <p:ph idx="1"/>
          </p:nvPr>
        </p:nvSpPr>
        <p:spPr/>
        <p:txBody>
          <a:bodyPr/>
          <a:lstStyle/>
          <a:p>
            <a:r>
              <a:rPr lang="pt-BR" dirty="0"/>
              <a:t>A traqueia é um tubo situado abaixo da laringe e formado por quinze a vinte anéis cartilaginosos que a mantêm </a:t>
            </a:r>
            <a:r>
              <a:rPr lang="pt-BR" dirty="0" smtClean="0"/>
              <a:t>aberta</a:t>
            </a:r>
          </a:p>
          <a:p>
            <a:r>
              <a:rPr lang="pt-BR" dirty="0"/>
              <a:t>Este órgão é revestido por uma membrana mucosa, e nela o ar é aquecido, umidificado e </a:t>
            </a:r>
            <a:r>
              <a:rPr lang="pt-BR" dirty="0" smtClean="0"/>
              <a:t>filtrado.</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820" y="3517973"/>
            <a:ext cx="2358776" cy="3340027"/>
          </a:xfrm>
          <a:prstGeom prst="rect">
            <a:avLst/>
          </a:prstGeom>
        </p:spPr>
      </p:pic>
    </p:spTree>
    <p:extLst>
      <p:ext uri="{BB962C8B-B14F-4D97-AF65-F5344CB8AC3E}">
        <p14:creationId xmlns:p14="http://schemas.microsoft.com/office/powerpoint/2010/main" val="1398092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 um órgão em forma de tubo que mede tem aproximadamente 10 centímetros de comprimento e 1,5 centímetros de diâmetro em adultos</a:t>
            </a:r>
            <a:r>
              <a:rPr lang="pt-BR" dirty="0" smtClean="0"/>
              <a:t>.</a:t>
            </a:r>
          </a:p>
          <a:p>
            <a:r>
              <a:rPr lang="pt-BR" dirty="0"/>
              <a:t>Começando na base do pescoço (logo abaixo das pregas vocais), a traqueia está localizada na cavidade torácica, em frente ao esôfago, percorrendo a linha média do corpo humano até a parte posterior do </a:t>
            </a:r>
            <a:r>
              <a:rPr lang="pt-BR" dirty="0" smtClean="0"/>
              <a:t>esterno</a:t>
            </a:r>
          </a:p>
          <a:p>
            <a:r>
              <a:rPr lang="pt-BR" dirty="0"/>
              <a:t>Divide-se nos brônquios esquerdo e direito, conectados aos pulmões esquerdo e direito, respectivamente</a:t>
            </a:r>
          </a:p>
        </p:txBody>
      </p:sp>
    </p:spTree>
    <p:extLst>
      <p:ext uri="{BB962C8B-B14F-4D97-AF65-F5344CB8AC3E}">
        <p14:creationId xmlns:p14="http://schemas.microsoft.com/office/powerpoint/2010/main" val="515357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893" y="480621"/>
            <a:ext cx="6608490" cy="5649193"/>
          </a:xfrm>
        </p:spPr>
      </p:pic>
    </p:spTree>
    <p:extLst>
      <p:ext uri="{BB962C8B-B14F-4D97-AF65-F5344CB8AC3E}">
        <p14:creationId xmlns:p14="http://schemas.microsoft.com/office/powerpoint/2010/main" val="141561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1" u="sng" dirty="0"/>
              <a:t>Hematose pulmonar </a:t>
            </a:r>
            <a:r>
              <a:rPr lang="pt-BR" dirty="0"/>
              <a:t>é o processo de troca de gasosa  que ocorre com o sangue no interior do </a:t>
            </a:r>
            <a:r>
              <a:rPr lang="pt-BR" b="1" dirty="0"/>
              <a:t>pulmão</a:t>
            </a:r>
            <a:r>
              <a:rPr lang="pt-BR" dirty="0"/>
              <a:t> em estruturas chamadas de alvéolos pulmonares. Depois da troca de gases o sangue venoso passará a ser sangue arterial e o oxigênio poderá ser enviado para as células</a:t>
            </a:r>
          </a:p>
        </p:txBody>
      </p:sp>
    </p:spTree>
    <p:extLst>
      <p:ext uri="{BB962C8B-B14F-4D97-AF65-F5344CB8AC3E}">
        <p14:creationId xmlns:p14="http://schemas.microsoft.com/office/powerpoint/2010/main" val="30955717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principal função da traqueia é transportar o ar para os pulmões. Além disso ela regula a temperatura do ar, funciona como barreira para micro-organismos e fornece umidade ao ar inalado. Participa ainda como auxiliar no processo da tosse e tem um papel secundário no processo de deglutição</a:t>
            </a:r>
            <a:r>
              <a:rPr lang="pt-BR" dirty="0" smtClean="0"/>
              <a:t>.</a:t>
            </a:r>
          </a:p>
          <a:p>
            <a:r>
              <a:rPr lang="pt-BR" dirty="0"/>
              <a:t>A cada inspiração, a traqueia se expande levemente em comprimento e largura, retornando ao seu estado normal a cada expiração.</a:t>
            </a:r>
          </a:p>
        </p:txBody>
      </p:sp>
    </p:spTree>
    <p:extLst>
      <p:ext uri="{BB962C8B-B14F-4D97-AF65-F5344CB8AC3E}">
        <p14:creationId xmlns:p14="http://schemas.microsoft.com/office/powerpoint/2010/main" val="737087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As fibras musculares lisas entre as extremidades do anel traqueal ajudam a ajustar seu diâmetro todas as vezes.</a:t>
            </a:r>
          </a:p>
        </p:txBody>
      </p:sp>
    </p:spTree>
    <p:extLst>
      <p:ext uri="{BB962C8B-B14F-4D97-AF65-F5344CB8AC3E}">
        <p14:creationId xmlns:p14="http://schemas.microsoft.com/office/powerpoint/2010/main" val="3207234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As paredes traqueais internas são cobertas por minúsculas estruturas semelhantes a cabelos, chamadas cílios e revestidas com uma camada de muco</a:t>
            </a:r>
            <a:r>
              <a:rPr lang="pt-BR" dirty="0" smtClean="0"/>
              <a:t>.</a:t>
            </a:r>
          </a:p>
          <a:p>
            <a:endParaRPr lang="pt-BR" dirty="0" smtClean="0"/>
          </a:p>
          <a:p>
            <a:endParaRPr lang="pt-BR" dirty="0"/>
          </a:p>
        </p:txBody>
      </p:sp>
    </p:spTree>
    <p:extLst>
      <p:ext uri="{BB962C8B-B14F-4D97-AF65-F5344CB8AC3E}">
        <p14:creationId xmlns:p14="http://schemas.microsoft.com/office/powerpoint/2010/main" val="119883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r>
              <a:rPr lang="pt-BR" dirty="0"/>
              <a:t>Quando você tosse, o músculo traqueal se contrai para estreitar o lúmen traqueal, tornando o fluxo de ar mais rápido através da traqueia ao sair</a:t>
            </a:r>
            <a:r>
              <a:rPr lang="pt-BR" dirty="0" smtClean="0"/>
              <a:t>.</a:t>
            </a:r>
          </a:p>
          <a:p>
            <a:r>
              <a:rPr lang="pt-BR" dirty="0"/>
              <a:t>Os anéis traqueais flexíveis permitem que p tubo se comprima, de modo que o esôfago obtenha espaço suficiente para expandir durante a deglutição.</a:t>
            </a:r>
          </a:p>
        </p:txBody>
      </p:sp>
    </p:spTree>
    <p:extLst>
      <p:ext uri="{BB962C8B-B14F-4D97-AF65-F5344CB8AC3E}">
        <p14:creationId xmlns:p14="http://schemas.microsoft.com/office/powerpoint/2010/main" val="635780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Anatomia da traqueia</a:t>
            </a:r>
            <a:br>
              <a:rPr lang="pt-BR" b="1" dirty="0"/>
            </a:b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7251" y="753228"/>
            <a:ext cx="5528046" cy="5617029"/>
          </a:xfrm>
        </p:spPr>
      </p:pic>
    </p:spTree>
    <p:extLst>
      <p:ext uri="{BB962C8B-B14F-4D97-AF65-F5344CB8AC3E}">
        <p14:creationId xmlns:p14="http://schemas.microsoft.com/office/powerpoint/2010/main" val="4182023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traqueia é conectada à laringe por meio de um anel de cartilagem conhecido como </a:t>
            </a:r>
            <a:r>
              <a:rPr lang="pt-BR" b="1" dirty="0"/>
              <a:t>cartilagem </a:t>
            </a:r>
            <a:r>
              <a:rPr lang="pt-BR" b="1" dirty="0" err="1"/>
              <a:t>cricoide</a:t>
            </a:r>
            <a:endParaRPr lang="pt-BR" dirty="0"/>
          </a:p>
        </p:txBody>
      </p:sp>
    </p:spTree>
    <p:extLst>
      <p:ext uri="{BB962C8B-B14F-4D97-AF65-F5344CB8AC3E}">
        <p14:creationId xmlns:p14="http://schemas.microsoft.com/office/powerpoint/2010/main" val="1574473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PULMÕES</a:t>
            </a:r>
            <a:endParaRPr lang="pt-BR" dirty="0"/>
          </a:p>
        </p:txBody>
      </p:sp>
      <p:sp>
        <p:nvSpPr>
          <p:cNvPr id="3" name="Espaço Reservado para Conteúdo 2"/>
          <p:cNvSpPr>
            <a:spLocks noGrp="1"/>
          </p:cNvSpPr>
          <p:nvPr>
            <p:ph idx="1"/>
          </p:nvPr>
        </p:nvSpPr>
        <p:spPr/>
        <p:txBody>
          <a:bodyPr/>
          <a:lstStyle/>
          <a:p>
            <a:r>
              <a:rPr lang="pt-BR" dirty="0" err="1" smtClean="0"/>
              <a:t>Orgãos</a:t>
            </a:r>
            <a:r>
              <a:rPr lang="pt-BR" dirty="0" smtClean="0"/>
              <a:t> pares</a:t>
            </a:r>
          </a:p>
          <a:p>
            <a:r>
              <a:rPr lang="pt-BR" dirty="0" smtClean="0"/>
              <a:t>Localizados dentro caixa torácica</a:t>
            </a:r>
          </a:p>
          <a:p>
            <a:r>
              <a:rPr lang="pt-BR" dirty="0"/>
              <a:t>Cada pulmão é cercado por uma cavidade pleural, formada pela pleura visceral e </a:t>
            </a:r>
            <a:r>
              <a:rPr lang="pt-BR" dirty="0" smtClean="0"/>
              <a:t>parietal</a:t>
            </a:r>
          </a:p>
          <a:p>
            <a:r>
              <a:rPr lang="pt-BR" dirty="0"/>
              <a:t>Eles são suspensos do mediastino pela </a:t>
            </a:r>
            <a:r>
              <a:rPr lang="pt-BR" b="1" dirty="0"/>
              <a:t>raiz</a:t>
            </a:r>
            <a:r>
              <a:rPr lang="pt-BR" dirty="0"/>
              <a:t> do </a:t>
            </a:r>
            <a:r>
              <a:rPr lang="pt-BR" b="1" dirty="0"/>
              <a:t>pulmão</a:t>
            </a:r>
            <a:r>
              <a:rPr lang="pt-BR" dirty="0"/>
              <a:t> – uma coleção de estruturas que entram e saem dos </a:t>
            </a:r>
            <a:r>
              <a:rPr lang="pt-BR" dirty="0" smtClean="0"/>
              <a:t>pulmões</a:t>
            </a:r>
            <a:endParaRPr lang="pt-BR" dirty="0"/>
          </a:p>
        </p:txBody>
      </p:sp>
    </p:spTree>
    <p:extLst>
      <p:ext uri="{BB962C8B-B14F-4D97-AF65-F5344CB8AC3E}">
        <p14:creationId xmlns:p14="http://schemas.microsoft.com/office/powerpoint/2010/main" val="404161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Antes de iniciar a hematose pulmonar, o ar entra pelas narinas, passando pelas fossas nasais, </a:t>
            </a:r>
            <a:r>
              <a:rPr lang="pt-BR" b="1" dirty="0"/>
              <a:t>faringe</a:t>
            </a:r>
            <a:r>
              <a:rPr lang="pt-BR" dirty="0"/>
              <a:t>, laringe, traqueia até chegar nos </a:t>
            </a:r>
            <a:r>
              <a:rPr lang="pt-BR" b="1" dirty="0"/>
              <a:t>brônquios</a:t>
            </a:r>
            <a:r>
              <a:rPr lang="pt-BR" dirty="0" smtClean="0"/>
              <a:t>.</a:t>
            </a:r>
          </a:p>
          <a:p>
            <a:r>
              <a:rPr lang="pt-BR" dirty="0"/>
              <a:t>Assim como nos vasos sanguíneos, cada brônquio se ramifica em tubos cada vez mais finos, denominados </a:t>
            </a:r>
            <a:r>
              <a:rPr lang="pt-BR" b="1" dirty="0"/>
              <a:t>bronquíolos,</a:t>
            </a:r>
            <a:r>
              <a:rPr lang="pt-BR" dirty="0"/>
              <a:t> os quais ficam tão fino quanto um fio de cabelo</a:t>
            </a:r>
            <a:r>
              <a:rPr lang="pt-BR" dirty="0" smtClean="0"/>
              <a:t>.</a:t>
            </a:r>
          </a:p>
        </p:txBody>
      </p:sp>
    </p:spTree>
    <p:extLst>
      <p:ext uri="{BB962C8B-B14F-4D97-AF65-F5344CB8AC3E}">
        <p14:creationId xmlns:p14="http://schemas.microsoft.com/office/powerpoint/2010/main" val="280391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hematose ocorre entre as células das paredes dos alvéolos e as paredes dos capilares. O sangue venoso libera gás carbônico para o interior dos alvéolos enquanto o oxigênio dos alvéolos passam para o sangue que agora será chamado de sangue arterial.</a:t>
            </a:r>
          </a:p>
        </p:txBody>
      </p:sp>
    </p:spTree>
    <p:extLst>
      <p:ext uri="{BB962C8B-B14F-4D97-AF65-F5344CB8AC3E}">
        <p14:creationId xmlns:p14="http://schemas.microsoft.com/office/powerpoint/2010/main" val="3053385156"/>
      </p:ext>
    </p:extLst>
  </p:cSld>
  <p:clrMapOvr>
    <a:masterClrMapping/>
  </p:clrMapOvr>
</p:sld>
</file>

<file path=ppt/theme/theme1.xml><?xml version="1.0" encoding="utf-8"?>
<a:theme xmlns:a="http://schemas.openxmlformats.org/drawingml/2006/main" name="Berlim">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Berlim</Template>
  <TotalTime>468</TotalTime>
  <Words>1538</Words>
  <Application>Microsoft Office PowerPoint</Application>
  <PresentationFormat>Widescreen</PresentationFormat>
  <Paragraphs>151</Paragraphs>
  <Slides>76</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76</vt:i4>
      </vt:variant>
    </vt:vector>
  </HeadingPairs>
  <TitlesOfParts>
    <vt:vector size="79" baseType="lpstr">
      <vt:lpstr>Arial</vt:lpstr>
      <vt:lpstr>Trebuchet MS</vt:lpstr>
      <vt:lpstr>Berlim</vt:lpstr>
      <vt:lpstr>SISTEMA RESPIRATÓRIO</vt:lpstr>
      <vt:lpstr>Apresentação do PowerPoint</vt:lpstr>
      <vt:lpstr>Apresentação do PowerPoint</vt:lpstr>
      <vt:lpstr>Apresentação do PowerPoint</vt:lpstr>
      <vt:lpstr>Funções do Sistema Respiratório </vt:lpstr>
      <vt:lpstr>TROCA GASOSA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INSPIRAÇÃO</vt:lpstr>
      <vt:lpstr>Apresentação do PowerPoint</vt:lpstr>
      <vt:lpstr>EXPIRAÇÃO</vt:lpstr>
      <vt:lpstr>Apresentação do PowerPoint</vt:lpstr>
      <vt:lpstr>PROCESSOS TRANSFERÊNCIA DE OXIGÊNIO</vt:lpstr>
      <vt:lpstr>Apresentação do PowerPoint</vt:lpstr>
      <vt:lpstr>PARA LEMBRAR:</vt:lpstr>
      <vt:lpstr>Apresentação do PowerPoint</vt:lpstr>
      <vt:lpstr>Equilíbrio ácido-base </vt:lpstr>
      <vt:lpstr>Funções do pulmão no equilíbrio ácido base</vt:lpstr>
      <vt:lpstr>Apresentação do PowerPoint</vt:lpstr>
      <vt:lpstr>Apresentação do PowerPoint</vt:lpstr>
      <vt:lpstr>Apresentação do PowerPoint</vt:lpstr>
      <vt:lpstr>Apresentação do PowerPoint</vt:lpstr>
      <vt:lpstr>Apresentação do PowerPoint</vt:lpstr>
      <vt:lpstr>Apresentação do PowerPoint</vt:lpstr>
      <vt:lpstr>diagnóstico</vt:lpstr>
      <vt:lpstr>Apresentação do PowerPoint</vt:lpstr>
      <vt:lpstr>Apresentação do PowerPoint</vt:lpstr>
      <vt:lpstr>Apresentação do PowerPoint</vt:lpstr>
      <vt:lpstr>PRODUÇÃO DE SONS</vt:lpstr>
      <vt:lpstr>Apresentação do PowerPoint</vt:lpstr>
      <vt:lpstr>Apresentação do PowerPoint</vt:lpstr>
      <vt:lpstr>DEFESA PULMONAR</vt:lpstr>
      <vt:lpstr>Apresentação do PowerPoint</vt:lpstr>
      <vt:lpstr>Apresentação do PowerPoint</vt:lpstr>
      <vt:lpstr>Apresentação do PowerPoint</vt:lpstr>
      <vt:lpstr>ORGÃOS SISTEMA RESPIRATÓRIO</vt:lpstr>
      <vt:lpstr>Cavidades Nasais </vt:lpstr>
      <vt:lpstr>Apresentação do PowerPoint</vt:lpstr>
      <vt:lpstr>FARINGE</vt:lpstr>
      <vt:lpstr>Apresentação do PowerPoint</vt:lpstr>
      <vt:lpstr>Apresentação do PowerPoint</vt:lpstr>
      <vt:lpstr>Apresentação do PowerPoint</vt:lpstr>
      <vt:lpstr> LARINGE</vt:lpstr>
      <vt:lpstr>Apresentação do PowerPoint</vt:lpstr>
      <vt:lpstr>Apresentação do PowerPoint</vt:lpstr>
      <vt:lpstr>Apresentação do PowerPoint</vt:lpstr>
      <vt:lpstr>Apresentação do PowerPoint</vt:lpstr>
      <vt:lpstr>TRAQUEIA</vt:lpstr>
      <vt:lpstr>Apresentação do PowerPoint</vt:lpstr>
      <vt:lpstr>Apresentação do PowerPoint</vt:lpstr>
      <vt:lpstr>Apresentação do PowerPoint</vt:lpstr>
      <vt:lpstr>Apresentação do PowerPoint</vt:lpstr>
      <vt:lpstr>Apresentação do PowerPoint</vt:lpstr>
      <vt:lpstr>Apresentação do PowerPoint</vt:lpstr>
      <vt:lpstr>Anatomia da traqueia </vt:lpstr>
      <vt:lpstr>Apresentação do PowerPoint</vt:lpstr>
      <vt:lpstr>PULMÕES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RESPIRATÓRIO</dc:title>
  <dc:creator>cliente</dc:creator>
  <cp:lastModifiedBy>cliente</cp:lastModifiedBy>
  <cp:revision>19</cp:revision>
  <dcterms:created xsi:type="dcterms:W3CDTF">2020-10-07T19:16:23Z</dcterms:created>
  <dcterms:modified xsi:type="dcterms:W3CDTF">2020-10-14T20:51:21Z</dcterms:modified>
</cp:coreProperties>
</file>