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4278" r:id="rId1"/>
    <p:sldMasterId id="2147484432" r:id="rId2"/>
  </p:sldMasterIdLst>
  <p:notesMasterIdLst>
    <p:notesMasterId r:id="rId45"/>
  </p:notesMasterIdLst>
  <p:sldIdLst>
    <p:sldId id="256" r:id="rId3"/>
    <p:sldId id="305" r:id="rId4"/>
    <p:sldId id="260" r:id="rId5"/>
    <p:sldId id="261" r:id="rId6"/>
    <p:sldId id="262" r:id="rId7"/>
    <p:sldId id="263" r:id="rId8"/>
    <p:sldId id="264" r:id="rId9"/>
    <p:sldId id="265" r:id="rId10"/>
    <p:sldId id="345" r:id="rId11"/>
    <p:sldId id="268" r:id="rId12"/>
    <p:sldId id="269" r:id="rId13"/>
    <p:sldId id="267" r:id="rId14"/>
    <p:sldId id="270" r:id="rId15"/>
    <p:sldId id="311" r:id="rId16"/>
    <p:sldId id="337" r:id="rId17"/>
    <p:sldId id="271" r:id="rId18"/>
    <p:sldId id="273" r:id="rId19"/>
    <p:sldId id="31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312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302" r:id="rId44"/>
  </p:sldIdLst>
  <p:sldSz cx="13004800" cy="9753600"/>
  <p:notesSz cx="6858000" cy="9144000"/>
  <p:defaultTextStyle>
    <a:defPPr>
      <a:defRPr lang="en-US"/>
    </a:defPPr>
    <a:lvl1pPr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1pPr>
    <a:lvl2pPr marL="341313" indent="1158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2pPr>
    <a:lvl3pPr marL="684213" indent="2301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3pPr>
    <a:lvl4pPr marL="1027113" indent="3444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4pPr>
    <a:lvl5pPr marL="1370013" indent="4587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34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>
                <a:sym typeface="Noteworthy Bold" charset="0"/>
              </a:rPr>
              <a:t>Second level</a:t>
            </a:r>
          </a:p>
          <a:p>
            <a:pPr lvl="2"/>
            <a:r>
              <a:rPr lang="en-US" noProof="0">
                <a:sym typeface="Noteworthy Bold" charset="0"/>
              </a:rPr>
              <a:t>Third level</a:t>
            </a:r>
          </a:p>
          <a:p>
            <a:pPr lvl="3"/>
            <a:r>
              <a:rPr lang="en-US" noProof="0">
                <a:sym typeface="Noteworthy Bold" charset="0"/>
              </a:rPr>
              <a:t>Fourth level</a:t>
            </a:r>
          </a:p>
          <a:p>
            <a:pPr lvl="4"/>
            <a:r>
              <a:rPr lang="en-US" noProof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157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MS PGothic" pitchFamily="34" charset="-128"/>
        <a:cs typeface="Noteworthy Bold" charset="0"/>
        <a:sym typeface="Noteworthy Bold" charset="0"/>
      </a:defRPr>
    </a:lvl1pPr>
    <a:lvl2pPr marL="3413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42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71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00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5534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45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9331"/>
            <a:ext cx="9753600" cy="3395698"/>
          </a:xfrm>
        </p:spPr>
        <p:txBody>
          <a:bodyPr anchor="b">
            <a:normAutofit/>
          </a:bodyPr>
          <a:lstStyle>
            <a:lvl1pPr algn="ctr"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>
            <a:normAutofit/>
          </a:bodyPr>
          <a:lstStyle>
            <a:lvl1pPr marL="0" indent="0" algn="ctr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 algn="ctr">
              <a:buNone/>
              <a:defRPr sz="2987"/>
            </a:lvl2pPr>
            <a:lvl3pPr marL="975390" indent="0" algn="ctr">
              <a:buNone/>
              <a:defRPr sz="2560"/>
            </a:lvl3pPr>
            <a:lvl4pPr marL="1463086" indent="0" algn="ctr">
              <a:buNone/>
              <a:defRPr sz="2133"/>
            </a:lvl4pPr>
            <a:lvl5pPr marL="1950781" indent="0" algn="ctr">
              <a:buNone/>
              <a:defRPr sz="2133"/>
            </a:lvl5pPr>
            <a:lvl6pPr marL="2438476" indent="0" algn="ctr">
              <a:buNone/>
              <a:defRPr sz="2133"/>
            </a:lvl6pPr>
            <a:lvl7pPr marL="2926171" indent="0" algn="ctr">
              <a:buNone/>
              <a:defRPr sz="2133"/>
            </a:lvl7pPr>
            <a:lvl8pPr marL="3413867" indent="0" algn="ctr">
              <a:buNone/>
              <a:defRPr sz="2133"/>
            </a:lvl8pPr>
            <a:lvl9pPr marL="3901562" indent="0" algn="ctr">
              <a:buNone/>
              <a:defRPr sz="21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1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2515"/>
            <a:ext cx="2804160" cy="82657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2515"/>
            <a:ext cx="8249920" cy="826572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88996" y="1"/>
            <a:ext cx="5373511" cy="97536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203" y="1300482"/>
            <a:ext cx="9880358" cy="4961089"/>
          </a:xfrm>
        </p:spPr>
        <p:txBody>
          <a:bodyPr anchor="b">
            <a:normAutofit/>
          </a:bodyPr>
          <a:lstStyle>
            <a:lvl1pPr algn="r">
              <a:defRPr sz="768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8917" y="6261570"/>
            <a:ext cx="8195645" cy="1940666"/>
          </a:xfrm>
        </p:spPr>
        <p:txBody>
          <a:bodyPr anchor="t">
            <a:normAutofit/>
          </a:bodyPr>
          <a:lstStyle>
            <a:lvl1pPr marL="0" indent="0" algn="r">
              <a:buNone/>
              <a:defRPr sz="2560"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8878" y="8700212"/>
            <a:ext cx="1219517" cy="519289"/>
          </a:xfrm>
        </p:spPr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3754" y="8700212"/>
            <a:ext cx="5133423" cy="51928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344" y="8700212"/>
            <a:ext cx="585216" cy="519289"/>
          </a:xfrm>
        </p:spPr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88996" y="5364480"/>
            <a:ext cx="514773" cy="128694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96997" y="5499948"/>
            <a:ext cx="88054" cy="1151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50120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12" y="650241"/>
            <a:ext cx="10957749" cy="281770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812" y="3793067"/>
            <a:ext cx="10957749" cy="4740005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45269" y="8687180"/>
            <a:ext cx="1219517" cy="519289"/>
          </a:xfrm>
        </p:spPr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5543" y="8687180"/>
            <a:ext cx="7558424" cy="51928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6087" y="8687180"/>
            <a:ext cx="608474" cy="519289"/>
          </a:xfrm>
        </p:spPr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949" y="3793065"/>
            <a:ext cx="9528612" cy="3356545"/>
          </a:xfrm>
        </p:spPr>
        <p:txBody>
          <a:bodyPr anchor="b"/>
          <a:lstStyle>
            <a:lvl1pPr algn="r">
              <a:defRPr sz="5689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5953" y="7149611"/>
            <a:ext cx="9528607" cy="1223680"/>
          </a:xfrm>
        </p:spPr>
        <p:txBody>
          <a:bodyPr anchor="t">
            <a:normAutofit/>
          </a:bodyPr>
          <a:lstStyle>
            <a:lvl1pPr marL="0" indent="0" algn="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6496" y="8698411"/>
            <a:ext cx="588065" cy="519289"/>
          </a:xfrm>
        </p:spPr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6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12" y="975362"/>
            <a:ext cx="10957749" cy="24925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6811" y="3793067"/>
            <a:ext cx="5318963" cy="4791003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5597" y="3793067"/>
            <a:ext cx="5318963" cy="4759927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72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0818" y="3781025"/>
            <a:ext cx="4915614" cy="819573"/>
          </a:xfrm>
        </p:spPr>
        <p:txBody>
          <a:bodyPr anchor="b">
            <a:noAutofit/>
          </a:bodyPr>
          <a:lstStyle>
            <a:lvl1pPr marL="0" indent="0">
              <a:buNone/>
              <a:defRPr sz="3982" b="0"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677" y="4743589"/>
            <a:ext cx="5222753" cy="3790591"/>
          </a:xfrm>
        </p:spPr>
        <p:txBody>
          <a:bodyPr anchor="t"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41099" y="3793066"/>
            <a:ext cx="4931991" cy="819573"/>
          </a:xfrm>
        </p:spPr>
        <p:txBody>
          <a:bodyPr anchor="b">
            <a:noAutofit/>
          </a:bodyPr>
          <a:lstStyle>
            <a:lvl1pPr marL="0" indent="0">
              <a:buNone/>
              <a:defRPr sz="3982" b="0"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0334" y="4743589"/>
            <a:ext cx="5222753" cy="3790591"/>
          </a:xfrm>
        </p:spPr>
        <p:txBody>
          <a:bodyPr anchor="t"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5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55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79" y="2275840"/>
            <a:ext cx="3786715" cy="1950720"/>
          </a:xfrm>
        </p:spPr>
        <p:txBody>
          <a:bodyPr anchor="b">
            <a:normAutofit/>
          </a:bodyPr>
          <a:lstStyle>
            <a:lvl1pPr algn="ctr">
              <a:defRPr sz="3413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298" y="975361"/>
            <a:ext cx="6658790" cy="7261015"/>
          </a:xfrm>
        </p:spPr>
        <p:txBody>
          <a:bodyPr anchor="ctr">
            <a:normAutofit/>
          </a:bodyPr>
          <a:lstStyle>
            <a:lvl1pPr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3679" y="4226560"/>
            <a:ext cx="3786715" cy="2600960"/>
          </a:xfrm>
        </p:spPr>
        <p:txBody>
          <a:bodyPr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7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69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84" y="2492585"/>
            <a:ext cx="5789410" cy="1950720"/>
          </a:xfrm>
        </p:spPr>
        <p:txBody>
          <a:bodyPr anchor="b">
            <a:normAutofit/>
          </a:bodyPr>
          <a:lstStyle>
            <a:lvl1pPr algn="ctr">
              <a:defRPr sz="3982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03104" y="1300480"/>
            <a:ext cx="3500617" cy="65024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1984" y="4443305"/>
            <a:ext cx="5789410" cy="2600960"/>
          </a:xfrm>
        </p:spPr>
        <p:txBody>
          <a:bodyPr>
            <a:normAutofit/>
          </a:bodyPr>
          <a:lstStyle>
            <a:lvl1pPr marL="0" indent="0" algn="ctr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3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78" y="6731186"/>
            <a:ext cx="10689409" cy="806027"/>
          </a:xfrm>
        </p:spPr>
        <p:txBody>
          <a:bodyPr anchor="b">
            <a:normAutofit/>
          </a:bodyPr>
          <a:lstStyle>
            <a:lvl1pPr algn="ctr">
              <a:defRPr sz="3413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45743" y="1325670"/>
            <a:ext cx="8776626" cy="450129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3678" y="7537213"/>
            <a:ext cx="10689409" cy="702168"/>
          </a:xfrm>
        </p:spPr>
        <p:txBody>
          <a:bodyPr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66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80" y="975360"/>
            <a:ext cx="10689409" cy="4334933"/>
          </a:xfrm>
        </p:spPr>
        <p:txBody>
          <a:bodyPr anchor="ctr">
            <a:normAutofit/>
          </a:bodyPr>
          <a:lstStyle>
            <a:lvl1pPr algn="ctr">
              <a:defRPr sz="4551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79" y="6177280"/>
            <a:ext cx="10689411" cy="20590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78733" y="122741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22681" y="4009812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44" y="975362"/>
            <a:ext cx="9918741" cy="3901439"/>
          </a:xfrm>
        </p:spPr>
        <p:txBody>
          <a:bodyPr anchor="ctr">
            <a:normAutofit/>
          </a:bodyPr>
          <a:lstStyle>
            <a:lvl1pPr algn="ctr">
              <a:defRPr sz="4551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3045" y="4876798"/>
            <a:ext cx="9430938" cy="54186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560"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78" y="6177280"/>
            <a:ext cx="10689409" cy="20590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81" y="4705537"/>
            <a:ext cx="10689407" cy="2088960"/>
          </a:xfrm>
        </p:spPr>
        <p:txBody>
          <a:bodyPr anchor="b">
            <a:normAutofit/>
          </a:bodyPr>
          <a:lstStyle>
            <a:lvl1pPr algn="r">
              <a:defRPr sz="4551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79" y="6794497"/>
            <a:ext cx="10689408" cy="1223680"/>
          </a:xfrm>
        </p:spPr>
        <p:txBody>
          <a:bodyPr anchor="t">
            <a:normAutofit/>
          </a:bodyPr>
          <a:lstStyle>
            <a:lvl1pPr marL="0" indent="0" algn="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3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78733" y="122741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22681" y="4009812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44" y="975362"/>
            <a:ext cx="9918741" cy="3901439"/>
          </a:xfrm>
        </p:spPr>
        <p:txBody>
          <a:bodyPr anchor="ctr">
            <a:normAutofit/>
          </a:bodyPr>
          <a:lstStyle>
            <a:lvl1pPr algn="ctr">
              <a:defRPr sz="4551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3680" y="5527040"/>
            <a:ext cx="10689408" cy="1264356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3413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79" y="6791395"/>
            <a:ext cx="10689408" cy="1444978"/>
          </a:xfrm>
        </p:spPr>
        <p:txBody>
          <a:bodyPr anchor="t">
            <a:normAutofit/>
          </a:bodyPr>
          <a:lstStyle>
            <a:lvl1pPr marL="0" indent="0" algn="r">
              <a:buNone/>
              <a:defRPr sz="256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57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81" y="975362"/>
            <a:ext cx="10689409" cy="38788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3679" y="4985173"/>
            <a:ext cx="10689411" cy="119210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982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79" y="6177280"/>
            <a:ext cx="10689411" cy="2059093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66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77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84204" y="975360"/>
            <a:ext cx="1888886" cy="72610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3679" y="975360"/>
            <a:ext cx="8556619" cy="7261013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3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5446"/>
            <a:ext cx="11216640" cy="4055051"/>
          </a:xfrm>
        </p:spPr>
        <p:txBody>
          <a:bodyPr anchor="b">
            <a:normAutofit/>
          </a:bodyPr>
          <a:lstStyle>
            <a:lvl1pPr>
              <a:defRPr sz="6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474857"/>
            <a:ext cx="11216640" cy="2133599"/>
          </a:xfrm>
        </p:spPr>
        <p:txBody>
          <a:bodyPr anchor="t">
            <a:normAutofit/>
          </a:bodyPr>
          <a:lstStyle>
            <a:lvl1pPr marL="0" indent="0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469" y="2600961"/>
            <a:ext cx="5527040" cy="618856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600961"/>
            <a:ext cx="5527040" cy="618856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9" y="2391965"/>
            <a:ext cx="5499947" cy="117432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469" y="3566294"/>
            <a:ext cx="5499947" cy="523452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1966"/>
            <a:ext cx="5527041" cy="117432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6294"/>
            <a:ext cx="5527041" cy="523452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3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7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5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1"/>
            <a:ext cx="4194048" cy="2275836"/>
          </a:xfrm>
        </p:spPr>
        <p:txBody>
          <a:bodyPr anchor="b">
            <a:normAutofit/>
          </a:bodyPr>
          <a:lstStyle>
            <a:lvl1pPr>
              <a:defRPr sz="3413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408854"/>
            <a:ext cx="6583680" cy="693589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79"/>
            <a:ext cx="4194048" cy="54186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0"/>
            <a:ext cx="4194048" cy="2275840"/>
          </a:xfrm>
        </p:spPr>
        <p:txBody>
          <a:bodyPr anchor="b">
            <a:normAutofit/>
          </a:bodyPr>
          <a:lstStyle>
            <a:lvl1pPr>
              <a:defRPr sz="3413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040" y="1408854"/>
            <a:ext cx="6583680" cy="6935893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80"/>
            <a:ext cx="4194048" cy="541866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469" y="520192"/>
            <a:ext cx="11216640" cy="1885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9" y="2600961"/>
            <a:ext cx="11216640" cy="618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029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Wingdings 2" pitchFamily="18" charset="2"/>
        <a:buChar char="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3032196" cy="97536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6812" y="650241"/>
            <a:ext cx="10957749" cy="28177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813" y="3793067"/>
            <a:ext cx="10957747" cy="4774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65678" y="8698411"/>
            <a:ext cx="121951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5A8175-0F13-4570-8862-B14B125802F7}" type="datetime4">
              <a:rPr lang="en-US" smtClean="0"/>
              <a:pPr/>
              <a:t>September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5952" y="8698411"/>
            <a:ext cx="755842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6496" y="8698411"/>
            <a:ext cx="58806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5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  <p:sldLayoutId id="2147484447" r:id="rId15"/>
    <p:sldLayoutId id="2147484448" r:id="rId16"/>
    <p:sldLayoutId id="2147484449" r:id="rId17"/>
  </p:sldLayoutIdLst>
  <p:txStyles>
    <p:titleStyle>
      <a:lvl1pPr algn="ctr" defTabSz="650230" rtl="0" eaLnBrk="1" latinLnBrk="0" hangingPunct="1">
        <a:spcBef>
          <a:spcPct val="0"/>
        </a:spcBef>
        <a:buNone/>
        <a:defRPr sz="568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6394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41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4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0685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5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9452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7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4475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google.com.br/imgres?imgurl=http://www.uiowa.edu/~c064s01/nr336%20copy.jpg&amp;imgrefurl=http://www.uiowa.edu/~c064s01/nr336.htm&amp;h=435&amp;w=400&amp;sz=20&amp;tbnid=jiXQf8ehE8OJOM:&amp;tbnh=123&amp;tbnw=113&amp;hl=pt-BR&amp;start=4&amp;prev=/images?q=brain+death&amp;svnum=10&amp;hl=pt-BR&amp;lr=&amp;sa=G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>
          <a:xfrm>
            <a:off x="-31753" y="3573468"/>
            <a:ext cx="6677029" cy="2089150"/>
          </a:xfrm>
        </p:spPr>
        <p:txBody>
          <a:bodyPr wrap="square" lIns="126408" tIns="72235" rIns="126408" bIns="72235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defTabSz="1298575" eaLnBrk="1" hangingPunct="1"/>
            <a:r>
              <a:rPr lang="en-US" sz="63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Desafio</a:t>
            </a:r>
            <a:r>
              <a:rPr lang="en-US" sz="63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da </a:t>
            </a:r>
            <a:r>
              <a:rPr lang="en-US" sz="63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enfermagem</a:t>
            </a:r>
            <a:r>
              <a:rPr lang="en-US" sz="63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63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frente</a:t>
            </a:r>
            <a:r>
              <a:rPr lang="en-US" sz="63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a </a:t>
            </a:r>
            <a:r>
              <a:rPr lang="en-US" sz="63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63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br>
              <a:rPr lang="en-US" sz="63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63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63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idx="1"/>
          </p:nvPr>
        </p:nvSpPr>
        <p:spPr>
          <a:xfrm>
            <a:off x="268248" y="5657846"/>
            <a:ext cx="12646068" cy="3475066"/>
          </a:xfrm>
        </p:spPr>
        <p:txBody>
          <a:bodyPr lIns="126408" tIns="72235" rIns="126408" bIns="72235" anchor="t">
            <a:normAutofit fontScale="55000" lnSpcReduction="20000"/>
          </a:bodyPr>
          <a:lstStyle/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5100" b="1" dirty="0">
              <a:solidFill>
                <a:srgbClr val="424456"/>
              </a:solidFill>
              <a:latin typeface="Arial" charset="0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100" b="1" dirty="0">
                <a:solidFill>
                  <a:srgbClr val="424456"/>
                </a:solidFill>
                <a:latin typeface="Arial" charset="0"/>
                <a:cs typeface="Arial" charset="0"/>
                <a:sym typeface="Arial" charset="0"/>
              </a:rPr>
              <a:t>Aula 4</a:t>
            </a: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424456"/>
                </a:solidFill>
                <a:latin typeface="Arial" charset="0"/>
                <a:cs typeface="Arial" charset="0"/>
                <a:sym typeface="Arial" charset="0"/>
              </a:rPr>
              <a:t>                    </a:t>
            </a: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                                 Parte </a:t>
            </a:r>
            <a:r>
              <a:rPr lang="en-US" sz="2400" b="1" dirty="0" err="1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desta</a:t>
            </a:r>
            <a:r>
              <a:rPr lang="en-US" sz="2400" b="1" dirty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 aula </a:t>
            </a:r>
            <a:r>
              <a:rPr lang="en-US" sz="2400" b="1" dirty="0" err="1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foi</a:t>
            </a:r>
            <a:r>
              <a:rPr lang="en-US" sz="2400" b="1" dirty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 </a:t>
            </a:r>
            <a:r>
              <a:rPr lang="en-US" sz="2400" b="1" dirty="0" err="1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fornecida</a:t>
            </a:r>
            <a:r>
              <a:rPr lang="en-US" sz="2400" b="1" dirty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 pela SC </a:t>
            </a:r>
            <a:r>
              <a:rPr lang="en-US" sz="2400" b="1" dirty="0" err="1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Transpantes</a:t>
            </a:r>
            <a:r>
              <a:rPr lang="en-US" sz="2400" b="1" dirty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. </a:t>
            </a:r>
          </a:p>
        </p:txBody>
      </p:sp>
      <p:pic>
        <p:nvPicPr>
          <p:cNvPr id="48130" name="Picture 2" descr="http://files.doe-vida.com/200000098-bfae0c0a80/braindea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496" y="801515"/>
            <a:ext cx="4762500" cy="25527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536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537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5374" name="Rectangle 14"/>
          <p:cNvSpPr>
            <a:spLocks/>
          </p:cNvSpPr>
          <p:nvPr/>
        </p:nvSpPr>
        <p:spPr bwMode="auto">
          <a:xfrm>
            <a:off x="238125" y="339725"/>
            <a:ext cx="12193588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–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lesão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irreversível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estruturas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necessárias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para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manter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a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consciência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incompatível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com a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vida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en-US" sz="2800" dirty="0"/>
          </a:p>
        </p:txBody>
      </p:sp>
      <p:pic>
        <p:nvPicPr>
          <p:cNvPr id="24" name="Picture 16" descr="im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/>
          <a:stretch>
            <a:fillRect/>
          </a:stretch>
        </p:blipFill>
        <p:spPr bwMode="auto">
          <a:xfrm>
            <a:off x="3765550" y="2573338"/>
            <a:ext cx="4752975" cy="67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9239250" y="3076575"/>
            <a:ext cx="1852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0" rIns="91420" bIns="4571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Cérebro</a:t>
            </a:r>
          </a:p>
        </p:txBody>
      </p:sp>
      <p:sp>
        <p:nvSpPr>
          <p:cNvPr id="24583" name="TextBox 25"/>
          <p:cNvSpPr txBox="1">
            <a:spLocks noChangeArrowheads="1"/>
          </p:cNvSpPr>
          <p:nvPr/>
        </p:nvSpPr>
        <p:spPr bwMode="auto">
          <a:xfrm>
            <a:off x="165100" y="5956300"/>
            <a:ext cx="3503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0" rIns="91420" bIns="4571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Tronco Cerebral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639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6395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1073150" y="2254250"/>
            <a:ext cx="9013825" cy="6786563"/>
            <a:chOff x="0" y="0"/>
            <a:chExt cx="710" cy="535"/>
          </a:xfrm>
        </p:grpSpPr>
        <p:sp>
          <p:nvSpPr>
            <p:cNvPr id="16399" name="AutoShape 15"/>
            <p:cNvSpPr>
              <a:spLocks/>
            </p:cNvSpPr>
            <p:nvPr/>
          </p:nvSpPr>
          <p:spPr bwMode="auto">
            <a:xfrm>
              <a:off x="252" y="10"/>
              <a:ext cx="198" cy="69"/>
            </a:xfrm>
            <a:custGeom>
              <a:avLst/>
              <a:gdLst>
                <a:gd name="T0" fmla="*/ 99 w 21600"/>
                <a:gd name="T1" fmla="*/ 35 h 21600"/>
                <a:gd name="T2" fmla="*/ 99 w 21600"/>
                <a:gd name="T3" fmla="*/ 35 h 21600"/>
                <a:gd name="T4" fmla="*/ 99 w 21600"/>
                <a:gd name="T5" fmla="*/ 35 h 21600"/>
                <a:gd name="T6" fmla="*/ 99 w 21600"/>
                <a:gd name="T7" fmla="*/ 3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778" y="21600"/>
                  </a:moveTo>
                  <a:cubicBezTo>
                    <a:pt x="5323" y="19088"/>
                    <a:pt x="8049" y="17787"/>
                    <a:pt x="10801" y="17787"/>
                  </a:cubicBezTo>
                  <a:cubicBezTo>
                    <a:pt x="13550" y="17787"/>
                    <a:pt x="16276" y="19088"/>
                    <a:pt x="18821" y="21600"/>
                  </a:cubicBezTo>
                  <a:lnTo>
                    <a:pt x="21600" y="5126"/>
                  </a:lnTo>
                  <a:cubicBezTo>
                    <a:pt x="18170" y="1736"/>
                    <a:pt x="14503" y="0"/>
                    <a:pt x="10798" y="0"/>
                  </a:cubicBezTo>
                  <a:cubicBezTo>
                    <a:pt x="7096" y="0"/>
                    <a:pt x="3429" y="1736"/>
                    <a:pt x="0" y="5126"/>
                  </a:cubicBezTo>
                  <a:lnTo>
                    <a:pt x="2778" y="21600"/>
                  </a:lnTo>
                  <a:close/>
                </a:path>
              </a:pathLst>
            </a:custGeom>
            <a:solidFill>
              <a:srgbClr val="53548A"/>
            </a:solidFill>
            <a:ln w="13546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72248" tIns="72248" rIns="72248" bIns="72248" anchor="ctr"/>
            <a:lstStyle/>
            <a:p>
              <a:endParaRPr lang="pt-BR"/>
            </a:p>
          </p:txBody>
        </p:sp>
        <p:sp>
          <p:nvSpPr>
            <p:cNvPr id="16400" name="AutoShape 16"/>
            <p:cNvSpPr>
              <a:spLocks/>
            </p:cNvSpPr>
            <p:nvPr/>
          </p:nvSpPr>
          <p:spPr bwMode="auto">
            <a:xfrm rot="5400000">
              <a:off x="564" y="211"/>
              <a:ext cx="164" cy="68"/>
            </a:xfrm>
            <a:custGeom>
              <a:avLst/>
              <a:gdLst>
                <a:gd name="T0" fmla="*/ 82 w 21600"/>
                <a:gd name="T1" fmla="*/ 34 h 21600"/>
                <a:gd name="T2" fmla="*/ 82 w 21600"/>
                <a:gd name="T3" fmla="*/ 34 h 21600"/>
                <a:gd name="T4" fmla="*/ 82 w 21600"/>
                <a:gd name="T5" fmla="*/ 34 h 21600"/>
                <a:gd name="T6" fmla="*/ 82 w 21600"/>
                <a:gd name="T7" fmla="*/ 3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698" y="21600"/>
                  </a:moveTo>
                  <a:cubicBezTo>
                    <a:pt x="5272" y="19046"/>
                    <a:pt x="8024" y="17733"/>
                    <a:pt x="10798" y="17733"/>
                  </a:cubicBezTo>
                  <a:cubicBezTo>
                    <a:pt x="13575" y="17733"/>
                    <a:pt x="16327" y="19046"/>
                    <a:pt x="18901" y="21600"/>
                  </a:cubicBezTo>
                  <a:lnTo>
                    <a:pt x="21600" y="5166"/>
                  </a:lnTo>
                  <a:cubicBezTo>
                    <a:pt x="18169" y="1752"/>
                    <a:pt x="14501" y="0"/>
                    <a:pt x="10801" y="0"/>
                  </a:cubicBezTo>
                  <a:cubicBezTo>
                    <a:pt x="7098" y="0"/>
                    <a:pt x="3430" y="1752"/>
                    <a:pt x="0" y="5166"/>
                  </a:cubicBezTo>
                  <a:lnTo>
                    <a:pt x="2698" y="21600"/>
                  </a:lnTo>
                  <a:close/>
                </a:path>
              </a:pathLst>
            </a:custGeom>
            <a:solidFill>
              <a:srgbClr val="53548A"/>
            </a:solidFill>
            <a:ln w="13546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6401" name="AutoShape 17"/>
            <p:cNvSpPr>
              <a:spLocks/>
            </p:cNvSpPr>
            <p:nvPr/>
          </p:nvSpPr>
          <p:spPr bwMode="auto">
            <a:xfrm rot="10800000">
              <a:off x="315" y="455"/>
              <a:ext cx="199" cy="68"/>
            </a:xfrm>
            <a:custGeom>
              <a:avLst/>
              <a:gdLst>
                <a:gd name="T0" fmla="*/ 100 w 21600"/>
                <a:gd name="T1" fmla="*/ 34 h 21600"/>
                <a:gd name="T2" fmla="*/ 100 w 21600"/>
                <a:gd name="T3" fmla="*/ 34 h 21600"/>
                <a:gd name="T4" fmla="*/ 100 w 21600"/>
                <a:gd name="T5" fmla="*/ 34 h 21600"/>
                <a:gd name="T6" fmla="*/ 100 w 21600"/>
                <a:gd name="T7" fmla="*/ 3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698" y="21600"/>
                  </a:moveTo>
                  <a:cubicBezTo>
                    <a:pt x="5272" y="19046"/>
                    <a:pt x="8024" y="17733"/>
                    <a:pt x="10798" y="17733"/>
                  </a:cubicBezTo>
                  <a:cubicBezTo>
                    <a:pt x="13575" y="17733"/>
                    <a:pt x="16327" y="19046"/>
                    <a:pt x="18901" y="21600"/>
                  </a:cubicBezTo>
                  <a:lnTo>
                    <a:pt x="21600" y="5166"/>
                  </a:lnTo>
                  <a:cubicBezTo>
                    <a:pt x="18169" y="1752"/>
                    <a:pt x="14501" y="0"/>
                    <a:pt x="10801" y="0"/>
                  </a:cubicBezTo>
                  <a:cubicBezTo>
                    <a:pt x="7098" y="0"/>
                    <a:pt x="3430" y="1752"/>
                    <a:pt x="0" y="5166"/>
                  </a:cubicBezTo>
                  <a:lnTo>
                    <a:pt x="2698" y="21600"/>
                  </a:lnTo>
                  <a:close/>
                </a:path>
              </a:pathLst>
            </a:custGeom>
            <a:solidFill>
              <a:srgbClr val="53548A"/>
            </a:solidFill>
            <a:ln w="13546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6402" name="AutoShape 18"/>
            <p:cNvSpPr>
              <a:spLocks/>
            </p:cNvSpPr>
            <p:nvPr/>
          </p:nvSpPr>
          <p:spPr bwMode="auto">
            <a:xfrm rot="-5400000">
              <a:off x="25" y="255"/>
              <a:ext cx="164" cy="67"/>
            </a:xfrm>
            <a:custGeom>
              <a:avLst/>
              <a:gdLst>
                <a:gd name="T0" fmla="*/ 82 w 21600"/>
                <a:gd name="T1" fmla="*/ 34 h 21600"/>
                <a:gd name="T2" fmla="*/ 82 w 21600"/>
                <a:gd name="T3" fmla="*/ 34 h 21600"/>
                <a:gd name="T4" fmla="*/ 82 w 21600"/>
                <a:gd name="T5" fmla="*/ 34 h 21600"/>
                <a:gd name="T6" fmla="*/ 82 w 21600"/>
                <a:gd name="T7" fmla="*/ 3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698" y="21600"/>
                  </a:moveTo>
                  <a:cubicBezTo>
                    <a:pt x="5272" y="19046"/>
                    <a:pt x="8024" y="17733"/>
                    <a:pt x="10798" y="17733"/>
                  </a:cubicBezTo>
                  <a:cubicBezTo>
                    <a:pt x="13575" y="17733"/>
                    <a:pt x="16327" y="19046"/>
                    <a:pt x="18901" y="21600"/>
                  </a:cubicBezTo>
                  <a:lnTo>
                    <a:pt x="21600" y="5166"/>
                  </a:lnTo>
                  <a:cubicBezTo>
                    <a:pt x="18169" y="1752"/>
                    <a:pt x="14501" y="0"/>
                    <a:pt x="10801" y="0"/>
                  </a:cubicBezTo>
                  <a:cubicBezTo>
                    <a:pt x="7098" y="0"/>
                    <a:pt x="3430" y="1752"/>
                    <a:pt x="0" y="5166"/>
                  </a:cubicBezTo>
                  <a:lnTo>
                    <a:pt x="2698" y="21600"/>
                  </a:lnTo>
                  <a:close/>
                </a:path>
              </a:pathLst>
            </a:custGeom>
            <a:solidFill>
              <a:srgbClr val="53548A"/>
            </a:solidFill>
            <a:ln w="13546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6403" name="Rectangle 19"/>
            <p:cNvSpPr>
              <a:spLocks/>
            </p:cNvSpPr>
            <p:nvPr/>
          </p:nvSpPr>
          <p:spPr bwMode="auto">
            <a:xfrm>
              <a:off x="55" y="97"/>
              <a:ext cx="427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algn="l" defTabSz="647700"/>
              <a:r>
                <a:rPr lang="en-US" sz="3400">
                  <a:latin typeface="Georgia" pitchFamily="18" charset="0"/>
                  <a:sym typeface="Georgia" pitchFamily="18" charset="0"/>
                </a:rPr>
                <a:t> Injúria neuronal                  </a:t>
              </a:r>
              <a:endParaRPr lang="en-US"/>
            </a:p>
          </p:txBody>
        </p:sp>
        <p:sp>
          <p:nvSpPr>
            <p:cNvPr id="16404" name="Rectangle 20"/>
            <p:cNvSpPr>
              <a:spLocks/>
            </p:cNvSpPr>
            <p:nvPr/>
          </p:nvSpPr>
          <p:spPr bwMode="auto">
            <a:xfrm>
              <a:off x="0" y="284"/>
              <a:ext cx="499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algn="l" defTabSz="647700"/>
              <a:r>
                <a:rPr lang="en-US" sz="3400">
                  <a:latin typeface="Georgia" pitchFamily="18" charset="0"/>
                  <a:sym typeface="Georgia" pitchFamily="18" charset="0"/>
                </a:rPr>
                <a:t> </a:t>
              </a:r>
              <a:endParaRPr lang="en-US" sz="2600">
                <a:latin typeface="Georgia" pitchFamily="18" charset="0"/>
                <a:sym typeface="Georgia" pitchFamily="18" charset="0"/>
              </a:endParaRPr>
            </a:p>
            <a:p>
              <a:pPr algn="l" defTabSz="647700"/>
              <a:endParaRPr lang="en-US" sz="3400">
                <a:latin typeface="Georgia" pitchFamily="18" charset="0"/>
                <a:sym typeface="Georgia" pitchFamily="18" charset="0"/>
              </a:endParaRPr>
            </a:p>
            <a:p>
              <a:pPr algn="l" defTabSz="647700"/>
              <a:r>
                <a:rPr lang="en-US" sz="3400">
                  <a:latin typeface="Georgia" pitchFamily="18" charset="0"/>
                  <a:sym typeface="Georgia" pitchFamily="18" charset="0"/>
                </a:rPr>
                <a:t>Diminuição de Fluxo</a:t>
              </a:r>
            </a:p>
            <a:p>
              <a:pPr algn="l" defTabSz="647700"/>
              <a:r>
                <a:rPr lang="en-US" sz="3400">
                  <a:latin typeface="Georgia" pitchFamily="18" charset="0"/>
                  <a:sym typeface="Georgia" pitchFamily="18" charset="0"/>
                </a:rPr>
                <a:t>Sanguíneo Cerebral                      </a:t>
              </a:r>
              <a:endParaRPr lang="en-US"/>
            </a:p>
          </p:txBody>
        </p:sp>
        <p:sp>
          <p:nvSpPr>
            <p:cNvPr id="16405" name="Rectangle 21"/>
            <p:cNvSpPr>
              <a:spLocks/>
            </p:cNvSpPr>
            <p:nvPr/>
          </p:nvSpPr>
          <p:spPr bwMode="auto">
            <a:xfrm>
              <a:off x="453" y="366"/>
              <a:ext cx="55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algn="l" defTabSz="649153">
                <a:defRPr/>
              </a:pPr>
              <a:r>
                <a:rPr lang="en-US" sz="3400"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    </a:t>
              </a: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6406" name="Rectangle 22"/>
            <p:cNvSpPr>
              <a:spLocks/>
            </p:cNvSpPr>
            <p:nvPr/>
          </p:nvSpPr>
          <p:spPr bwMode="auto">
            <a:xfrm>
              <a:off x="295" y="97"/>
              <a:ext cx="415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algn="l" defTabSz="649153">
                <a:defRPr/>
              </a:pPr>
              <a:r>
                <a:rPr lang="en-US" sz="3400"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                   Edema cerebral</a:t>
              </a: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6407" name="AutoShape 23"/>
            <p:cNvSpPr>
              <a:spLocks/>
            </p:cNvSpPr>
            <p:nvPr/>
          </p:nvSpPr>
          <p:spPr bwMode="auto">
            <a:xfrm rot="1426970">
              <a:off x="406" y="18"/>
              <a:ext cx="112" cy="87"/>
            </a:xfrm>
            <a:prstGeom prst="rightArrow">
              <a:avLst>
                <a:gd name="adj1" fmla="val 9111"/>
                <a:gd name="adj2" fmla="val 69112"/>
              </a:avLst>
            </a:prstGeom>
            <a:solidFill>
              <a:srgbClr val="5354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6408" name="AutoShape 24"/>
            <p:cNvSpPr>
              <a:spLocks/>
            </p:cNvSpPr>
            <p:nvPr/>
          </p:nvSpPr>
          <p:spPr bwMode="auto">
            <a:xfrm rot="6745896">
              <a:off x="572" y="296"/>
              <a:ext cx="112" cy="86"/>
            </a:xfrm>
            <a:prstGeom prst="rightArrow">
              <a:avLst>
                <a:gd name="adj1" fmla="val 9111"/>
                <a:gd name="adj2" fmla="val 69916"/>
              </a:avLst>
            </a:prstGeom>
            <a:solidFill>
              <a:srgbClr val="5354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6409" name="AutoShape 25"/>
            <p:cNvSpPr>
              <a:spLocks/>
            </p:cNvSpPr>
            <p:nvPr/>
          </p:nvSpPr>
          <p:spPr bwMode="auto">
            <a:xfrm rot="11645828">
              <a:off x="261" y="436"/>
              <a:ext cx="112" cy="87"/>
            </a:xfrm>
            <a:prstGeom prst="rightArrow">
              <a:avLst>
                <a:gd name="adj1" fmla="val 9111"/>
                <a:gd name="adj2" fmla="val 69112"/>
              </a:avLst>
            </a:prstGeom>
            <a:solidFill>
              <a:srgbClr val="5354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6410" name="AutoShape 26"/>
            <p:cNvSpPr>
              <a:spLocks/>
            </p:cNvSpPr>
            <p:nvPr/>
          </p:nvSpPr>
          <p:spPr bwMode="auto">
            <a:xfrm rot="17368916">
              <a:off x="69" y="151"/>
              <a:ext cx="112" cy="86"/>
            </a:xfrm>
            <a:prstGeom prst="rightArrow">
              <a:avLst>
                <a:gd name="adj1" fmla="val 9111"/>
                <a:gd name="adj2" fmla="val 69916"/>
              </a:avLst>
            </a:prstGeom>
            <a:solidFill>
              <a:srgbClr val="5354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16411" name="Rectangle 27"/>
          <p:cNvSpPr>
            <a:spLocks/>
          </p:cNvSpPr>
          <p:nvPr/>
        </p:nvSpPr>
        <p:spPr bwMode="auto">
          <a:xfrm>
            <a:off x="7326313" y="7361238"/>
            <a:ext cx="64881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3400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Aumento da Pressão Intracraniana</a:t>
            </a: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6412" name="Rectangle 28"/>
          <p:cNvSpPr>
            <a:spLocks/>
          </p:cNvSpPr>
          <p:nvPr/>
        </p:nvSpPr>
        <p:spPr bwMode="auto">
          <a:xfrm>
            <a:off x="3838575" y="4371975"/>
            <a:ext cx="4319588" cy="2449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>
              <a:spcBef>
                <a:spcPts val="1000"/>
              </a:spcBef>
            </a:pPr>
            <a:r>
              <a:rPr lang="en-US" sz="3400" dirty="0">
                <a:latin typeface="Georgia" pitchFamily="18" charset="0"/>
                <a:sym typeface="Georgia" pitchFamily="18" charset="0"/>
              </a:rPr>
              <a:t>PIC&gt;PAM </a:t>
            </a:r>
          </a:p>
          <a:p>
            <a:pPr defTabSz="647700">
              <a:spcBef>
                <a:spcPts val="1000"/>
              </a:spcBef>
            </a:pPr>
            <a:r>
              <a:rPr lang="en-US" sz="3400" dirty="0">
                <a:latin typeface="Georgia" pitchFamily="18" charset="0"/>
                <a:sym typeface="Georgia" pitchFamily="18" charset="0"/>
              </a:rPr>
              <a:t>PARADA CIRCULATÓRIA</a:t>
            </a:r>
          </a:p>
          <a:p>
            <a:pPr defTabSz="647700">
              <a:spcBef>
                <a:spcPts val="1000"/>
              </a:spcBef>
            </a:pPr>
            <a:r>
              <a:rPr lang="en-US" sz="3400" dirty="0">
                <a:latin typeface="Georgia" pitchFamily="18" charset="0"/>
                <a:sym typeface="Georgia" pitchFamily="18" charset="0"/>
              </a:rPr>
              <a:t>CEREBRAL</a:t>
            </a:r>
          </a:p>
          <a:p>
            <a:pPr defTabSz="647700">
              <a:spcBef>
                <a:spcPts val="1000"/>
              </a:spcBef>
            </a:pPr>
            <a:endParaRPr lang="en-US" dirty="0"/>
          </a:p>
        </p:txBody>
      </p:sp>
      <p:sp>
        <p:nvSpPr>
          <p:cNvPr id="21" name="Rectangle 14"/>
          <p:cNvSpPr>
            <a:spLocks/>
          </p:cNvSpPr>
          <p:nvPr/>
        </p:nvSpPr>
        <p:spPr bwMode="auto">
          <a:xfrm>
            <a:off x="238125" y="339725"/>
            <a:ext cx="12193588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–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lesão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irreversível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estruturas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necessárias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para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manter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a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consciência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incompatível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com a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vida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434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434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741363" y="844550"/>
            <a:ext cx="61658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>
                <a:latin typeface="Arial" pitchFamily="34" charset="0"/>
                <a:cs typeface="Arial" pitchFamily="34" charset="0"/>
                <a:sym typeface="Arial" pitchFamily="34" charset="0"/>
              </a:rPr>
              <a:t>Morte Encefálica</a:t>
            </a:r>
            <a:endParaRPr lang="en-US"/>
          </a:p>
        </p:txBody>
      </p:sp>
      <p:grpSp>
        <p:nvGrpSpPr>
          <p:cNvPr id="26629" name="Group 15"/>
          <p:cNvGrpSpPr>
            <a:grpSpLocks/>
          </p:cNvGrpSpPr>
          <p:nvPr/>
        </p:nvGrpSpPr>
        <p:grpSpPr bwMode="auto">
          <a:xfrm>
            <a:off x="1012825" y="3305175"/>
            <a:ext cx="10929938" cy="1866900"/>
            <a:chOff x="0" y="0"/>
            <a:chExt cx="861" cy="148"/>
          </a:xfrm>
        </p:grpSpPr>
        <p:sp>
          <p:nvSpPr>
            <p:cNvPr id="14352" name="AutoShape 16"/>
            <p:cNvSpPr>
              <a:spLocks/>
            </p:cNvSpPr>
            <p:nvPr/>
          </p:nvSpPr>
          <p:spPr bwMode="auto">
            <a:xfrm>
              <a:off x="0" y="0"/>
              <a:ext cx="861" cy="148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3" name="Rectangle 17"/>
            <p:cNvSpPr>
              <a:spLocks/>
            </p:cNvSpPr>
            <p:nvPr/>
          </p:nvSpPr>
          <p:spPr bwMode="auto">
            <a:xfrm>
              <a:off x="7" y="28"/>
              <a:ext cx="84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Parada total e irreversível das funções encefálicas de </a:t>
              </a:r>
              <a:r>
                <a:rPr lang="en-US" sz="3400">
                  <a:latin typeface="Arial" pitchFamily="34" charset="0"/>
                  <a:cs typeface="Arial" pitchFamily="34" charset="0"/>
                  <a:sym typeface="Arial" pitchFamily="34" charset="0"/>
                </a:rPr>
                <a:t>causa conhecida </a:t>
              </a:r>
              <a:r>
                <a:rPr lang="en-US" sz="3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 constatada de modo indiscutível</a:t>
              </a:r>
              <a:endParaRPr lang="en-US"/>
            </a:p>
          </p:txBody>
        </p:sp>
      </p:grpSp>
      <p:grpSp>
        <p:nvGrpSpPr>
          <p:cNvPr id="26630" name="Group 18"/>
          <p:cNvGrpSpPr>
            <a:grpSpLocks/>
          </p:cNvGrpSpPr>
          <p:nvPr/>
        </p:nvGrpSpPr>
        <p:grpSpPr bwMode="auto">
          <a:xfrm>
            <a:off x="1012825" y="6015038"/>
            <a:ext cx="10929938" cy="1866900"/>
            <a:chOff x="0" y="0"/>
            <a:chExt cx="861" cy="148"/>
          </a:xfrm>
        </p:grpSpPr>
        <p:sp>
          <p:nvSpPr>
            <p:cNvPr id="14355" name="AutoShape 19"/>
            <p:cNvSpPr>
              <a:spLocks/>
            </p:cNvSpPr>
            <p:nvPr/>
          </p:nvSpPr>
          <p:spPr bwMode="auto">
            <a:xfrm>
              <a:off x="0" y="0"/>
              <a:ext cx="861" cy="148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6" name="Rectangle 20"/>
            <p:cNvSpPr>
              <a:spLocks/>
            </p:cNvSpPr>
            <p:nvPr/>
          </p:nvSpPr>
          <p:spPr bwMode="auto">
            <a:xfrm>
              <a:off x="7" y="28"/>
              <a:ext cx="84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Caracterizada por </a:t>
              </a:r>
              <a:r>
                <a:rPr lang="en-US" sz="3400">
                  <a:latin typeface="Arial" pitchFamily="34" charset="0"/>
                  <a:cs typeface="Arial" pitchFamily="34" charset="0"/>
                  <a:sym typeface="Arial" pitchFamily="34" charset="0"/>
                </a:rPr>
                <a:t>coma aperceptivo</a:t>
              </a:r>
              <a:r>
                <a:rPr lang="en-US" sz="3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, com </a:t>
              </a:r>
              <a:r>
                <a:rPr lang="en-US" sz="3400">
                  <a:latin typeface="Arial" pitchFamily="34" charset="0"/>
                  <a:cs typeface="Arial" pitchFamily="34" charset="0"/>
                  <a:sym typeface="Arial" pitchFamily="34" charset="0"/>
                </a:rPr>
                <a:t>ausência de resposta motora supra-espinhal </a:t>
              </a:r>
              <a:r>
                <a:rPr lang="en-US" sz="3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 </a:t>
              </a:r>
              <a:r>
                <a:rPr lang="en-US" sz="3400">
                  <a:latin typeface="Arial" pitchFamily="34" charset="0"/>
                  <a:cs typeface="Arial" pitchFamily="34" charset="0"/>
                  <a:sym typeface="Arial" pitchFamily="34" charset="0"/>
                </a:rPr>
                <a:t>apnéia</a:t>
              </a:r>
              <a:endParaRPr lang="en-US"/>
            </a:p>
          </p:txBody>
        </p:sp>
      </p:grpSp>
      <p:sp>
        <p:nvSpPr>
          <p:cNvPr id="14357" name="Rectangle 21"/>
          <p:cNvSpPr>
            <a:spLocks/>
          </p:cNvSpPr>
          <p:nvPr/>
        </p:nvSpPr>
        <p:spPr bwMode="auto">
          <a:xfrm>
            <a:off x="5067300" y="8521700"/>
            <a:ext cx="687546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400" b="1">
                <a:latin typeface="Arial" pitchFamily="34" charset="0"/>
                <a:cs typeface="Arial" pitchFamily="34" charset="0"/>
                <a:sym typeface="Arial" pitchFamily="34" charset="0"/>
              </a:rPr>
              <a:t>CFM 1997: Resolução 1480</a:t>
            </a:r>
            <a:endParaRPr lang="en-US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741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1012825" y="3291532"/>
            <a:ext cx="10929938" cy="1866900"/>
            <a:chOff x="0" y="11"/>
            <a:chExt cx="861" cy="148"/>
          </a:xfrm>
        </p:grpSpPr>
        <p:sp>
          <p:nvSpPr>
            <p:cNvPr id="17424" name="AutoShape 16"/>
            <p:cNvSpPr>
              <a:spLocks/>
            </p:cNvSpPr>
            <p:nvPr/>
          </p:nvSpPr>
          <p:spPr bwMode="auto">
            <a:xfrm>
              <a:off x="0" y="11"/>
              <a:ext cx="861" cy="148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7425" name="Rectangle 17"/>
            <p:cNvSpPr>
              <a:spLocks/>
            </p:cNvSpPr>
            <p:nvPr/>
          </p:nvSpPr>
          <p:spPr bwMode="auto">
            <a:xfrm>
              <a:off x="7" y="39"/>
              <a:ext cx="84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Lesão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encefálica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irreversível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causada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por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processo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estrutural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ou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metabólico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CONHECIDO</a:t>
              </a:r>
              <a:endParaRPr lang="en-US" dirty="0"/>
            </a:p>
          </p:txBody>
        </p:sp>
      </p:grpSp>
      <p:grpSp>
        <p:nvGrpSpPr>
          <p:cNvPr id="27654" name="Group 18"/>
          <p:cNvGrpSpPr>
            <a:grpSpLocks/>
          </p:cNvGrpSpPr>
          <p:nvPr/>
        </p:nvGrpSpPr>
        <p:grpSpPr bwMode="auto">
          <a:xfrm>
            <a:off x="1012825" y="6081734"/>
            <a:ext cx="10929938" cy="1866900"/>
            <a:chOff x="0" y="0"/>
            <a:chExt cx="861" cy="148"/>
          </a:xfrm>
        </p:grpSpPr>
        <p:sp>
          <p:nvSpPr>
            <p:cNvPr id="17427" name="AutoShape 19"/>
            <p:cNvSpPr>
              <a:spLocks/>
            </p:cNvSpPr>
            <p:nvPr/>
          </p:nvSpPr>
          <p:spPr bwMode="auto">
            <a:xfrm>
              <a:off x="0" y="0"/>
              <a:ext cx="861" cy="148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7428" name="Rectangle 20"/>
            <p:cNvSpPr>
              <a:spLocks/>
            </p:cNvSpPr>
            <p:nvPr/>
          </p:nvSpPr>
          <p:spPr bwMode="auto">
            <a:xfrm>
              <a:off x="7" y="29"/>
              <a:ext cx="84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Diagnóstico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estabelecido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por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avaliação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clínica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,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exames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de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imagem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e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outros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métodos</a:t>
              </a:r>
              <a:endParaRPr lang="en-US" dirty="0"/>
            </a:p>
          </p:txBody>
        </p:sp>
      </p:grpSp>
      <p:sp>
        <p:nvSpPr>
          <p:cNvPr id="12" name="Rectangle 14"/>
          <p:cNvSpPr>
            <a:spLocks/>
          </p:cNvSpPr>
          <p:nvPr/>
        </p:nvSpPr>
        <p:spPr bwMode="auto">
          <a:xfrm>
            <a:off x="741363" y="844550"/>
            <a:ext cx="61658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>
                <a:latin typeface="Arial" pitchFamily="34" charset="0"/>
                <a:cs typeface="Arial" pitchFamily="34" charset="0"/>
                <a:sym typeface="Arial" pitchFamily="34" charset="0"/>
              </a:rPr>
              <a:t>Morte Encefálica</a:t>
            </a:r>
            <a:endParaRPr lang="en-US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2092962" y="5696374"/>
            <a:ext cx="9692639" cy="273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marL="377044" indent="-377044" eaLnBrk="0">
              <a:lnSpc>
                <a:spcPct val="150000"/>
              </a:lnSpc>
              <a:spcBef>
                <a:spcPts val="356"/>
              </a:spcBef>
              <a:buClr>
                <a:schemeClr val="accent1"/>
              </a:buClr>
              <a:buSzPct val="80000"/>
            </a:pPr>
            <a:r>
              <a:rPr lang="pt-BR" b="1" dirty="0">
                <a:cs typeface="Arial" charset="0"/>
              </a:rPr>
              <a:t>246 médicos </a:t>
            </a:r>
            <a:r>
              <a:rPr lang="pt-BR" b="1" dirty="0" err="1">
                <a:cs typeface="Arial" charset="0"/>
              </a:rPr>
              <a:t>intensivistas</a:t>
            </a:r>
            <a:r>
              <a:rPr lang="pt-BR" b="1" dirty="0">
                <a:cs typeface="Arial" charset="0"/>
              </a:rPr>
              <a:t> ;</a:t>
            </a:r>
          </a:p>
          <a:p>
            <a:pPr marL="377044" indent="-377044" eaLnBrk="0">
              <a:lnSpc>
                <a:spcPct val="150000"/>
              </a:lnSpc>
              <a:spcBef>
                <a:spcPts val="356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300" b="1" dirty="0">
                <a:solidFill>
                  <a:srgbClr val="0070C0"/>
                </a:solidFill>
                <a:cs typeface="Arial" charset="0"/>
              </a:rPr>
              <a:t>17% de desinformação sobre o conceito de ME;</a:t>
            </a:r>
          </a:p>
          <a:p>
            <a:pPr marL="377044" indent="-377044" eaLnBrk="0">
              <a:lnSpc>
                <a:spcPct val="150000"/>
              </a:lnSpc>
              <a:spcBef>
                <a:spcPts val="356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300" b="1" dirty="0">
                <a:solidFill>
                  <a:srgbClr val="0070C0"/>
                </a:solidFill>
                <a:cs typeface="Arial" charset="0"/>
              </a:rPr>
              <a:t>20% desconheciam necessidade de exames complementares;</a:t>
            </a:r>
          </a:p>
          <a:p>
            <a:pPr marL="377044" indent="-377044" eaLnBrk="0">
              <a:lnSpc>
                <a:spcPct val="150000"/>
              </a:lnSpc>
              <a:spcBef>
                <a:spcPts val="356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300" b="1" dirty="0">
                <a:solidFill>
                  <a:srgbClr val="0070C0"/>
                </a:solidFill>
                <a:cs typeface="Arial" charset="0"/>
              </a:rPr>
              <a:t>29% desconheciam a hora do óbito legal.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143" y="1947842"/>
            <a:ext cx="10372231" cy="325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33974" y="623147"/>
            <a:ext cx="10512213" cy="900854"/>
          </a:xfrm>
          <a:prstGeom prst="rect">
            <a:avLst/>
          </a:prstGeom>
        </p:spPr>
        <p:txBody>
          <a:bodyPr lIns="130046" tIns="65023" rIns="130046" bIns="65023"/>
          <a:lstStyle/>
          <a:p>
            <a:pPr eaLnBrk="0" hangingPunct="0">
              <a:defRPr/>
            </a:pPr>
            <a:r>
              <a:rPr lang="pt-BR" sz="51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Dificuldades no diagnóstico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81920" y="952649"/>
            <a:ext cx="102251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</a:rPr>
              <a:t>CONCLUSÃO DO ESTUDO:</a:t>
            </a:r>
            <a:r>
              <a:rPr lang="pt-BR" dirty="0">
                <a:latin typeface="Verdana" panose="020B0604030504040204" pitchFamily="34" charset="0"/>
              </a:rPr>
              <a:t> O atual conhecimento sobre morte encefálica é insuficiente entre os profissionais que mais frequentemente se deparam com pacientes nessa situação. Há necessidade de educação sobre o tema a fim de evitar gastos desnecessários, diminuir o sofrimento familiar e aumentar a oferta de órgãos para transplantes.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37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844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844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8443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18447" name="Picture 15" descr="imag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2885" r="14432" b="6702"/>
          <a:stretch>
            <a:fillRect/>
          </a:stretch>
        </p:blipFill>
        <p:spPr bwMode="auto">
          <a:xfrm>
            <a:off x="1012825" y="3141663"/>
            <a:ext cx="5310188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48" name="Picture 16" descr="imag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41663"/>
            <a:ext cx="4854575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14"/>
          <p:cNvSpPr>
            <a:spLocks/>
          </p:cNvSpPr>
          <p:nvPr/>
        </p:nvSpPr>
        <p:spPr bwMode="auto">
          <a:xfrm>
            <a:off x="741362" y="844550"/>
            <a:ext cx="11333201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Causa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Definida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0725" name="Group 15"/>
          <p:cNvGrpSpPr>
            <a:grpSpLocks/>
          </p:cNvGrpSpPr>
          <p:nvPr/>
        </p:nvGrpSpPr>
        <p:grpSpPr bwMode="auto">
          <a:xfrm>
            <a:off x="1012825" y="2295525"/>
            <a:ext cx="4408488" cy="1039813"/>
            <a:chOff x="0" y="0"/>
            <a:chExt cx="348" cy="82"/>
          </a:xfrm>
        </p:grpSpPr>
        <p:sp>
          <p:nvSpPr>
            <p:cNvPr id="20496" name="AutoShape 16"/>
            <p:cNvSpPr>
              <a:spLocks/>
            </p:cNvSpPr>
            <p:nvPr/>
          </p:nvSpPr>
          <p:spPr bwMode="auto">
            <a:xfrm>
              <a:off x="0" y="0"/>
              <a:ext cx="348" cy="8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0497" name="Rectangle 17"/>
            <p:cNvSpPr>
              <a:spLocks/>
            </p:cNvSpPr>
            <p:nvPr/>
          </p:nvSpPr>
          <p:spPr bwMode="auto">
            <a:xfrm>
              <a:off x="4" y="9"/>
              <a:ext cx="340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4600" b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Excluir</a:t>
              </a:r>
              <a:endParaRPr lang="en-US"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20498" name="AutoShape 18"/>
          <p:cNvSpPr>
            <a:spLocks/>
          </p:cNvSpPr>
          <p:nvPr/>
        </p:nvSpPr>
        <p:spPr bwMode="auto">
          <a:xfrm>
            <a:off x="1012825" y="3856038"/>
            <a:ext cx="11387138" cy="5510212"/>
          </a:xfrm>
          <a:custGeom>
            <a:avLst/>
            <a:gdLst>
              <a:gd name="T0" fmla="*/ 5693569 w 21600"/>
              <a:gd name="T1" fmla="*/ 2755106 h 21600"/>
              <a:gd name="T2" fmla="*/ 5693569 w 21600"/>
              <a:gd name="T3" fmla="*/ 2755106 h 21600"/>
              <a:gd name="T4" fmla="*/ 5693569 w 21600"/>
              <a:gd name="T5" fmla="*/ 2755106 h 21600"/>
              <a:gd name="T6" fmla="*/ 5693569 w 21600"/>
              <a:gd name="T7" fmla="*/ 27551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1306" y="2700"/>
                </a:moveTo>
                <a:lnTo>
                  <a:pt x="1306" y="18900"/>
                </a:lnTo>
                <a:lnTo>
                  <a:pt x="20293" y="18900"/>
                </a:lnTo>
                <a:lnTo>
                  <a:pt x="20293" y="2700"/>
                </a:lnTo>
                <a:lnTo>
                  <a:pt x="1306" y="2700"/>
                </a:lnTo>
                <a:close/>
              </a:path>
            </a:pathLst>
          </a:custGeom>
          <a:gradFill rotWithShape="0">
            <a:gsLst>
              <a:gs pos="0">
                <a:srgbClr val="BEBFF2"/>
              </a:gs>
              <a:gs pos="100000">
                <a:srgbClr val="4B4C92"/>
              </a:gs>
            </a:gsLst>
            <a:lin ang="5400000"/>
          </a:gradFill>
          <a:ln w="13546" cap="flat" cmpd="sng">
            <a:solidFill>
              <a:srgbClr val="505188"/>
            </a:solidFill>
            <a:prstDash val="solid"/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20499" name="Rectangle 19"/>
          <p:cNvSpPr>
            <a:spLocks/>
          </p:cNvSpPr>
          <p:nvPr/>
        </p:nvSpPr>
        <p:spPr bwMode="auto">
          <a:xfrm>
            <a:off x="1778000" y="4725988"/>
            <a:ext cx="99171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en-US" sz="2600">
                <a:latin typeface="Georgia" pitchFamily="18" charset="0"/>
                <a:sym typeface="Georgia" pitchFamily="18" charset="0"/>
              </a:rPr>
              <a:t> </a:t>
            </a:r>
            <a:r>
              <a:rPr lang="en-US" sz="3400">
                <a:latin typeface="Arial" pitchFamily="34" charset="0"/>
                <a:cs typeface="Arial" pitchFamily="34" charset="0"/>
                <a:sym typeface="Arial" pitchFamily="34" charset="0"/>
              </a:rPr>
              <a:t>Distúrbio hidroeletrolítico, ácido básico ou endócrino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en-US" sz="3400">
                <a:latin typeface="Arial" pitchFamily="34" charset="0"/>
                <a:cs typeface="Arial" pitchFamily="34" charset="0"/>
                <a:sym typeface="Arial" pitchFamily="34" charset="0"/>
              </a:rPr>
              <a:t> Hipotermia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en-US" sz="3400">
                <a:latin typeface="Arial" pitchFamily="34" charset="0"/>
                <a:cs typeface="Arial" pitchFamily="34" charset="0"/>
                <a:sym typeface="Arial" pitchFamily="34" charset="0"/>
              </a:rPr>
              <a:t> Intoxicação Exógena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en-US" sz="3400">
                <a:latin typeface="Arial" pitchFamily="34" charset="0"/>
                <a:cs typeface="Arial" pitchFamily="34" charset="0"/>
                <a:sym typeface="Arial" pitchFamily="34" charset="0"/>
              </a:rPr>
              <a:t> Uso de depressores do Sistema Nervoso Central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en-US" sz="3400">
                <a:latin typeface="Arial" pitchFamily="34" charset="0"/>
                <a:cs typeface="Arial" pitchFamily="34" charset="0"/>
                <a:sym typeface="Arial" pitchFamily="34" charset="0"/>
              </a:rPr>
              <a:t> Uso de bloqueadores neuromusculares</a:t>
            </a:r>
            <a:endParaRPr lang="en-US"/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741362" y="844550"/>
            <a:ext cx="11333201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Causa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Definida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741362" y="844550"/>
            <a:ext cx="11333201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74" t="13867" r="13787" b="51953"/>
          <a:stretch>
            <a:fillRect/>
          </a:stretch>
        </p:blipFill>
        <p:spPr bwMode="auto">
          <a:xfrm>
            <a:off x="1064948" y="3019412"/>
            <a:ext cx="112239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4587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381000" y="700088"/>
            <a:ext cx="11953875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–</a:t>
            </a:r>
            <a:r>
              <a:rPr lang="en-US" sz="46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diagnóstico</a:t>
            </a:r>
            <a:r>
              <a:rPr lang="en-US" sz="46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clínico</a:t>
            </a:r>
            <a:endParaRPr lang="en-US" dirty="0"/>
          </a:p>
        </p:txBody>
      </p:sp>
      <p:grpSp>
        <p:nvGrpSpPr>
          <p:cNvPr id="31750" name="Group 15"/>
          <p:cNvGrpSpPr>
            <a:grpSpLocks/>
          </p:cNvGrpSpPr>
          <p:nvPr/>
        </p:nvGrpSpPr>
        <p:grpSpPr bwMode="auto">
          <a:xfrm>
            <a:off x="598488" y="2500313"/>
            <a:ext cx="11387137" cy="1193800"/>
            <a:chOff x="0" y="0"/>
            <a:chExt cx="897" cy="95"/>
          </a:xfrm>
        </p:grpSpPr>
        <p:sp>
          <p:nvSpPr>
            <p:cNvPr id="24592" name="AutoShape 16"/>
            <p:cNvSpPr>
              <a:spLocks/>
            </p:cNvSpPr>
            <p:nvPr/>
          </p:nvSpPr>
          <p:spPr bwMode="auto">
            <a:xfrm>
              <a:off x="0" y="0"/>
              <a:ext cx="897" cy="95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4593" name="Rectangle 17"/>
            <p:cNvSpPr>
              <a:spLocks/>
            </p:cNvSpPr>
            <p:nvPr/>
          </p:nvSpPr>
          <p:spPr bwMode="auto">
            <a:xfrm>
              <a:off x="4" y="18"/>
              <a:ext cx="88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Coma profundo irresponsível</a:t>
              </a:r>
              <a:endParaRPr lang="en-US"/>
            </a:p>
          </p:txBody>
        </p:sp>
      </p:grpSp>
      <p:grpSp>
        <p:nvGrpSpPr>
          <p:cNvPr id="31751" name="Group 18"/>
          <p:cNvGrpSpPr>
            <a:grpSpLocks/>
          </p:cNvGrpSpPr>
          <p:nvPr/>
        </p:nvGrpSpPr>
        <p:grpSpPr bwMode="auto">
          <a:xfrm>
            <a:off x="525463" y="4013200"/>
            <a:ext cx="11526837" cy="1193800"/>
            <a:chOff x="-9" y="54"/>
            <a:chExt cx="908" cy="95"/>
          </a:xfrm>
        </p:grpSpPr>
        <p:sp>
          <p:nvSpPr>
            <p:cNvPr id="24595" name="AutoShape 19"/>
            <p:cNvSpPr>
              <a:spLocks/>
            </p:cNvSpPr>
            <p:nvPr/>
          </p:nvSpPr>
          <p:spPr bwMode="auto">
            <a:xfrm>
              <a:off x="2" y="54"/>
              <a:ext cx="897" cy="95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4596" name="Rectangle 20"/>
            <p:cNvSpPr>
              <a:spLocks/>
            </p:cNvSpPr>
            <p:nvPr/>
          </p:nvSpPr>
          <p:spPr bwMode="auto">
            <a:xfrm>
              <a:off x="-9" y="71"/>
              <a:ext cx="88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38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Ausência</a:t>
              </a:r>
              <a:r>
                <a:rPr lang="en-US" sz="38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 </a:t>
              </a:r>
              <a:r>
                <a:rPr lang="en-US" sz="38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reflexos</a:t>
              </a:r>
              <a:r>
                <a:rPr lang="en-US" sz="38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 </a:t>
              </a:r>
              <a:r>
                <a:rPr lang="en-US" sz="38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tronco</a:t>
              </a:r>
              <a:endParaRPr lang="en-US" dirty="0">
                <a:ea typeface="ＭＳ Ｐゴシック" charset="0"/>
                <a:cs typeface="Helvetica Light" charset="0"/>
              </a:endParaRPr>
            </a:p>
          </p:txBody>
        </p:sp>
      </p:grpSp>
      <p:grpSp>
        <p:nvGrpSpPr>
          <p:cNvPr id="31752" name="Group 21"/>
          <p:cNvGrpSpPr>
            <a:grpSpLocks/>
          </p:cNvGrpSpPr>
          <p:nvPr/>
        </p:nvGrpSpPr>
        <p:grpSpPr bwMode="auto">
          <a:xfrm>
            <a:off x="669925" y="5381625"/>
            <a:ext cx="11387138" cy="1193800"/>
            <a:chOff x="0" y="0"/>
            <a:chExt cx="897" cy="95"/>
          </a:xfrm>
        </p:grpSpPr>
        <p:sp>
          <p:nvSpPr>
            <p:cNvPr id="24598" name="AutoShape 22"/>
            <p:cNvSpPr>
              <a:spLocks/>
            </p:cNvSpPr>
            <p:nvPr/>
          </p:nvSpPr>
          <p:spPr bwMode="auto">
            <a:xfrm>
              <a:off x="0" y="0"/>
              <a:ext cx="897" cy="95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4599" name="Rectangle 23"/>
            <p:cNvSpPr>
              <a:spLocks/>
            </p:cNvSpPr>
            <p:nvPr/>
          </p:nvSpPr>
          <p:spPr bwMode="auto">
            <a:xfrm>
              <a:off x="4" y="18"/>
              <a:ext cx="88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Apnéia</a:t>
              </a:r>
              <a:endParaRPr lang="en-US"/>
            </a:p>
          </p:txBody>
        </p:sp>
      </p:grpSp>
      <p:pic>
        <p:nvPicPr>
          <p:cNvPr id="24600" name="Picture 24" descr="image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7558088"/>
            <a:ext cx="628808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601" name="Picture 25" descr="image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98" y="7456488"/>
            <a:ext cx="567213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602" name="Picture 26" descr="image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8696325"/>
            <a:ext cx="2493962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603" name="Picture 27" descr="image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9220200"/>
            <a:ext cx="42275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9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0" name="Rectangle 12"/>
          <p:cNvSpPr>
            <a:spLocks/>
          </p:cNvSpPr>
          <p:nvPr/>
        </p:nvSpPr>
        <p:spPr bwMode="auto">
          <a:xfrm>
            <a:off x="12679363" y="0"/>
            <a:ext cx="77787" cy="83185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1" name="Rectangle 13"/>
          <p:cNvSpPr>
            <a:spLocks/>
          </p:cNvSpPr>
          <p:nvPr/>
        </p:nvSpPr>
        <p:spPr bwMode="auto">
          <a:xfrm>
            <a:off x="12619038" y="0"/>
            <a:ext cx="12700" cy="83185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3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7186" name="Rectangle 18"/>
          <p:cNvSpPr>
            <a:spLocks/>
          </p:cNvSpPr>
          <p:nvPr/>
        </p:nvSpPr>
        <p:spPr bwMode="auto">
          <a:xfrm>
            <a:off x="711200" y="812800"/>
            <a:ext cx="7315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9153">
              <a:defRPr/>
            </a:pPr>
            <a:r>
              <a:rPr lang="en-US" sz="5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Morte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  <p:sp>
        <p:nvSpPr>
          <p:cNvPr id="15369" name="Rectangle 1"/>
          <p:cNvSpPr>
            <a:spLocks noChangeArrowheads="1"/>
          </p:cNvSpPr>
          <p:nvPr/>
        </p:nvSpPr>
        <p:spPr bwMode="auto">
          <a:xfrm>
            <a:off x="1030288" y="3076575"/>
            <a:ext cx="10656887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1">
              <a:lnSpc>
                <a:spcPct val="130000"/>
              </a:lnSpc>
            </a:pPr>
            <a:r>
              <a:rPr lang="pt-BR" b="1">
                <a:latin typeface="Arial" pitchFamily="34" charset="0"/>
                <a:cs typeface="Arial" pitchFamily="34" charset="0"/>
              </a:rPr>
              <a:t>Está morto o ser humano que perdeu</a:t>
            </a:r>
          </a:p>
          <a:p>
            <a:pPr hangingPunct="1">
              <a:lnSpc>
                <a:spcPct val="130000"/>
              </a:lnSpc>
            </a:pPr>
            <a:r>
              <a:rPr lang="pt-BR" b="1">
                <a:latin typeface="Arial" pitchFamily="34" charset="0"/>
                <a:cs typeface="Arial" pitchFamily="34" charset="0"/>
              </a:rPr>
              <a:t>irreversivelmente as funções </a:t>
            </a:r>
          </a:p>
          <a:p>
            <a:pPr hangingPunct="1">
              <a:lnSpc>
                <a:spcPct val="130000"/>
              </a:lnSpc>
            </a:pPr>
            <a:r>
              <a:rPr lang="pt-BR" b="1">
                <a:latin typeface="Arial" pitchFamily="34" charset="0"/>
                <a:cs typeface="Arial" pitchFamily="34" charset="0"/>
              </a:rPr>
              <a:t>circulatórias,  respiratórias</a:t>
            </a:r>
          </a:p>
          <a:p>
            <a:pPr hangingPunct="1">
              <a:lnSpc>
                <a:spcPct val="130000"/>
              </a:lnSpc>
            </a:pPr>
            <a:r>
              <a:rPr lang="ja-JP" altLang="pt-BR" b="1">
                <a:latin typeface="Arial" pitchFamily="34" charset="0"/>
                <a:cs typeface="Arial" pitchFamily="34" charset="0"/>
              </a:rPr>
              <a:t>“</a:t>
            </a:r>
            <a:r>
              <a:rPr lang="pt-BR" altLang="ja-JP" b="1">
                <a:latin typeface="Arial" pitchFamily="34" charset="0"/>
                <a:cs typeface="Arial" pitchFamily="34" charset="0"/>
              </a:rPr>
              <a:t>e / ou</a:t>
            </a:r>
            <a:r>
              <a:rPr lang="ja-JP" altLang="pt-BR" b="1">
                <a:latin typeface="Arial" pitchFamily="34" charset="0"/>
                <a:cs typeface="Arial" pitchFamily="34" charset="0"/>
              </a:rPr>
              <a:t>”</a:t>
            </a:r>
            <a:endParaRPr lang="pt-BR" altLang="ja-JP" b="1">
              <a:latin typeface="Arial" pitchFamily="34" charset="0"/>
              <a:cs typeface="Arial" pitchFamily="34" charset="0"/>
            </a:endParaRPr>
          </a:p>
          <a:p>
            <a:pPr hangingPunct="1">
              <a:lnSpc>
                <a:spcPct val="130000"/>
              </a:lnSpc>
            </a:pPr>
            <a:r>
              <a:rPr lang="pt-BR" b="1">
                <a:latin typeface="Arial" pitchFamily="34" charset="0"/>
                <a:cs typeface="Arial" pitchFamily="34" charset="0"/>
              </a:rPr>
              <a:t>as funções do cérebro e do tronco </a:t>
            </a:r>
          </a:p>
          <a:p>
            <a:pPr hangingPunct="1">
              <a:lnSpc>
                <a:spcPct val="130000"/>
              </a:lnSpc>
            </a:pPr>
            <a:r>
              <a:rPr lang="pt-BR" b="1">
                <a:latin typeface="Arial" pitchFamily="34" charset="0"/>
                <a:cs typeface="Arial" pitchFamily="34" charset="0"/>
              </a:rPr>
              <a:t>encefálico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5713498" y="844550"/>
            <a:ext cx="1300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endParaRPr lang="en-US" dirty="0"/>
          </a:p>
        </p:txBody>
      </p:sp>
      <p:grpSp>
        <p:nvGrpSpPr>
          <p:cNvPr id="32773" name="Group 15"/>
          <p:cNvGrpSpPr>
            <a:grpSpLocks/>
          </p:cNvGrpSpPr>
          <p:nvPr/>
        </p:nvGrpSpPr>
        <p:grpSpPr bwMode="auto">
          <a:xfrm>
            <a:off x="669925" y="2284413"/>
            <a:ext cx="8013700" cy="1270000"/>
            <a:chOff x="-1" y="18"/>
            <a:chExt cx="631" cy="101"/>
          </a:xfrm>
        </p:grpSpPr>
        <p:sp>
          <p:nvSpPr>
            <p:cNvPr id="25616" name="AutoShape 16"/>
            <p:cNvSpPr>
              <a:spLocks/>
            </p:cNvSpPr>
            <p:nvPr/>
          </p:nvSpPr>
          <p:spPr bwMode="auto">
            <a:xfrm>
              <a:off x="-1" y="24"/>
              <a:ext cx="631" cy="95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5617" name="Rectangle 17"/>
            <p:cNvSpPr>
              <a:spLocks/>
            </p:cNvSpPr>
            <p:nvPr/>
          </p:nvSpPr>
          <p:spPr bwMode="auto">
            <a:xfrm>
              <a:off x="4" y="18"/>
              <a:ext cx="623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Ausência de Resposta à Dor</a:t>
              </a:r>
              <a:endParaRPr lang="en-US"/>
            </a:p>
          </p:txBody>
        </p:sp>
      </p:grpSp>
      <p:pic>
        <p:nvPicPr>
          <p:cNvPr id="25618" name="Picture 18" descr="image2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9482138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19" name="Picture 19" descr="image2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2573338"/>
            <a:ext cx="27559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20" name="Rectangle 20" descr="image9.jpg"/>
          <p:cNvSpPr>
            <a:spLocks/>
          </p:cNvSpPr>
          <p:nvPr/>
        </p:nvSpPr>
        <p:spPr bwMode="auto">
          <a:xfrm>
            <a:off x="598488" y="3724275"/>
            <a:ext cx="8534400" cy="18827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3546" cap="flat" cmpd="sng">
            <a:solidFill>
              <a:srgbClr val="000000"/>
            </a:solidFill>
            <a:prstDash val="solid"/>
            <a:miter lim="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lIns="126408" tIns="72235" rIns="126408" bIns="72235"/>
          <a:lstStyle/>
          <a:p>
            <a:pPr defTabSz="647700">
              <a:spcBef>
                <a:spcPts val="1000"/>
              </a:spcBef>
            </a:pPr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Ausência de resposta aos estímulos dolorosos 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spcBef>
                <a:spcPts val="1000"/>
              </a:spcBef>
            </a:pPr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no côndilo da ATM, na região supra-orbitária ou 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spcBef>
                <a:spcPts val="1000"/>
              </a:spcBef>
            </a:pPr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no leito ungueal .</a:t>
            </a:r>
            <a:endParaRPr lang="en-US"/>
          </a:p>
        </p:txBody>
      </p:sp>
      <p:grpSp>
        <p:nvGrpSpPr>
          <p:cNvPr id="32777" name="Group 21"/>
          <p:cNvGrpSpPr>
            <a:grpSpLocks/>
          </p:cNvGrpSpPr>
          <p:nvPr/>
        </p:nvGrpSpPr>
        <p:grpSpPr bwMode="auto">
          <a:xfrm>
            <a:off x="9661525" y="7024688"/>
            <a:ext cx="2938463" cy="1300162"/>
            <a:chOff x="0" y="0"/>
            <a:chExt cx="232" cy="103"/>
          </a:xfrm>
        </p:grpSpPr>
        <p:sp>
          <p:nvSpPr>
            <p:cNvPr id="25622" name="AutoShape 22"/>
            <p:cNvSpPr>
              <a:spLocks/>
            </p:cNvSpPr>
            <p:nvPr/>
          </p:nvSpPr>
          <p:spPr bwMode="auto">
            <a:xfrm>
              <a:off x="0" y="0"/>
              <a:ext cx="232" cy="103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5623" name="Rectangle 23"/>
            <p:cNvSpPr>
              <a:spLocks/>
            </p:cNvSpPr>
            <p:nvPr/>
          </p:nvSpPr>
          <p:spPr bwMode="auto">
            <a:xfrm>
              <a:off x="5" y="22"/>
              <a:ext cx="222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3800" b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Glasgow 3</a:t>
              </a:r>
              <a:endParaRPr lang="en-US"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15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Coma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profundo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irresponsível</a:t>
            </a:r>
            <a:endParaRPr lang="en-US" sz="3200" dirty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26639" name="Picture 15" descr="image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221038"/>
            <a:ext cx="7046912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40" name="Picture 16" descr="image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7951788"/>
            <a:ext cx="57086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41" name="Picture 17" descr="image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710613"/>
            <a:ext cx="6396037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3800" name="Group 18"/>
          <p:cNvGrpSpPr>
            <a:grpSpLocks/>
          </p:cNvGrpSpPr>
          <p:nvPr/>
        </p:nvGrpSpPr>
        <p:grpSpPr bwMode="auto">
          <a:xfrm>
            <a:off x="7581900" y="2690813"/>
            <a:ext cx="5113338" cy="4922837"/>
            <a:chOff x="0" y="0"/>
            <a:chExt cx="441" cy="370"/>
          </a:xfrm>
        </p:grpSpPr>
        <p:sp>
          <p:nvSpPr>
            <p:cNvPr id="26643" name="AutoShape 19"/>
            <p:cNvSpPr>
              <a:spLocks/>
            </p:cNvSpPr>
            <p:nvPr/>
          </p:nvSpPr>
          <p:spPr bwMode="auto">
            <a:xfrm>
              <a:off x="0" y="0"/>
              <a:ext cx="441" cy="370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6644" name="Rectangle 20"/>
            <p:cNvSpPr>
              <a:spLocks/>
            </p:cNvSpPr>
            <p:nvPr/>
          </p:nvSpPr>
          <p:spPr bwMode="auto">
            <a:xfrm>
              <a:off x="14" y="19"/>
              <a:ext cx="405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1. Reflexo Óculo-motor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/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2. Reflexo Córneo-palpebral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/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3. Reflexo Óculo-cefálico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/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4. Reflexo Vestíbulo-ocular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/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5.Reflexo da Tosse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sp>
        <p:nvSpPr>
          <p:cNvPr id="12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27663" name="Picture 15" descr="imag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4156075"/>
            <a:ext cx="69723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4820" name="Group 16"/>
          <p:cNvGrpSpPr>
            <a:grpSpLocks/>
          </p:cNvGrpSpPr>
          <p:nvPr/>
        </p:nvGrpSpPr>
        <p:grpSpPr bwMode="auto">
          <a:xfrm>
            <a:off x="598488" y="3076575"/>
            <a:ext cx="4090987" cy="5605463"/>
            <a:chOff x="0" y="0"/>
            <a:chExt cx="323" cy="442"/>
          </a:xfrm>
        </p:grpSpPr>
        <p:sp>
          <p:nvSpPr>
            <p:cNvPr id="27665" name="AutoShape 17"/>
            <p:cNvSpPr>
              <a:spLocks/>
            </p:cNvSpPr>
            <p:nvPr/>
          </p:nvSpPr>
          <p:spPr bwMode="auto">
            <a:xfrm>
              <a:off x="0" y="0"/>
              <a:ext cx="323" cy="44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7666" name="Rectangle 18"/>
            <p:cNvSpPr>
              <a:spLocks/>
            </p:cNvSpPr>
            <p:nvPr/>
          </p:nvSpPr>
          <p:spPr bwMode="auto">
            <a:xfrm>
              <a:off x="15" y="65"/>
              <a:ext cx="292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marL="241300" indent="-241300" defTabSz="647700">
                <a:buClr>
                  <a:srgbClr val="000000"/>
                </a:buClr>
                <a:buSzPct val="100000"/>
                <a:buFontTx/>
                <a:buAutoNum type="arabicPeriod"/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 REFLEXO OCULOMOTOR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241300" indent="-241300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241300" indent="-241300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Pupilas médias ou midriáticas e fixas</a:t>
              </a:r>
            </a:p>
            <a:p>
              <a:pPr marL="241300" indent="-241300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241300" indent="-241300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 de contração pupilar</a:t>
              </a:r>
            </a:p>
            <a:p>
              <a:pPr marL="241300" indent="-241300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grpSp>
        <p:nvGrpSpPr>
          <p:cNvPr id="34821" name="Group 19"/>
          <p:cNvGrpSpPr>
            <a:grpSpLocks/>
          </p:cNvGrpSpPr>
          <p:nvPr/>
        </p:nvGrpSpPr>
        <p:grpSpPr bwMode="auto">
          <a:xfrm>
            <a:off x="6862763" y="2212975"/>
            <a:ext cx="4697412" cy="1660525"/>
            <a:chOff x="-6" y="-6"/>
            <a:chExt cx="370" cy="131"/>
          </a:xfrm>
        </p:grpSpPr>
        <p:sp>
          <p:nvSpPr>
            <p:cNvPr id="27668" name="AutoShape 20"/>
            <p:cNvSpPr>
              <a:spLocks/>
            </p:cNvSpPr>
            <p:nvPr/>
          </p:nvSpPr>
          <p:spPr bwMode="auto">
            <a:xfrm>
              <a:off x="0" y="6"/>
              <a:ext cx="364" cy="119"/>
            </a:xfrm>
            <a:custGeom>
              <a:avLst/>
              <a:gdLst>
                <a:gd name="T0" fmla="*/ 182 w 21600"/>
                <a:gd name="T1" fmla="*/ 59 h 21600"/>
                <a:gd name="T2" fmla="*/ 182 w 21600"/>
                <a:gd name="T3" fmla="*/ 59 h 21600"/>
                <a:gd name="T4" fmla="*/ 182 w 21600"/>
                <a:gd name="T5" fmla="*/ 59 h 21600"/>
                <a:gd name="T6" fmla="*/ 182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432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1167" y="21600"/>
                  </a:lnTo>
                  <a:lnTo>
                    <a:pt x="0" y="1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3546" cap="flat" cmpd="sng">
              <a:solidFill>
                <a:srgbClr val="438086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8000">
                  <a:alpha val="45000"/>
                </a:srgbClr>
              </a:outerShdw>
            </a:effectLst>
          </p:spPr>
          <p:txBody>
            <a:bodyPr lIns="72248" tIns="72248" rIns="72248" bIns="72248" anchor="ctr"/>
            <a:lstStyle/>
            <a:p>
              <a:endParaRPr lang="pt-BR"/>
            </a:p>
          </p:txBody>
        </p:sp>
        <p:sp>
          <p:nvSpPr>
            <p:cNvPr id="27669" name="Rectangle 21"/>
            <p:cNvSpPr>
              <a:spLocks/>
            </p:cNvSpPr>
            <p:nvPr/>
          </p:nvSpPr>
          <p:spPr bwMode="auto">
            <a:xfrm>
              <a:off x="-6" y="-6"/>
              <a:ext cx="3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MESENCÉFALO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II  – Aferente</a:t>
              </a: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III – Eferente </a:t>
              </a:r>
            </a:p>
          </p:txBody>
        </p:sp>
      </p:grpSp>
      <p:sp>
        <p:nvSpPr>
          <p:cNvPr id="11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5845" name="Group 15"/>
          <p:cNvGrpSpPr>
            <a:grpSpLocks/>
          </p:cNvGrpSpPr>
          <p:nvPr/>
        </p:nvGrpSpPr>
        <p:grpSpPr bwMode="auto">
          <a:xfrm>
            <a:off x="885825" y="2932113"/>
            <a:ext cx="4156075" cy="5605462"/>
            <a:chOff x="0" y="0"/>
            <a:chExt cx="328" cy="442"/>
          </a:xfrm>
        </p:grpSpPr>
        <p:sp>
          <p:nvSpPr>
            <p:cNvPr id="28688" name="AutoShape 16"/>
            <p:cNvSpPr>
              <a:spLocks/>
            </p:cNvSpPr>
            <p:nvPr/>
          </p:nvSpPr>
          <p:spPr bwMode="auto">
            <a:xfrm>
              <a:off x="0" y="0"/>
              <a:ext cx="328" cy="44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8689" name="Rectangle 17"/>
            <p:cNvSpPr>
              <a:spLocks/>
            </p:cNvSpPr>
            <p:nvPr/>
          </p:nvSpPr>
          <p:spPr bwMode="auto">
            <a:xfrm>
              <a:off x="15" y="55"/>
              <a:ext cx="29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marL="160338" indent="-160338" defTabSz="647700"/>
              <a:r>
                <a:rPr lang="en-US" sz="2400" b="1">
                  <a:latin typeface="Arial" pitchFamily="34" charset="0"/>
                  <a:cs typeface="Arial" pitchFamily="34" charset="0"/>
                  <a:sym typeface="Arial" pitchFamily="34" charset="0"/>
                </a:rPr>
                <a:t>2.</a:t>
              </a:r>
              <a:r>
                <a:rPr lang="en-US" sz="24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2400" b="1">
                  <a:latin typeface="Arial" pitchFamily="34" charset="0"/>
                  <a:cs typeface="Arial" pitchFamily="34" charset="0"/>
                  <a:sym typeface="Arial" pitchFamily="34" charset="0"/>
                </a:rPr>
                <a:t>REFLEXO CORNEOPALPEBRAL</a:t>
              </a:r>
              <a:endParaRPr lang="en-US" sz="24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/>
              <a:endParaRPr lang="en-US" sz="24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 do reflexo de piscar ao estímulo da córnea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Instrumento delicado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grpSp>
        <p:nvGrpSpPr>
          <p:cNvPr id="35846" name="Group 18"/>
          <p:cNvGrpSpPr>
            <a:grpSpLocks/>
          </p:cNvGrpSpPr>
          <p:nvPr/>
        </p:nvGrpSpPr>
        <p:grpSpPr bwMode="auto">
          <a:xfrm>
            <a:off x="6862763" y="2500313"/>
            <a:ext cx="4621212" cy="1660525"/>
            <a:chOff x="0" y="0"/>
            <a:chExt cx="364" cy="131"/>
          </a:xfrm>
        </p:grpSpPr>
        <p:sp>
          <p:nvSpPr>
            <p:cNvPr id="28691" name="AutoShape 19"/>
            <p:cNvSpPr>
              <a:spLocks/>
            </p:cNvSpPr>
            <p:nvPr/>
          </p:nvSpPr>
          <p:spPr bwMode="auto">
            <a:xfrm>
              <a:off x="0" y="6"/>
              <a:ext cx="364" cy="119"/>
            </a:xfrm>
            <a:custGeom>
              <a:avLst/>
              <a:gdLst>
                <a:gd name="T0" fmla="*/ 182 w 21600"/>
                <a:gd name="T1" fmla="*/ 59 h 21600"/>
                <a:gd name="T2" fmla="*/ 182 w 21600"/>
                <a:gd name="T3" fmla="*/ 59 h 21600"/>
                <a:gd name="T4" fmla="*/ 182 w 21600"/>
                <a:gd name="T5" fmla="*/ 59 h 21600"/>
                <a:gd name="T6" fmla="*/ 182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432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1167" y="21600"/>
                  </a:lnTo>
                  <a:lnTo>
                    <a:pt x="0" y="1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3546" cap="flat" cmpd="sng">
              <a:solidFill>
                <a:srgbClr val="438086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8000">
                  <a:alpha val="45000"/>
                </a:srgbClr>
              </a:outerShdw>
            </a:effec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28692" name="Rectangle 20"/>
            <p:cNvSpPr>
              <a:spLocks/>
            </p:cNvSpPr>
            <p:nvPr/>
          </p:nvSpPr>
          <p:spPr bwMode="auto">
            <a:xfrm>
              <a:off x="9" y="0"/>
              <a:ext cx="3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PONTE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V  – Aferente</a:t>
              </a: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VII – Eferente </a:t>
              </a:r>
            </a:p>
          </p:txBody>
        </p:sp>
      </p:grpSp>
      <p:pic>
        <p:nvPicPr>
          <p:cNvPr id="28693" name="Picture 21" descr="image3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4445000"/>
            <a:ext cx="5776912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970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970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6869" name="Group 15"/>
          <p:cNvGrpSpPr>
            <a:grpSpLocks/>
          </p:cNvGrpSpPr>
          <p:nvPr/>
        </p:nvGrpSpPr>
        <p:grpSpPr bwMode="auto">
          <a:xfrm>
            <a:off x="1101725" y="3076575"/>
            <a:ext cx="4090988" cy="5605463"/>
            <a:chOff x="0" y="0"/>
            <a:chExt cx="323" cy="442"/>
          </a:xfrm>
        </p:grpSpPr>
        <p:sp>
          <p:nvSpPr>
            <p:cNvPr id="29712" name="AutoShape 16"/>
            <p:cNvSpPr>
              <a:spLocks/>
            </p:cNvSpPr>
            <p:nvPr/>
          </p:nvSpPr>
          <p:spPr bwMode="auto">
            <a:xfrm>
              <a:off x="0" y="0"/>
              <a:ext cx="323" cy="44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9713" name="Rectangle 17"/>
            <p:cNvSpPr>
              <a:spLocks/>
            </p:cNvSpPr>
            <p:nvPr/>
          </p:nvSpPr>
          <p:spPr bwMode="auto">
            <a:xfrm>
              <a:off x="15" y="20"/>
              <a:ext cx="292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marL="160338" indent="-160338"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3. REFLEXO OCULOCEFÁLICO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 movimentos oculares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Movimentação rápida da cabeça no sentido horizontal e vertical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grpSp>
        <p:nvGrpSpPr>
          <p:cNvPr id="36870" name="Group 18"/>
          <p:cNvGrpSpPr>
            <a:grpSpLocks/>
          </p:cNvGrpSpPr>
          <p:nvPr/>
        </p:nvGrpSpPr>
        <p:grpSpPr bwMode="auto">
          <a:xfrm>
            <a:off x="6934200" y="2428875"/>
            <a:ext cx="4621213" cy="1660525"/>
            <a:chOff x="0" y="0"/>
            <a:chExt cx="364" cy="131"/>
          </a:xfrm>
        </p:grpSpPr>
        <p:sp>
          <p:nvSpPr>
            <p:cNvPr id="29715" name="AutoShape 19"/>
            <p:cNvSpPr>
              <a:spLocks/>
            </p:cNvSpPr>
            <p:nvPr/>
          </p:nvSpPr>
          <p:spPr bwMode="auto">
            <a:xfrm>
              <a:off x="0" y="6"/>
              <a:ext cx="364" cy="119"/>
            </a:xfrm>
            <a:custGeom>
              <a:avLst/>
              <a:gdLst>
                <a:gd name="T0" fmla="*/ 182 w 21600"/>
                <a:gd name="T1" fmla="*/ 59 h 21600"/>
                <a:gd name="T2" fmla="*/ 182 w 21600"/>
                <a:gd name="T3" fmla="*/ 59 h 21600"/>
                <a:gd name="T4" fmla="*/ 182 w 21600"/>
                <a:gd name="T5" fmla="*/ 59 h 21600"/>
                <a:gd name="T6" fmla="*/ 182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432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1167" y="21600"/>
                  </a:lnTo>
                  <a:lnTo>
                    <a:pt x="0" y="1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3546" cap="flat" cmpd="sng">
              <a:solidFill>
                <a:srgbClr val="438086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8000">
                  <a:alpha val="45000"/>
                </a:srgbClr>
              </a:outerShdw>
            </a:effec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29716" name="Rectangle 20"/>
            <p:cNvSpPr>
              <a:spLocks/>
            </p:cNvSpPr>
            <p:nvPr/>
          </p:nvSpPr>
          <p:spPr bwMode="auto">
            <a:xfrm>
              <a:off x="9" y="0"/>
              <a:ext cx="3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MESENCÉFALO E PONTE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VIII  – Aferente</a:t>
              </a: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III / VI – Eferente </a:t>
              </a:r>
            </a:p>
          </p:txBody>
        </p:sp>
      </p:grpSp>
      <p:pic>
        <p:nvPicPr>
          <p:cNvPr id="29717" name="Picture 21" descr="image3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156075"/>
            <a:ext cx="5219700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072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073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0731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7894" name="Group 15"/>
          <p:cNvGrpSpPr>
            <a:grpSpLocks/>
          </p:cNvGrpSpPr>
          <p:nvPr/>
        </p:nvGrpSpPr>
        <p:grpSpPr bwMode="auto">
          <a:xfrm>
            <a:off x="957263" y="2932113"/>
            <a:ext cx="4090987" cy="5605462"/>
            <a:chOff x="0" y="0"/>
            <a:chExt cx="323" cy="442"/>
          </a:xfrm>
        </p:grpSpPr>
        <p:sp>
          <p:nvSpPr>
            <p:cNvPr id="30736" name="AutoShape 16"/>
            <p:cNvSpPr>
              <a:spLocks/>
            </p:cNvSpPr>
            <p:nvPr/>
          </p:nvSpPr>
          <p:spPr bwMode="auto">
            <a:xfrm>
              <a:off x="0" y="0"/>
              <a:ext cx="323" cy="44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0737" name="Rectangle 17"/>
            <p:cNvSpPr>
              <a:spLocks/>
            </p:cNvSpPr>
            <p:nvPr/>
          </p:nvSpPr>
          <p:spPr bwMode="auto">
            <a:xfrm>
              <a:off x="15" y="35"/>
              <a:ext cx="29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marL="160338" indent="-160338" defTabSz="647700"/>
              <a:r>
                <a:rPr lang="en-US" sz="2600" b="1" dirty="0">
                  <a:latin typeface="Arial" pitchFamily="34" charset="0"/>
                  <a:cs typeface="Arial" pitchFamily="34" charset="0"/>
                  <a:sym typeface="Arial" pitchFamily="34" charset="0"/>
                </a:rPr>
                <a:t>4. REFLEXO VESTÍBULO OCULAR</a:t>
              </a:r>
              <a:endParaRPr lang="en-US" sz="2600" dirty="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/>
              <a:endParaRPr lang="en-US" sz="2600" dirty="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</a:t>
              </a:r>
              <a:r>
                <a:rPr lang="en-US" sz="2600" dirty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movimentos</a:t>
              </a:r>
              <a:r>
                <a:rPr lang="en-US" sz="2600" dirty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oculares</a:t>
              </a:r>
              <a:endParaRPr lang="en-US" sz="2600" dirty="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/>
              <a:endParaRPr lang="en-US" sz="2600" dirty="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Infusão</a:t>
              </a:r>
              <a:r>
                <a:rPr lang="en-US" sz="2600" dirty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de </a:t>
              </a: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líquido</a:t>
              </a:r>
              <a:r>
                <a:rPr lang="en-US" sz="2600" dirty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gelado</a:t>
              </a:r>
              <a:r>
                <a:rPr lang="en-US" sz="2600" dirty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(</a:t>
              </a: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prova</a:t>
              </a:r>
              <a:r>
                <a:rPr lang="en-US" sz="2600" dirty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calórica</a:t>
              </a:r>
              <a:r>
                <a:rPr lang="en-US" sz="2600" dirty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)</a:t>
              </a:r>
            </a:p>
            <a:p>
              <a:pPr marL="160338" indent="-160338" defTabSz="647700"/>
              <a:endParaRPr lang="en-US" sz="2600" dirty="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grpSp>
        <p:nvGrpSpPr>
          <p:cNvPr id="37895" name="Group 18"/>
          <p:cNvGrpSpPr>
            <a:grpSpLocks/>
          </p:cNvGrpSpPr>
          <p:nvPr/>
        </p:nvGrpSpPr>
        <p:grpSpPr bwMode="auto">
          <a:xfrm>
            <a:off x="6789738" y="2355850"/>
            <a:ext cx="4621212" cy="1660525"/>
            <a:chOff x="0" y="0"/>
            <a:chExt cx="364" cy="131"/>
          </a:xfrm>
        </p:grpSpPr>
        <p:sp>
          <p:nvSpPr>
            <p:cNvPr id="30739" name="AutoShape 19"/>
            <p:cNvSpPr>
              <a:spLocks/>
            </p:cNvSpPr>
            <p:nvPr/>
          </p:nvSpPr>
          <p:spPr bwMode="auto">
            <a:xfrm>
              <a:off x="0" y="6"/>
              <a:ext cx="364" cy="119"/>
            </a:xfrm>
            <a:custGeom>
              <a:avLst/>
              <a:gdLst>
                <a:gd name="T0" fmla="*/ 182 w 21600"/>
                <a:gd name="T1" fmla="*/ 59 h 21600"/>
                <a:gd name="T2" fmla="*/ 182 w 21600"/>
                <a:gd name="T3" fmla="*/ 59 h 21600"/>
                <a:gd name="T4" fmla="*/ 182 w 21600"/>
                <a:gd name="T5" fmla="*/ 59 h 21600"/>
                <a:gd name="T6" fmla="*/ 182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432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1167" y="21600"/>
                  </a:lnTo>
                  <a:lnTo>
                    <a:pt x="0" y="1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3546" cap="flat" cmpd="sng">
              <a:solidFill>
                <a:srgbClr val="438086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8000">
                  <a:alpha val="45000"/>
                </a:srgbClr>
              </a:outerShdw>
            </a:effec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30740" name="Rectangle 20"/>
            <p:cNvSpPr>
              <a:spLocks/>
            </p:cNvSpPr>
            <p:nvPr/>
          </p:nvSpPr>
          <p:spPr bwMode="auto">
            <a:xfrm>
              <a:off x="9" y="0"/>
              <a:ext cx="3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MESENCÉFALO E PONTE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VIII  – Aferente</a:t>
              </a: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III/VI – Eferente </a:t>
              </a:r>
            </a:p>
          </p:txBody>
        </p:sp>
      </p:grpSp>
      <p:pic>
        <p:nvPicPr>
          <p:cNvPr id="30741" name="Picture 21" descr="image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084638"/>
            <a:ext cx="5197475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175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9563" y="2500313"/>
            <a:ext cx="5586412" cy="4775200"/>
            <a:chOff x="0" y="0"/>
            <a:chExt cx="440" cy="377"/>
          </a:xfrm>
        </p:grpSpPr>
        <p:sp>
          <p:nvSpPr>
            <p:cNvPr id="31759" name="Rectangle 15" descr="image9.jpg"/>
            <p:cNvSpPr>
              <a:spLocks/>
            </p:cNvSpPr>
            <p:nvPr/>
          </p:nvSpPr>
          <p:spPr bwMode="auto">
            <a:xfrm>
              <a:off x="0" y="0"/>
              <a:ext cx="440" cy="37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3546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1760" name="Rectangle 16"/>
            <p:cNvSpPr>
              <a:spLocks/>
            </p:cNvSpPr>
            <p:nvPr/>
          </p:nvSpPr>
          <p:spPr bwMode="auto">
            <a:xfrm>
              <a:off x="0" y="0"/>
              <a:ext cx="440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/>
            <a:lstStyle/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  <a:buClr>
                  <a:srgbClr val="53548A"/>
                </a:buClr>
                <a:buSzPct val="80000"/>
                <a:buFont typeface="ArialMT" charset="0"/>
                <a:buChar char="•"/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50 mL de SF0,9% </a:t>
              </a:r>
              <a:endParaRPr lang="en-US" sz="2600">
                <a:latin typeface="Georgia" pitchFamily="18" charset="0"/>
                <a:sym typeface="Georgia" pitchFamily="18" charset="0"/>
              </a:endParaRPr>
            </a:p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   gelado em cada lado CAE;</a:t>
              </a:r>
            </a:p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  <a:buClr>
                  <a:srgbClr val="53548A"/>
                </a:buClr>
                <a:buSzPct val="80000"/>
                <a:buFont typeface="Wingdings 2" pitchFamily="18" charset="2"/>
                <a:buChar char="•"/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Cabeceira elevada a 30º;</a:t>
              </a:r>
              <a:endParaRPr lang="en-US" sz="2600">
                <a:latin typeface="Georgia" pitchFamily="18" charset="0"/>
                <a:sym typeface="Georgia" pitchFamily="18" charset="0"/>
              </a:endParaRPr>
            </a:p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  <a:buClr>
                  <a:srgbClr val="53548A"/>
                </a:buClr>
                <a:buSzPct val="80000"/>
                <a:buFont typeface="Wingdings 2" pitchFamily="18" charset="2"/>
                <a:buChar char="•"/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1 minuto de observação e </a:t>
              </a:r>
              <a:endParaRPr lang="en-US" sz="2600">
                <a:latin typeface="Georgia" pitchFamily="18" charset="0"/>
                <a:sym typeface="Georgia" pitchFamily="18" charset="0"/>
              </a:endParaRPr>
            </a:p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     5 minutos de intervalo:</a:t>
              </a:r>
            </a:p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</a:pPr>
              <a:r>
                <a:rPr lang="en-US" sz="28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    Ausência de movimentos </a:t>
              </a:r>
              <a:endParaRPr lang="en-US" sz="2600">
                <a:latin typeface="Georgia" pitchFamily="18" charset="0"/>
                <a:sym typeface="Georgia" pitchFamily="18" charset="0"/>
              </a:endParaRPr>
            </a:p>
            <a:p>
              <a:pPr marL="158750" indent="-158750" defTabSz="647700">
                <a:lnSpc>
                  <a:spcPct val="150000"/>
                </a:lnSpc>
                <a:spcBef>
                  <a:spcPts val="200"/>
                </a:spcBef>
              </a:pPr>
              <a:r>
                <a:rPr lang="en-US" sz="28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oculares.</a:t>
              </a:r>
              <a:endParaRPr lang="en-US"/>
            </a:p>
          </p:txBody>
        </p:sp>
      </p:grpSp>
      <p:sp>
        <p:nvSpPr>
          <p:cNvPr id="31761" name="Rectangle 17"/>
          <p:cNvSpPr>
            <a:spLocks/>
          </p:cNvSpPr>
          <p:nvPr/>
        </p:nvSpPr>
        <p:spPr bwMode="auto">
          <a:xfrm>
            <a:off x="525463" y="0"/>
            <a:ext cx="85693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lnSpc>
                <a:spcPct val="150000"/>
              </a:lnSpc>
            </a:pP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50000"/>
              </a:lnSpc>
            </a:pPr>
            <a:r>
              <a:rPr lang="en-US" sz="4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Prova calórica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918" name="Group 18"/>
          <p:cNvGrpSpPr>
            <a:grpSpLocks/>
          </p:cNvGrpSpPr>
          <p:nvPr/>
        </p:nvGrpSpPr>
        <p:grpSpPr bwMode="auto">
          <a:xfrm>
            <a:off x="309563" y="7613650"/>
            <a:ext cx="5586412" cy="1287463"/>
            <a:chOff x="0" y="0"/>
            <a:chExt cx="440" cy="102"/>
          </a:xfrm>
        </p:grpSpPr>
        <p:sp>
          <p:nvSpPr>
            <p:cNvPr id="31763" name="AutoShape 19"/>
            <p:cNvSpPr>
              <a:spLocks/>
            </p:cNvSpPr>
            <p:nvPr/>
          </p:nvSpPr>
          <p:spPr bwMode="auto">
            <a:xfrm>
              <a:off x="0" y="0"/>
              <a:ext cx="440" cy="10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1764" name="Rectangle 20"/>
            <p:cNvSpPr>
              <a:spLocks/>
            </p:cNvSpPr>
            <p:nvPr/>
          </p:nvSpPr>
          <p:spPr bwMode="auto">
            <a:xfrm>
              <a:off x="4" y="15"/>
              <a:ext cx="432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OTOSCOPIA: Certificar-se que não há obstrução CAE 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767" name="Rectangle 23"/>
          <p:cNvSpPr>
            <a:spLocks/>
          </p:cNvSpPr>
          <p:nvPr/>
        </p:nvSpPr>
        <p:spPr bwMode="auto">
          <a:xfrm>
            <a:off x="9798050" y="3363913"/>
            <a:ext cx="234791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26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Positivo</a:t>
            </a: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1768" name="Rectangle 24"/>
          <p:cNvSpPr>
            <a:spLocks/>
          </p:cNvSpPr>
          <p:nvPr/>
        </p:nvSpPr>
        <p:spPr bwMode="auto">
          <a:xfrm>
            <a:off x="8086725" y="8261350"/>
            <a:ext cx="23463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2600" b="1" dirty="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Negativo</a:t>
            </a:r>
            <a:endParaRPr lang="en-US" dirty="0">
              <a:ea typeface="ＭＳ Ｐゴシック" charset="0"/>
              <a:cs typeface="Helvetica Light" charset="0"/>
            </a:endParaRPr>
          </a:p>
        </p:txBody>
      </p:sp>
      <p:pic>
        <p:nvPicPr>
          <p:cNvPr id="26" name="Picture 22" descr="imag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3" b="27849"/>
          <a:stretch>
            <a:fillRect/>
          </a:stretch>
        </p:blipFill>
        <p:spPr bwMode="auto">
          <a:xfrm>
            <a:off x="6142038" y="2500313"/>
            <a:ext cx="357505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1" descr="imag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9" b="28418"/>
          <a:stretch>
            <a:fillRect/>
          </a:stretch>
        </p:blipFill>
        <p:spPr bwMode="auto">
          <a:xfrm>
            <a:off x="9798050" y="5526088"/>
            <a:ext cx="3205163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9942" name="Group 15"/>
          <p:cNvGrpSpPr>
            <a:grpSpLocks/>
          </p:cNvGrpSpPr>
          <p:nvPr/>
        </p:nvGrpSpPr>
        <p:grpSpPr bwMode="auto">
          <a:xfrm>
            <a:off x="957263" y="2932113"/>
            <a:ext cx="4090987" cy="5605462"/>
            <a:chOff x="0" y="0"/>
            <a:chExt cx="323" cy="442"/>
          </a:xfrm>
        </p:grpSpPr>
        <p:sp>
          <p:nvSpPr>
            <p:cNvPr id="32784" name="AutoShape 16"/>
            <p:cNvSpPr>
              <a:spLocks/>
            </p:cNvSpPr>
            <p:nvPr/>
          </p:nvSpPr>
          <p:spPr bwMode="auto">
            <a:xfrm>
              <a:off x="0" y="0"/>
              <a:ext cx="323" cy="44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2785" name="Rectangle 17"/>
            <p:cNvSpPr>
              <a:spLocks/>
            </p:cNvSpPr>
            <p:nvPr/>
          </p:nvSpPr>
          <p:spPr bwMode="auto">
            <a:xfrm>
              <a:off x="15" y="5"/>
              <a:ext cx="29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marL="160338" indent="-160338"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5. REFLEXO DA TOSSE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 tosse ou movimentos torácicos à aspiração traqueal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 de náuseas ou vômitos ao estímulo da faringe posterior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grpSp>
        <p:nvGrpSpPr>
          <p:cNvPr id="39943" name="Group 18"/>
          <p:cNvGrpSpPr>
            <a:grpSpLocks/>
          </p:cNvGrpSpPr>
          <p:nvPr/>
        </p:nvGrpSpPr>
        <p:grpSpPr bwMode="auto">
          <a:xfrm>
            <a:off x="6934200" y="2500313"/>
            <a:ext cx="4621213" cy="1660525"/>
            <a:chOff x="0" y="0"/>
            <a:chExt cx="364" cy="131"/>
          </a:xfrm>
        </p:grpSpPr>
        <p:sp>
          <p:nvSpPr>
            <p:cNvPr id="32787" name="AutoShape 19"/>
            <p:cNvSpPr>
              <a:spLocks/>
            </p:cNvSpPr>
            <p:nvPr/>
          </p:nvSpPr>
          <p:spPr bwMode="auto">
            <a:xfrm>
              <a:off x="0" y="6"/>
              <a:ext cx="364" cy="119"/>
            </a:xfrm>
            <a:custGeom>
              <a:avLst/>
              <a:gdLst>
                <a:gd name="T0" fmla="*/ 182 w 21600"/>
                <a:gd name="T1" fmla="*/ 59 h 21600"/>
                <a:gd name="T2" fmla="*/ 182 w 21600"/>
                <a:gd name="T3" fmla="*/ 59 h 21600"/>
                <a:gd name="T4" fmla="*/ 182 w 21600"/>
                <a:gd name="T5" fmla="*/ 59 h 21600"/>
                <a:gd name="T6" fmla="*/ 182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432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1167" y="21600"/>
                  </a:lnTo>
                  <a:lnTo>
                    <a:pt x="0" y="1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3546" cap="flat" cmpd="sng">
              <a:solidFill>
                <a:srgbClr val="438086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8000">
                  <a:alpha val="45000"/>
                </a:srgbClr>
              </a:outerShdw>
            </a:effec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32788" name="Rectangle 20"/>
            <p:cNvSpPr>
              <a:spLocks/>
            </p:cNvSpPr>
            <p:nvPr/>
          </p:nvSpPr>
          <p:spPr bwMode="auto">
            <a:xfrm>
              <a:off x="9" y="0"/>
              <a:ext cx="3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BULBO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IX  – Aferente</a:t>
              </a: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X – Eferente </a:t>
              </a:r>
            </a:p>
          </p:txBody>
        </p:sp>
      </p:grpSp>
      <p:pic>
        <p:nvPicPr>
          <p:cNvPr id="32789" name="Picture 21" descr="image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273550"/>
            <a:ext cx="5829300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482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4827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598488" y="2355850"/>
            <a:ext cx="118872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Pré-oxigenar por 10 minutos com fiO</a:t>
            </a:r>
            <a:r>
              <a:rPr lang="en-US" sz="2000" baseline="-19000"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=100%; PCO</a:t>
            </a:r>
            <a:r>
              <a:rPr lang="en-US" sz="2000" baseline="-19000"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 ± 40mmHg (ideal: gasometria pré);</a:t>
            </a:r>
            <a:endParaRPr lang="en-US" sz="2000">
              <a:latin typeface="Georgia" pitchFamily="18" charset="0"/>
              <a:sym typeface="Georgia" pitchFamily="18" charset="0"/>
            </a:endParaRPr>
          </a:p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Desconectar o ventilador por 10 minutos;</a:t>
            </a:r>
            <a:endParaRPr lang="en-US" sz="2000">
              <a:latin typeface="Georgia" pitchFamily="18" charset="0"/>
              <a:sym typeface="Georgia" pitchFamily="18" charset="0"/>
            </a:endParaRPr>
          </a:p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Instalar O</a:t>
            </a:r>
            <a:r>
              <a:rPr lang="en-US" sz="2000" baseline="-19000"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 por cateter traqueal a 6 /min;</a:t>
            </a:r>
            <a:endParaRPr lang="en-US" sz="2000">
              <a:latin typeface="Georgia" pitchFamily="18" charset="0"/>
              <a:sym typeface="Georgia" pitchFamily="18" charset="0"/>
            </a:endParaRPr>
          </a:p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 b="1">
                <a:latin typeface="Arial" pitchFamily="34" charset="0"/>
                <a:cs typeface="Arial" pitchFamily="34" charset="0"/>
                <a:sym typeface="Arial" pitchFamily="34" charset="0"/>
              </a:rPr>
              <a:t>Observar movimentos respiratórios;</a:t>
            </a:r>
            <a:endParaRPr lang="en-US" sz="2000">
              <a:latin typeface="Georgia" pitchFamily="18" charset="0"/>
              <a:sym typeface="Georgia" pitchFamily="18" charset="0"/>
            </a:endParaRPr>
          </a:p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Teste positivo se </a:t>
            </a:r>
            <a:r>
              <a:rPr lang="en-US" sz="2000" b="1">
                <a:latin typeface="Arial" pitchFamily="34" charset="0"/>
                <a:cs typeface="Arial" pitchFamily="34" charset="0"/>
                <a:sym typeface="Arial" pitchFamily="34" charset="0"/>
              </a:rPr>
              <a:t>atingir PCO</a:t>
            </a:r>
            <a:r>
              <a:rPr lang="en-US" sz="2000" b="1" baseline="-19000"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en-US" sz="2000" b="1">
                <a:latin typeface="Arial" pitchFamily="34" charset="0"/>
                <a:cs typeface="Arial" pitchFamily="34" charset="0"/>
                <a:sym typeface="Arial" pitchFamily="34" charset="0"/>
              </a:rPr>
              <a:t> &gt; 55mmHg </a:t>
            </a: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e não apresentar movimentos respiratórios;</a:t>
            </a:r>
            <a:endParaRPr lang="en-US" sz="2000">
              <a:latin typeface="Georgia" pitchFamily="18" charset="0"/>
              <a:sym typeface="Georgia" pitchFamily="18" charset="0"/>
            </a:endParaRPr>
          </a:p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Interromper se: queda da SPO</a:t>
            </a:r>
            <a:r>
              <a:rPr lang="en-US" sz="2000" baseline="-19000"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&lt;90% ou PAs&lt;90mmHg ou arritmias cardíacas.</a:t>
            </a:r>
            <a:endParaRPr lang="en-US" sz="2000"/>
          </a:p>
        </p:txBody>
      </p:sp>
      <p:pic>
        <p:nvPicPr>
          <p:cNvPr id="34831" name="Picture 15" descr="image3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5453063"/>
            <a:ext cx="824071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0967" name="Group 16"/>
          <p:cNvGrpSpPr>
            <a:grpSpLocks/>
          </p:cNvGrpSpPr>
          <p:nvPr/>
        </p:nvGrpSpPr>
        <p:grpSpPr bwMode="auto">
          <a:xfrm>
            <a:off x="741363" y="628650"/>
            <a:ext cx="5305425" cy="974725"/>
            <a:chOff x="0" y="0"/>
            <a:chExt cx="418" cy="77"/>
          </a:xfrm>
        </p:grpSpPr>
        <p:sp>
          <p:nvSpPr>
            <p:cNvPr id="34833" name="AutoShape 17"/>
            <p:cNvSpPr>
              <a:spLocks/>
            </p:cNvSpPr>
            <p:nvPr/>
          </p:nvSpPr>
          <p:spPr bwMode="auto">
            <a:xfrm>
              <a:off x="0" y="0"/>
              <a:ext cx="418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4834" name="Rectangle 18"/>
            <p:cNvSpPr>
              <a:spLocks/>
            </p:cNvSpPr>
            <p:nvPr/>
          </p:nvSpPr>
          <p:spPr bwMode="auto">
            <a:xfrm>
              <a:off x="3" y="12"/>
              <a:ext cx="411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b="1" dirty="0">
                  <a:latin typeface="Arial" pitchFamily="34" charset="0"/>
                  <a:cs typeface="Arial" pitchFamily="34" charset="0"/>
                  <a:sym typeface="Arial" pitchFamily="34" charset="0"/>
                </a:rPr>
                <a:t>TESTE DE APNÉIA</a:t>
              </a:r>
              <a:endParaRPr lang="en-US" dirty="0"/>
            </a:p>
          </p:txBody>
        </p:sp>
      </p:grpSp>
      <p:sp>
        <p:nvSpPr>
          <p:cNvPr id="34835" name="Rectangle 19"/>
          <p:cNvSpPr>
            <a:spLocks/>
          </p:cNvSpPr>
          <p:nvPr/>
        </p:nvSpPr>
        <p:spPr bwMode="auto">
          <a:xfrm>
            <a:off x="8589963" y="1204913"/>
            <a:ext cx="181927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34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BULBO</a:t>
            </a:r>
            <a:endParaRPr lang="en-US" dirty="0"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584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585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5857" name="Rectangle 17"/>
          <p:cNvSpPr>
            <a:spLocks/>
          </p:cNvSpPr>
          <p:nvPr/>
        </p:nvSpPr>
        <p:spPr bwMode="auto">
          <a:xfrm>
            <a:off x="649288" y="2868613"/>
            <a:ext cx="11704637" cy="644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P.Sistólica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&gt;90mmHg.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Ajustar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o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respirador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: PCO</a:t>
            </a:r>
            <a:r>
              <a:rPr lang="en-US" sz="4600" baseline="-19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2 </a:t>
            </a:r>
            <a:r>
              <a:rPr lang="en-US" sz="5500" baseline="-19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≅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40mmHg. 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Colher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gasometria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Instalar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cateter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traqueal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O</a:t>
            </a:r>
            <a:r>
              <a:rPr lang="en-US" sz="4600" baseline="-19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2 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a 6 l/min. 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Observar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movimentos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respiratórios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Aguardar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de 8 a 10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mim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PaCO2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eleva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-se 3mmHg/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minuto</a:t>
            </a:r>
            <a:endParaRPr lang="en-US" sz="46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741363" y="628650"/>
            <a:ext cx="5305425" cy="974725"/>
            <a:chOff x="0" y="0"/>
            <a:chExt cx="418" cy="77"/>
          </a:xfrm>
        </p:grpSpPr>
        <p:sp>
          <p:nvSpPr>
            <p:cNvPr id="10" name="AutoShape 17"/>
            <p:cNvSpPr>
              <a:spLocks/>
            </p:cNvSpPr>
            <p:nvPr/>
          </p:nvSpPr>
          <p:spPr bwMode="auto">
            <a:xfrm>
              <a:off x="0" y="0"/>
              <a:ext cx="418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1" name="Rectangle 18"/>
            <p:cNvSpPr>
              <a:spLocks/>
            </p:cNvSpPr>
            <p:nvPr/>
          </p:nvSpPr>
          <p:spPr bwMode="auto">
            <a:xfrm>
              <a:off x="3" y="12"/>
              <a:ext cx="411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b="1" dirty="0">
                  <a:latin typeface="Arial" pitchFamily="34" charset="0"/>
                  <a:cs typeface="Arial" pitchFamily="34" charset="0"/>
                  <a:sym typeface="Arial" pitchFamily="34" charset="0"/>
                </a:rPr>
                <a:t>TESTE DE APNÉIA</a:t>
              </a:r>
              <a:endParaRPr lang="en-US" dirty="0"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9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0" name="Rectangle 12"/>
          <p:cNvSpPr>
            <a:spLocks/>
          </p:cNvSpPr>
          <p:nvPr/>
        </p:nvSpPr>
        <p:spPr bwMode="auto">
          <a:xfrm>
            <a:off x="12679363" y="0"/>
            <a:ext cx="77787" cy="83185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1" name="Rectangle 13"/>
          <p:cNvSpPr>
            <a:spLocks/>
          </p:cNvSpPr>
          <p:nvPr/>
        </p:nvSpPr>
        <p:spPr bwMode="auto">
          <a:xfrm>
            <a:off x="12619038" y="0"/>
            <a:ext cx="12700" cy="83185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2" name="Rectangle 14"/>
          <p:cNvSpPr>
            <a:spLocks/>
          </p:cNvSpPr>
          <p:nvPr/>
        </p:nvSpPr>
        <p:spPr bwMode="auto">
          <a:xfrm>
            <a:off x="238125" y="4660900"/>
            <a:ext cx="126015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just" defTabSz="647700"/>
            <a:r>
              <a:rPr lang="ja-JP" altLang="en-US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</a:t>
            </a:r>
            <a:r>
              <a:rPr lang="en-US" altLang="ja-JP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altLang="ja-JP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é a </a:t>
            </a:r>
            <a:r>
              <a:rPr lang="en-US" altLang="ja-JP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perda</a:t>
            </a:r>
            <a:r>
              <a:rPr lang="en-US" altLang="ja-JP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do </a:t>
            </a:r>
            <a:r>
              <a:rPr lang="en-US" altLang="ja-JP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espírito</a:t>
            </a:r>
            <a:r>
              <a:rPr lang="en-US" altLang="ja-JP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vital </a:t>
            </a:r>
            <a:r>
              <a:rPr lang="en-US" altLang="ja-JP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radicado</a:t>
            </a:r>
            <a:r>
              <a:rPr lang="en-US" altLang="ja-JP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no </a:t>
            </a:r>
            <a:r>
              <a:rPr lang="en-US" altLang="ja-JP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coração</a:t>
            </a:r>
            <a:r>
              <a:rPr lang="ja-JP" altLang="en-US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”</a:t>
            </a:r>
            <a:endParaRPr lang="en-US" dirty="0"/>
          </a:p>
        </p:txBody>
      </p:sp>
      <p:sp>
        <p:nvSpPr>
          <p:cNvPr id="7183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185" name="Rectangle 17"/>
          <p:cNvSpPr>
            <a:spLocks/>
          </p:cNvSpPr>
          <p:nvPr/>
        </p:nvSpPr>
        <p:spPr bwMode="auto">
          <a:xfrm>
            <a:off x="1246188" y="2716213"/>
            <a:ext cx="37449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40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Gregos</a:t>
            </a:r>
            <a:r>
              <a:rPr lang="en-US" sz="40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endParaRPr lang="en-US" sz="4000" dirty="0">
              <a:ea typeface="ＭＳ Ｐゴシック" charset="0"/>
              <a:cs typeface="Helvetica Light" charset="0"/>
            </a:endParaRPr>
          </a:p>
        </p:txBody>
      </p:sp>
      <p:sp>
        <p:nvSpPr>
          <p:cNvPr id="7186" name="Rectangle 18"/>
          <p:cNvSpPr>
            <a:spLocks/>
          </p:cNvSpPr>
          <p:nvPr/>
        </p:nvSpPr>
        <p:spPr bwMode="auto">
          <a:xfrm>
            <a:off x="711200" y="812800"/>
            <a:ext cx="7315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9153">
              <a:defRPr/>
            </a:pPr>
            <a:r>
              <a:rPr lang="en-US" sz="5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Morte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43013" name="Group 14"/>
          <p:cNvGrpSpPr>
            <a:grpSpLocks/>
          </p:cNvGrpSpPr>
          <p:nvPr/>
        </p:nvGrpSpPr>
        <p:grpSpPr bwMode="auto">
          <a:xfrm>
            <a:off x="749338" y="615927"/>
            <a:ext cx="11253788" cy="974725"/>
            <a:chOff x="0" y="0"/>
            <a:chExt cx="887" cy="77"/>
          </a:xfrm>
        </p:grpSpPr>
        <p:sp>
          <p:nvSpPr>
            <p:cNvPr id="36879" name="AutoShape 15"/>
            <p:cNvSpPr>
              <a:spLocks/>
            </p:cNvSpPr>
            <p:nvPr/>
          </p:nvSpPr>
          <p:spPr bwMode="auto">
            <a:xfrm>
              <a:off x="0" y="0"/>
              <a:ext cx="887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6880" name="Rectangle 16"/>
            <p:cNvSpPr>
              <a:spLocks/>
            </p:cNvSpPr>
            <p:nvPr/>
          </p:nvSpPr>
          <p:spPr bwMode="auto">
            <a:xfrm>
              <a:off x="3" y="12"/>
              <a:ext cx="880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ERROS COMUNS – FATORES DE CONFUSÃO </a:t>
              </a:r>
              <a:endParaRPr lang="en-US" dirty="0"/>
            </a:p>
          </p:txBody>
        </p:sp>
      </p:grpSp>
      <p:sp>
        <p:nvSpPr>
          <p:cNvPr id="36881" name="Rectangle 17"/>
          <p:cNvSpPr>
            <a:spLocks/>
          </p:cNvSpPr>
          <p:nvPr/>
        </p:nvSpPr>
        <p:spPr bwMode="auto">
          <a:xfrm>
            <a:off x="309563" y="3652838"/>
            <a:ext cx="619283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Reflexos osteotendinosos</a:t>
            </a: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Reflexos cutâneo-abdominais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 cutâneo-plantar 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 cremastérico</a:t>
            </a: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 Lázaro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Ereção peniana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Arrepios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Reflexos de retirada dos MMII ou MMSS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 tônico cervical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Sudorese, rubor facial, taquicardia</a:t>
            </a:r>
          </a:p>
        </p:txBody>
      </p:sp>
      <p:grpSp>
        <p:nvGrpSpPr>
          <p:cNvPr id="43015" name="Group 18"/>
          <p:cNvGrpSpPr>
            <a:grpSpLocks/>
          </p:cNvGrpSpPr>
          <p:nvPr/>
        </p:nvGrpSpPr>
        <p:grpSpPr bwMode="auto">
          <a:xfrm>
            <a:off x="525463" y="2495550"/>
            <a:ext cx="11253787" cy="974725"/>
            <a:chOff x="0" y="11"/>
            <a:chExt cx="887" cy="77"/>
          </a:xfrm>
        </p:grpSpPr>
        <p:sp>
          <p:nvSpPr>
            <p:cNvPr id="36883" name="AutoShape 19"/>
            <p:cNvSpPr>
              <a:spLocks/>
            </p:cNvSpPr>
            <p:nvPr/>
          </p:nvSpPr>
          <p:spPr bwMode="auto">
            <a:xfrm>
              <a:off x="0" y="11"/>
              <a:ext cx="887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6884" name="Rectangle 20"/>
            <p:cNvSpPr>
              <a:spLocks/>
            </p:cNvSpPr>
            <p:nvPr/>
          </p:nvSpPr>
          <p:spPr bwMode="auto">
            <a:xfrm>
              <a:off x="3" y="12"/>
              <a:ext cx="880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34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Reatividade</a:t>
              </a:r>
              <a:r>
                <a:rPr lang="en-US" sz="34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Infra-</a:t>
              </a:r>
              <a:r>
                <a:rPr lang="en-US" sz="34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espinhal</a:t>
              </a:r>
              <a:r>
                <a:rPr lang="en-US" sz="34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- MEDULAR </a:t>
              </a:r>
              <a:endParaRPr lang="en-US" dirty="0">
                <a:ea typeface="ＭＳ Ｐゴシック" charset="0"/>
                <a:cs typeface="Helvetica Light" charset="0"/>
              </a:endParaRP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1094" y="4805362"/>
            <a:ext cx="5352504" cy="29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49338" y="615927"/>
            <a:ext cx="11253788" cy="974725"/>
            <a:chOff x="0" y="0"/>
            <a:chExt cx="887" cy="77"/>
          </a:xfrm>
        </p:grpSpPr>
        <p:sp>
          <p:nvSpPr>
            <p:cNvPr id="36879" name="AutoShape 15"/>
            <p:cNvSpPr>
              <a:spLocks/>
            </p:cNvSpPr>
            <p:nvPr/>
          </p:nvSpPr>
          <p:spPr bwMode="auto">
            <a:xfrm>
              <a:off x="0" y="0"/>
              <a:ext cx="887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6880" name="Rectangle 16"/>
            <p:cNvSpPr>
              <a:spLocks/>
            </p:cNvSpPr>
            <p:nvPr/>
          </p:nvSpPr>
          <p:spPr bwMode="auto">
            <a:xfrm>
              <a:off x="3" y="12"/>
              <a:ext cx="880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ERROS COMUNS – FATORES DE CONFUSÃO </a:t>
              </a:r>
              <a:endParaRPr lang="en-US" dirty="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25463" y="2495550"/>
            <a:ext cx="11253787" cy="974725"/>
            <a:chOff x="0" y="11"/>
            <a:chExt cx="887" cy="77"/>
          </a:xfrm>
        </p:grpSpPr>
        <p:sp>
          <p:nvSpPr>
            <p:cNvPr id="36883" name="AutoShape 19"/>
            <p:cNvSpPr>
              <a:spLocks/>
            </p:cNvSpPr>
            <p:nvPr/>
          </p:nvSpPr>
          <p:spPr bwMode="auto">
            <a:xfrm>
              <a:off x="0" y="11"/>
              <a:ext cx="887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6884" name="Rectangle 20"/>
            <p:cNvSpPr>
              <a:spLocks/>
            </p:cNvSpPr>
            <p:nvPr/>
          </p:nvSpPr>
          <p:spPr bwMode="auto">
            <a:xfrm>
              <a:off x="3" y="12"/>
              <a:ext cx="880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34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Vídeo</a:t>
              </a:r>
              <a:endParaRPr lang="en-US" sz="3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6"/>
          <p:cNvSpPr>
            <a:spLocks/>
          </p:cNvSpPr>
          <p:nvPr/>
        </p:nvSpPr>
        <p:spPr bwMode="auto">
          <a:xfrm>
            <a:off x="7689850" y="706438"/>
            <a:ext cx="4356100" cy="39687"/>
          </a:xfrm>
          <a:prstGeom prst="roundRect">
            <a:avLst>
              <a:gd name="adj" fmla="val 11718"/>
            </a:avLst>
          </a:prstGeom>
          <a:solidFill>
            <a:srgbClr val="5354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789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789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789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44037" name="Group 14"/>
          <p:cNvGrpSpPr>
            <a:grpSpLocks/>
          </p:cNvGrpSpPr>
          <p:nvPr/>
        </p:nvGrpSpPr>
        <p:grpSpPr bwMode="auto">
          <a:xfrm>
            <a:off x="912813" y="626480"/>
            <a:ext cx="11277600" cy="1101725"/>
            <a:chOff x="0" y="16"/>
            <a:chExt cx="889" cy="87"/>
          </a:xfrm>
        </p:grpSpPr>
        <p:sp>
          <p:nvSpPr>
            <p:cNvPr id="37903" name="Rectangle 15" descr="image9.jpg"/>
            <p:cNvSpPr>
              <a:spLocks/>
            </p:cNvSpPr>
            <p:nvPr/>
          </p:nvSpPr>
          <p:spPr bwMode="auto">
            <a:xfrm>
              <a:off x="0" y="22"/>
              <a:ext cx="889" cy="65"/>
            </a:xfrm>
            <a:prstGeom prst="rect">
              <a:avLst/>
            </a:prstGeom>
            <a:noFill/>
            <a:ln w="13546" cap="flat" cmpd="sng">
              <a:solidFill>
                <a:srgbClr val="80808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7904" name="Rectangle 16"/>
            <p:cNvSpPr>
              <a:spLocks/>
            </p:cNvSpPr>
            <p:nvPr/>
          </p:nvSpPr>
          <p:spPr bwMode="auto">
            <a:xfrm>
              <a:off x="0" y="16"/>
              <a:ext cx="88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b"/>
            <a:lstStyle/>
            <a:p>
              <a:pPr defTabSz="649153">
                <a:defRPr/>
              </a:pPr>
              <a:r>
                <a:rPr lang="en-US" sz="63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Exames</a:t>
              </a:r>
              <a:r>
                <a:rPr lang="en-US" sz="63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63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complementares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37905" name="Rectangle 17"/>
          <p:cNvSpPr>
            <a:spLocks/>
          </p:cNvSpPr>
          <p:nvPr/>
        </p:nvSpPr>
        <p:spPr bwMode="auto">
          <a:xfrm>
            <a:off x="1749425" y="2355850"/>
            <a:ext cx="9753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322263" indent="-322263" algn="l" defTabSz="647700">
              <a:spcBef>
                <a:spcPts val="400"/>
              </a:spcBef>
            </a:pPr>
            <a:r>
              <a:rPr lang="en-US" sz="3400" b="1" dirty="0">
                <a:latin typeface="Helvetica" charset="0"/>
                <a:sym typeface="Helvetica" charset="0"/>
              </a:rPr>
              <a:t>1)</a:t>
            </a:r>
            <a:r>
              <a:rPr lang="en-US" sz="3400" b="1" dirty="0">
                <a:solidFill>
                  <a:srgbClr val="800000"/>
                </a:solidFill>
                <a:latin typeface="Helvetica" charset="0"/>
                <a:sym typeface="Helvetica" charset="0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latin typeface="Helvetica" charset="0"/>
                <a:sym typeface="Helvetica" charset="0"/>
              </a:rPr>
              <a:t>Avaliam</a:t>
            </a:r>
            <a:r>
              <a:rPr lang="en-US" sz="3400" b="1" dirty="0">
                <a:solidFill>
                  <a:srgbClr val="800000"/>
                </a:solidFill>
                <a:latin typeface="Helvetica" charset="0"/>
                <a:sym typeface="Helvetica" charset="0"/>
              </a:rPr>
              <a:t> a </a:t>
            </a:r>
            <a:r>
              <a:rPr lang="en-US" sz="3400" b="1" dirty="0" err="1">
                <a:solidFill>
                  <a:srgbClr val="800000"/>
                </a:solidFill>
                <a:latin typeface="Helvetica" charset="0"/>
                <a:sym typeface="Helvetica" charset="0"/>
              </a:rPr>
              <a:t>atividade</a:t>
            </a:r>
            <a:r>
              <a:rPr lang="en-US" sz="3400" b="1" dirty="0">
                <a:solidFill>
                  <a:srgbClr val="800000"/>
                </a:solidFill>
                <a:latin typeface="Helvetica" charset="0"/>
                <a:sym typeface="Helvetica" charset="0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latin typeface="Helvetica" charset="0"/>
                <a:sym typeface="Helvetica" charset="0"/>
              </a:rPr>
              <a:t>elétrica</a:t>
            </a:r>
            <a:r>
              <a:rPr lang="en-US" sz="3400" b="1" dirty="0">
                <a:solidFill>
                  <a:srgbClr val="800000"/>
                </a:solidFill>
                <a:latin typeface="Helvetica" charset="0"/>
                <a:sym typeface="Helvetica" charset="0"/>
              </a:rPr>
              <a:t> cerebral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322263" indent="-322263" algn="l" defTabSz="647700">
              <a:spcBef>
                <a:spcPts val="400"/>
              </a:spcBef>
              <a:buClr>
                <a:srgbClr val="000000"/>
              </a:buClr>
              <a:buSzPct val="100000"/>
              <a:buFont typeface="Wingdings" pitchFamily="2" charset="2"/>
              <a:buChar char="•"/>
            </a:pPr>
            <a:r>
              <a:rPr lang="en-US" sz="2600" b="1" dirty="0" err="1">
                <a:latin typeface="Helvetica" charset="0"/>
                <a:sym typeface="Helvetica" charset="0"/>
              </a:rPr>
              <a:t>Eletroencefalograma</a:t>
            </a:r>
            <a:endParaRPr lang="en-US" sz="2600" b="1" dirty="0">
              <a:latin typeface="Helvetica" charset="0"/>
              <a:sym typeface="Helvetica" charset="0"/>
            </a:endParaRPr>
          </a:p>
          <a:p>
            <a:pPr marL="322263" indent="-322263" algn="l" defTabSz="647700">
              <a:spcBef>
                <a:spcPts val="400"/>
              </a:spcBef>
              <a:buClr>
                <a:srgbClr val="000000"/>
              </a:buClr>
              <a:buSzPct val="100000"/>
              <a:buFont typeface="Wingdings" pitchFamily="2" charset="2"/>
              <a:buChar char="•"/>
            </a:pPr>
            <a:r>
              <a:rPr lang="en-US" sz="2600" b="1" dirty="0" err="1">
                <a:latin typeface="Helvetica" charset="0"/>
                <a:sym typeface="Helvetica" charset="0"/>
              </a:rPr>
              <a:t>Potencial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Evocado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Auditivo</a:t>
            </a:r>
            <a:r>
              <a:rPr lang="en-US" sz="2600" b="1" dirty="0">
                <a:latin typeface="Helvetica" charset="0"/>
                <a:sym typeface="Helvetica" charset="0"/>
              </a:rPr>
              <a:t> de </a:t>
            </a:r>
            <a:r>
              <a:rPr lang="en-US" sz="2600" b="1" dirty="0" err="1">
                <a:latin typeface="Helvetica" charset="0"/>
                <a:sym typeface="Helvetica" charset="0"/>
              </a:rPr>
              <a:t>Tronco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Eencefálico</a:t>
            </a:r>
            <a:endParaRPr lang="en-US" dirty="0"/>
          </a:p>
        </p:txBody>
      </p:sp>
      <p:sp>
        <p:nvSpPr>
          <p:cNvPr id="37906" name="Rectangle 18"/>
          <p:cNvSpPr>
            <a:spLocks/>
          </p:cNvSpPr>
          <p:nvPr/>
        </p:nvSpPr>
        <p:spPr bwMode="auto">
          <a:xfrm>
            <a:off x="1749425" y="4156075"/>
            <a:ext cx="96520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spcBef>
                <a:spcPts val="1000"/>
              </a:spcBef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2) </a:t>
            </a:r>
            <a:r>
              <a:rPr lang="en-US" sz="3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Avaliam</a:t>
            </a:r>
            <a:r>
              <a:rPr 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o </a:t>
            </a:r>
            <a:r>
              <a:rPr lang="en-US" sz="3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fluxo</a:t>
            </a:r>
            <a:r>
              <a:rPr 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sanguíneo</a:t>
            </a:r>
            <a:r>
              <a:rPr 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cerebral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solidFill>
                  <a:srgbClr val="438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Angiografia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Cerebral</a:t>
            </a: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Cintilografia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com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Radioisótopo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Doppler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Transcraniano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Tomografia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Computadorizada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com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Xenônio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Monitorização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de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Pressão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intracraniana</a:t>
            </a:r>
            <a:endParaRPr lang="en-US" dirty="0"/>
          </a:p>
        </p:txBody>
      </p:sp>
      <p:sp>
        <p:nvSpPr>
          <p:cNvPr id="37907" name="Rectangle 19"/>
          <p:cNvSpPr>
            <a:spLocks/>
          </p:cNvSpPr>
          <p:nvPr/>
        </p:nvSpPr>
        <p:spPr bwMode="auto">
          <a:xfrm>
            <a:off x="1727200" y="7518400"/>
            <a:ext cx="91440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spcBef>
                <a:spcPts val="1000"/>
              </a:spcBef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3) </a:t>
            </a:r>
            <a:r>
              <a:rPr lang="en-US" sz="3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Avaliam</a:t>
            </a:r>
            <a:r>
              <a:rPr 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o </a:t>
            </a:r>
            <a:r>
              <a:rPr lang="en-US" sz="3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metabolismo</a:t>
            </a:r>
            <a:r>
              <a:rPr 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cerebral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Extração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Cerebral de O</a:t>
            </a:r>
            <a:r>
              <a:rPr lang="en-US" sz="2600" b="1" baseline="31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2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892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38926" name="Picture 14" descr="image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500313"/>
            <a:ext cx="5256213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7" name="Picture 15" descr="image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573338"/>
            <a:ext cx="50927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5063" name="Group 19"/>
          <p:cNvGrpSpPr>
            <a:grpSpLocks/>
          </p:cNvGrpSpPr>
          <p:nvPr/>
        </p:nvGrpSpPr>
        <p:grpSpPr bwMode="auto">
          <a:xfrm>
            <a:off x="1533525" y="8116888"/>
            <a:ext cx="3089275" cy="1041400"/>
            <a:chOff x="0" y="0"/>
            <a:chExt cx="244" cy="82"/>
          </a:xfrm>
        </p:grpSpPr>
        <p:sp>
          <p:nvSpPr>
            <p:cNvPr id="38932" name="AutoShape 20"/>
            <p:cNvSpPr>
              <a:spLocks/>
            </p:cNvSpPr>
            <p:nvPr/>
          </p:nvSpPr>
          <p:spPr bwMode="auto">
            <a:xfrm>
              <a:off x="0" y="0"/>
              <a:ext cx="244" cy="8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8933" name="Rectangle 21"/>
            <p:cNvSpPr>
              <a:spLocks/>
            </p:cNvSpPr>
            <p:nvPr/>
          </p:nvSpPr>
          <p:spPr bwMode="auto">
            <a:xfrm>
              <a:off x="4" y="15"/>
              <a:ext cx="236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3400" b="1">
                  <a:solidFill>
                    <a:srgbClr val="FFFFFF"/>
                  </a:solidFill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EEG normal</a:t>
              </a:r>
              <a:endParaRPr lang="en-US">
                <a:ea typeface="ＭＳ Ｐゴシック" charset="0"/>
                <a:cs typeface="Helvetica Light" charset="0"/>
              </a:endParaRPr>
            </a:p>
          </p:txBody>
        </p:sp>
      </p:grpSp>
      <p:grpSp>
        <p:nvGrpSpPr>
          <p:cNvPr id="45064" name="Group 22"/>
          <p:cNvGrpSpPr>
            <a:grpSpLocks/>
          </p:cNvGrpSpPr>
          <p:nvPr/>
        </p:nvGrpSpPr>
        <p:grpSpPr bwMode="auto">
          <a:xfrm>
            <a:off x="8589963" y="8189913"/>
            <a:ext cx="3089275" cy="976312"/>
            <a:chOff x="0" y="0"/>
            <a:chExt cx="244" cy="77"/>
          </a:xfrm>
        </p:grpSpPr>
        <p:sp>
          <p:nvSpPr>
            <p:cNvPr id="38935" name="AutoShape 23"/>
            <p:cNvSpPr>
              <a:spLocks/>
            </p:cNvSpPr>
            <p:nvPr/>
          </p:nvSpPr>
          <p:spPr bwMode="auto">
            <a:xfrm>
              <a:off x="0" y="3"/>
              <a:ext cx="244" cy="71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8936" name="Rectangle 24"/>
            <p:cNvSpPr>
              <a:spLocks/>
            </p:cNvSpPr>
            <p:nvPr/>
          </p:nvSpPr>
          <p:spPr bwMode="auto">
            <a:xfrm>
              <a:off x="3" y="0"/>
              <a:ext cx="237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2800" b="1" dirty="0" err="1">
                  <a:solidFill>
                    <a:srgbClr val="FFFFFF"/>
                  </a:solidFill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Silêncio</a:t>
              </a:r>
              <a:r>
                <a:rPr lang="en-US" sz="2800" b="1" dirty="0">
                  <a:solidFill>
                    <a:srgbClr val="FFFFFF"/>
                  </a:solidFill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Eletrocerebral</a:t>
              </a:r>
              <a:endParaRPr lang="en-US" dirty="0"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16" name="Rectangle 16"/>
          <p:cNvSpPr>
            <a:spLocks/>
          </p:cNvSpPr>
          <p:nvPr/>
        </p:nvSpPr>
        <p:spPr bwMode="auto">
          <a:xfrm>
            <a:off x="912813" y="631803"/>
            <a:ext cx="112776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 anchor="b"/>
          <a:lstStyle/>
          <a:p>
            <a:pPr defTabSz="649153">
              <a:defRPr/>
            </a:pPr>
            <a:r>
              <a:rPr lang="en-US" sz="630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Eletroencefalograma</a:t>
            </a:r>
            <a:endParaRPr lang="en-US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994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39953" name="Picture 17" descr="image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81325"/>
            <a:ext cx="4986338" cy="5159375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54" name="Picture 18" descr="image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2981325"/>
            <a:ext cx="4979987" cy="5062538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955" name="Rectangle 19"/>
          <p:cNvSpPr>
            <a:spLocks/>
          </p:cNvSpPr>
          <p:nvPr/>
        </p:nvSpPr>
        <p:spPr bwMode="auto">
          <a:xfrm>
            <a:off x="1749425" y="8261350"/>
            <a:ext cx="3600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Com fluxo sanguíneo</a:t>
            </a:r>
            <a:endParaRPr lang="en-US"/>
          </a:p>
        </p:txBody>
      </p:sp>
      <p:sp>
        <p:nvSpPr>
          <p:cNvPr id="39956" name="Rectangle 20"/>
          <p:cNvSpPr>
            <a:spLocks/>
          </p:cNvSpPr>
          <p:nvPr/>
        </p:nvSpPr>
        <p:spPr bwMode="auto">
          <a:xfrm>
            <a:off x="7726363" y="8405813"/>
            <a:ext cx="35623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Sem fluxo sanguíneo</a:t>
            </a:r>
            <a:endParaRPr lang="en-US"/>
          </a:p>
        </p:txBody>
      </p:sp>
      <p:sp>
        <p:nvSpPr>
          <p:cNvPr id="12" name="Rectangle 16"/>
          <p:cNvSpPr>
            <a:spLocks/>
          </p:cNvSpPr>
          <p:nvPr/>
        </p:nvSpPr>
        <p:spPr bwMode="auto">
          <a:xfrm>
            <a:off x="912813" y="631803"/>
            <a:ext cx="112776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 anchor="b"/>
          <a:lstStyle/>
          <a:p>
            <a:pPr defTabSz="649153">
              <a:defRPr/>
            </a:pPr>
            <a:r>
              <a:rPr lang="en-US" sz="630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Arteriografia</a:t>
            </a:r>
            <a:endParaRPr lang="en-US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0981" name="Rectangle 21"/>
          <p:cNvSpPr>
            <a:spLocks/>
          </p:cNvSpPr>
          <p:nvPr/>
        </p:nvSpPr>
        <p:spPr bwMode="auto">
          <a:xfrm>
            <a:off x="5133975" y="5597525"/>
            <a:ext cx="20351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2600" dirty="0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Normal</a:t>
            </a:r>
            <a:endParaRPr lang="en-US" dirty="0">
              <a:ea typeface="ＭＳ Ｐゴシック" charset="0"/>
              <a:cs typeface="Helvetica Light" charset="0"/>
            </a:endParaRPr>
          </a:p>
        </p:txBody>
      </p:sp>
      <p:sp>
        <p:nvSpPr>
          <p:cNvPr id="40982" name="Rectangle 22"/>
          <p:cNvSpPr>
            <a:spLocks/>
          </p:cNvSpPr>
          <p:nvPr/>
        </p:nvSpPr>
        <p:spPr bwMode="auto">
          <a:xfrm>
            <a:off x="8015288" y="2355850"/>
            <a:ext cx="47323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>
                <a:latin typeface="Georgia" pitchFamily="18" charset="0"/>
                <a:sym typeface="Georgia" pitchFamily="18" charset="0"/>
              </a:rPr>
              <a:t>Picos Sistólicos Breves</a:t>
            </a:r>
            <a:endParaRPr lang="en-US"/>
          </a:p>
        </p:txBody>
      </p:sp>
      <p:sp>
        <p:nvSpPr>
          <p:cNvPr id="40983" name="Rectangle 23"/>
          <p:cNvSpPr>
            <a:spLocks/>
          </p:cNvSpPr>
          <p:nvPr/>
        </p:nvSpPr>
        <p:spPr bwMode="auto">
          <a:xfrm>
            <a:off x="454025" y="2284413"/>
            <a:ext cx="60198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>
                <a:latin typeface="Georgia" pitchFamily="18" charset="0"/>
                <a:sym typeface="Georgia" pitchFamily="18" charset="0"/>
              </a:rPr>
              <a:t>Fluxo Diastólico Reverso</a:t>
            </a:r>
            <a:endParaRPr lang="en-US"/>
          </a:p>
        </p:txBody>
      </p:sp>
      <p:pic>
        <p:nvPicPr>
          <p:cNvPr id="28" name="Picture 15" descr="image4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6100763"/>
            <a:ext cx="56896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17" descr="image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860675"/>
            <a:ext cx="7099300" cy="2663825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16" descr="image4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2860675"/>
            <a:ext cx="4732337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16"/>
          <p:cNvSpPr>
            <a:spLocks/>
          </p:cNvSpPr>
          <p:nvPr/>
        </p:nvSpPr>
        <p:spPr bwMode="auto">
          <a:xfrm>
            <a:off x="912813" y="631803"/>
            <a:ext cx="112776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 anchor="b"/>
          <a:lstStyle/>
          <a:p>
            <a:pPr defTabSz="649153">
              <a:defRPr/>
            </a:pPr>
            <a:r>
              <a:rPr lang="en-US" sz="63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Doppler </a:t>
            </a:r>
            <a:r>
              <a:rPr lang="en-US" sz="630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Transcraniano</a:t>
            </a:r>
            <a:endParaRPr lang="en-US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41998" name="Picture 14" descr="image46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500313"/>
            <a:ext cx="6218237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2002" name="Rectangle 18"/>
          <p:cNvSpPr>
            <a:spLocks/>
          </p:cNvSpPr>
          <p:nvPr/>
        </p:nvSpPr>
        <p:spPr bwMode="auto">
          <a:xfrm>
            <a:off x="8086725" y="4445000"/>
            <a:ext cx="4403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9153">
              <a:defRPr/>
            </a:pPr>
            <a:r>
              <a:rPr lang="en-US" sz="2800" b="1" dirty="0" err="1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Ausência</a:t>
            </a:r>
            <a:r>
              <a:rPr lang="en-US" sz="2800" b="1" dirty="0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de </a:t>
            </a:r>
            <a:r>
              <a:rPr lang="en-US" sz="2800" b="1" dirty="0" err="1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perfusão</a:t>
            </a:r>
            <a:r>
              <a:rPr lang="en-US" sz="2800" b="1" dirty="0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cerebral</a:t>
            </a:r>
            <a:endParaRPr lang="en-US" dirty="0">
              <a:ea typeface="ＭＳ Ｐゴシック" charset="0"/>
              <a:cs typeface="Helvetica Light" charset="0"/>
            </a:endParaRPr>
          </a:p>
        </p:txBody>
      </p:sp>
      <p:sp>
        <p:nvSpPr>
          <p:cNvPr id="10" name="Rectangle 16"/>
          <p:cNvSpPr>
            <a:spLocks/>
          </p:cNvSpPr>
          <p:nvPr/>
        </p:nvSpPr>
        <p:spPr bwMode="auto">
          <a:xfrm>
            <a:off x="912813" y="631803"/>
            <a:ext cx="112776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 anchor="b"/>
          <a:lstStyle/>
          <a:p>
            <a:pPr defTabSz="649153">
              <a:defRPr/>
            </a:pPr>
            <a:r>
              <a:rPr lang="en-US" sz="630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Cintilografia</a:t>
            </a:r>
            <a:r>
              <a:rPr lang="en-US" sz="63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cerebral</a:t>
            </a:r>
            <a:endParaRPr lang="en-US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301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301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3019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3022" name="Rectangle 14"/>
          <p:cNvSpPr>
            <a:spLocks/>
          </p:cNvSpPr>
          <p:nvPr/>
        </p:nvSpPr>
        <p:spPr bwMode="auto">
          <a:xfrm>
            <a:off x="1560513" y="2478088"/>
            <a:ext cx="96996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400" b="1" i="1">
                <a:latin typeface="Helvetica" charset="0"/>
                <a:sym typeface="Helvetica" charset="0"/>
              </a:rPr>
              <a:t>Resolução CFM n</a:t>
            </a:r>
            <a:r>
              <a:rPr lang="en-US" sz="3400" b="1" i="1" baseline="31000">
                <a:latin typeface="Helvetica" charset="0"/>
                <a:sym typeface="Helvetica" charset="0"/>
              </a:rPr>
              <a:t>o </a:t>
            </a:r>
            <a:r>
              <a:rPr lang="en-US" sz="3400" b="1" i="1">
                <a:latin typeface="Helvetica" charset="0"/>
                <a:sym typeface="Helvetica" charset="0"/>
              </a:rPr>
              <a:t>1.480 de 08/08/97</a:t>
            </a:r>
            <a:endParaRPr lang="en-US"/>
          </a:p>
        </p:txBody>
      </p:sp>
      <p:grpSp>
        <p:nvGrpSpPr>
          <p:cNvPr id="49159" name="Group 16"/>
          <p:cNvGrpSpPr>
            <a:grpSpLocks/>
          </p:cNvGrpSpPr>
          <p:nvPr/>
        </p:nvGrpSpPr>
        <p:grpSpPr bwMode="auto">
          <a:xfrm>
            <a:off x="814388" y="3797300"/>
            <a:ext cx="5700712" cy="4957763"/>
            <a:chOff x="0" y="0"/>
            <a:chExt cx="449" cy="391"/>
          </a:xfrm>
        </p:grpSpPr>
        <p:sp>
          <p:nvSpPr>
            <p:cNvPr id="43025" name="AutoShape 17"/>
            <p:cNvSpPr>
              <a:spLocks/>
            </p:cNvSpPr>
            <p:nvPr/>
          </p:nvSpPr>
          <p:spPr bwMode="auto">
            <a:xfrm>
              <a:off x="0" y="0"/>
              <a:ext cx="449" cy="391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43026" name="Rectangle 18"/>
            <p:cNvSpPr>
              <a:spLocks/>
            </p:cNvSpPr>
            <p:nvPr/>
          </p:nvSpPr>
          <p:spPr bwMode="auto">
            <a:xfrm>
              <a:off x="19" y="30"/>
              <a:ext cx="41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34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3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2 exames clínicos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34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3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Intervalos determinados pela faixa etária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34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3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médicos diferentes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3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(neurologista</a:t>
              </a: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)</a:t>
              </a:r>
              <a:endParaRPr lang="en-US"/>
            </a:p>
          </p:txBody>
        </p:sp>
      </p:grpSp>
      <p:grpSp>
        <p:nvGrpSpPr>
          <p:cNvPr id="49160" name="Group 19"/>
          <p:cNvGrpSpPr>
            <a:grpSpLocks/>
          </p:cNvGrpSpPr>
          <p:nvPr/>
        </p:nvGrpSpPr>
        <p:grpSpPr bwMode="auto">
          <a:xfrm>
            <a:off x="7961313" y="4214813"/>
            <a:ext cx="4332287" cy="3363912"/>
            <a:chOff x="0" y="0"/>
            <a:chExt cx="342" cy="265"/>
          </a:xfrm>
        </p:grpSpPr>
        <p:sp>
          <p:nvSpPr>
            <p:cNvPr id="43028" name="AutoShape 20"/>
            <p:cNvSpPr>
              <a:spLocks/>
            </p:cNvSpPr>
            <p:nvPr/>
          </p:nvSpPr>
          <p:spPr bwMode="auto">
            <a:xfrm>
              <a:off x="0" y="0"/>
              <a:ext cx="342" cy="265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43029" name="Rectangle 21"/>
            <p:cNvSpPr>
              <a:spLocks/>
            </p:cNvSpPr>
            <p:nvPr/>
          </p:nvSpPr>
          <p:spPr bwMode="auto">
            <a:xfrm>
              <a:off x="12" y="47"/>
              <a:ext cx="31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3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Exame complementar determinado pela faixa etária</a:t>
              </a:r>
              <a:endParaRPr lang="en-US"/>
            </a:p>
          </p:txBody>
        </p:sp>
      </p:grpSp>
      <p:sp>
        <p:nvSpPr>
          <p:cNvPr id="14" name="Rectangle 15"/>
          <p:cNvSpPr>
            <a:spLocks/>
          </p:cNvSpPr>
          <p:nvPr/>
        </p:nvSpPr>
        <p:spPr bwMode="auto">
          <a:xfrm>
            <a:off x="669925" y="915988"/>
            <a:ext cx="115966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Diagnóstico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Encefálica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no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Brasil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404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4043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4046" name="Rectangle 14" descr="image9.jpg"/>
          <p:cNvSpPr>
            <a:spLocks/>
          </p:cNvSpPr>
          <p:nvPr/>
        </p:nvSpPr>
        <p:spPr bwMode="auto">
          <a:xfrm>
            <a:off x="1246188" y="2162156"/>
            <a:ext cx="10252075" cy="7921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Termo</a:t>
            </a:r>
            <a:r>
              <a:rPr lang="en-US" sz="3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declaração</a:t>
            </a:r>
            <a:r>
              <a:rPr lang="en-US" sz="3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3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3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endParaRPr lang="en-US" dirty="0"/>
          </a:p>
        </p:txBody>
      </p:sp>
      <p:sp>
        <p:nvSpPr>
          <p:cNvPr id="44047" name="Rectangle 15"/>
          <p:cNvSpPr>
            <a:spLocks/>
          </p:cNvSpPr>
          <p:nvPr/>
        </p:nvSpPr>
        <p:spPr bwMode="auto">
          <a:xfrm>
            <a:off x="508000" y="3454400"/>
            <a:ext cx="394335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800" b="1">
                <a:solidFill>
                  <a:srgbClr val="000066"/>
                </a:solidFill>
                <a:latin typeface="Helvetica" charset="0"/>
                <a:sym typeface="Helvetica" charset="0"/>
              </a:rPr>
              <a:t>Identificação</a:t>
            </a:r>
            <a:endParaRPr lang="en-US"/>
          </a:p>
        </p:txBody>
      </p:sp>
      <p:sp>
        <p:nvSpPr>
          <p:cNvPr id="44048" name="Rectangle 16"/>
          <p:cNvSpPr>
            <a:spLocks/>
          </p:cNvSpPr>
          <p:nvPr/>
        </p:nvSpPr>
        <p:spPr bwMode="auto">
          <a:xfrm>
            <a:off x="4984750" y="2816225"/>
            <a:ext cx="7151688" cy="2354263"/>
          </a:xfrm>
          <a:prstGeom prst="rect">
            <a:avLst/>
          </a:prstGeom>
          <a:solidFill>
            <a:srgbClr val="FFFFFF"/>
          </a:solid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Nome:		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pai: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mãe: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idade:		data de nascimento:  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sexo:	  raça:	        registro:</a:t>
            </a:r>
            <a:endParaRPr lang="en-US"/>
          </a:p>
        </p:txBody>
      </p:sp>
      <p:sp>
        <p:nvSpPr>
          <p:cNvPr id="44049" name="Rectangle 17"/>
          <p:cNvSpPr>
            <a:spLocks/>
          </p:cNvSpPr>
          <p:nvPr/>
        </p:nvSpPr>
        <p:spPr bwMode="auto">
          <a:xfrm>
            <a:off x="4171950" y="6067425"/>
            <a:ext cx="8020050" cy="2316163"/>
          </a:xfrm>
          <a:prstGeom prst="rect">
            <a:avLst/>
          </a:prstGeom>
          <a:solidFill>
            <a:srgbClr val="FFFFFF"/>
          </a:solid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83" tIns="50788" rIns="88883" bIns="50788"/>
          <a:lstStyle/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A.1  Causa do coma: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A.2  Causas do coma que devem ser 	  	excluídas durante o exame: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sz="26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a) Hipotermia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6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b) Uso de drogas depressoras do  SNC</a:t>
            </a:r>
            <a:endParaRPr lang="en-US"/>
          </a:p>
        </p:txBody>
      </p:sp>
      <p:sp>
        <p:nvSpPr>
          <p:cNvPr id="44050" name="Rectangle 18"/>
          <p:cNvSpPr>
            <a:spLocks/>
          </p:cNvSpPr>
          <p:nvPr/>
        </p:nvSpPr>
        <p:spPr bwMode="auto">
          <a:xfrm>
            <a:off x="588963" y="5727700"/>
            <a:ext cx="315595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3800" b="1">
                <a:solidFill>
                  <a:srgbClr val="0000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A.   Causa</a:t>
            </a:r>
            <a:endParaRPr lang="en-US" sz="2600"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algn="l" defTabSz="649153">
              <a:defRPr/>
            </a:pPr>
            <a:r>
              <a:rPr lang="en-US" sz="3800" b="1">
                <a:solidFill>
                  <a:srgbClr val="0000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do coma</a:t>
            </a: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4051" name="Rectangle 19"/>
          <p:cNvSpPr>
            <a:spLocks/>
          </p:cNvSpPr>
          <p:nvPr/>
        </p:nvSpPr>
        <p:spPr bwMode="auto">
          <a:xfrm>
            <a:off x="3048000" y="8616950"/>
            <a:ext cx="670877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 i="1">
                <a:latin typeface="Helvetica" charset="0"/>
                <a:sym typeface="Helvetica" charset="0"/>
              </a:rPr>
              <a:t>Resolução CFM n</a:t>
            </a:r>
            <a:r>
              <a:rPr lang="en-US" sz="2600" b="1" i="1" baseline="31000">
                <a:latin typeface="Helvetica" charset="0"/>
                <a:sym typeface="Helvetica" charset="0"/>
              </a:rPr>
              <a:t>o </a:t>
            </a:r>
            <a:r>
              <a:rPr lang="en-US" sz="2600" b="1" i="1">
                <a:latin typeface="Helvetica" charset="0"/>
                <a:sym typeface="Helvetica" charset="0"/>
              </a:rPr>
              <a:t>1.480 de 08/08/97</a:t>
            </a:r>
            <a:endParaRPr lang="en-US"/>
          </a:p>
        </p:txBody>
      </p:sp>
      <p:sp>
        <p:nvSpPr>
          <p:cNvPr id="13" name="Rectangle 15"/>
          <p:cNvSpPr>
            <a:spLocks/>
          </p:cNvSpPr>
          <p:nvPr/>
        </p:nvSpPr>
        <p:spPr bwMode="auto">
          <a:xfrm>
            <a:off x="669925" y="915988"/>
            <a:ext cx="115966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Diagnóstico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Encefálica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no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Brasil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506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506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5067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45070" name="Picture 14" descr="image4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355850"/>
            <a:ext cx="8061325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71" name="Picture 15" descr="image4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4876800"/>
            <a:ext cx="9971088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72" name="Rectangle 16"/>
          <p:cNvSpPr>
            <a:spLocks/>
          </p:cNvSpPr>
          <p:nvPr/>
        </p:nvSpPr>
        <p:spPr bwMode="auto">
          <a:xfrm>
            <a:off x="454025" y="2644775"/>
            <a:ext cx="3554413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800" b="1">
                <a:solidFill>
                  <a:srgbClr val="000066"/>
                </a:solidFill>
                <a:latin typeface="Helvetica" charset="0"/>
                <a:sym typeface="Helvetica" charset="0"/>
              </a:rPr>
              <a:t>B. Exame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3800" b="1">
                <a:solidFill>
                  <a:srgbClr val="000066"/>
                </a:solidFill>
                <a:latin typeface="Helvetica" charset="0"/>
                <a:sym typeface="Helvetica" charset="0"/>
              </a:rPr>
              <a:t>neurológico</a:t>
            </a:r>
            <a:endParaRPr lang="en-US"/>
          </a:p>
        </p:txBody>
      </p:sp>
      <p:sp>
        <p:nvSpPr>
          <p:cNvPr id="45074" name="Rectangle 18"/>
          <p:cNvSpPr>
            <a:spLocks/>
          </p:cNvSpPr>
          <p:nvPr/>
        </p:nvSpPr>
        <p:spPr bwMode="auto">
          <a:xfrm>
            <a:off x="4130675" y="9226550"/>
            <a:ext cx="67103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 i="1">
                <a:latin typeface="Helvetica" charset="0"/>
                <a:sym typeface="Helvetica" charset="0"/>
              </a:rPr>
              <a:t>Resolução CFM n</a:t>
            </a:r>
            <a:r>
              <a:rPr lang="en-US" sz="2600" b="1" i="1" baseline="31000">
                <a:latin typeface="Helvetica" charset="0"/>
                <a:sym typeface="Helvetica" charset="0"/>
              </a:rPr>
              <a:t>o </a:t>
            </a:r>
            <a:r>
              <a:rPr lang="en-US" sz="2600" b="1" i="1">
                <a:latin typeface="Helvetica" charset="0"/>
                <a:sym typeface="Helvetica" charset="0"/>
              </a:rPr>
              <a:t>1.480 de 08/08/97</a:t>
            </a:r>
            <a:endParaRPr lang="en-US"/>
          </a:p>
        </p:txBody>
      </p:sp>
      <p:sp>
        <p:nvSpPr>
          <p:cNvPr id="12" name="Rectangle 15"/>
          <p:cNvSpPr>
            <a:spLocks/>
          </p:cNvSpPr>
          <p:nvPr/>
        </p:nvSpPr>
        <p:spPr bwMode="auto">
          <a:xfrm>
            <a:off x="669925" y="915988"/>
            <a:ext cx="115966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Diagnóstico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Encefálica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no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Brasil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3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4" name="Rectangle 12"/>
          <p:cNvSpPr>
            <a:spLocks/>
          </p:cNvSpPr>
          <p:nvPr/>
        </p:nvSpPr>
        <p:spPr bwMode="auto">
          <a:xfrm>
            <a:off x="12679363" y="0"/>
            <a:ext cx="77787" cy="83185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5" name="Rectangle 13"/>
          <p:cNvSpPr>
            <a:spLocks/>
          </p:cNvSpPr>
          <p:nvPr/>
        </p:nvSpPr>
        <p:spPr bwMode="auto">
          <a:xfrm>
            <a:off x="12619038" y="0"/>
            <a:ext cx="12700" cy="83185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9" name="Rectangle 17"/>
          <p:cNvSpPr>
            <a:spLocks/>
          </p:cNvSpPr>
          <p:nvPr/>
        </p:nvSpPr>
        <p:spPr bwMode="auto">
          <a:xfrm>
            <a:off x="0" y="7770605"/>
            <a:ext cx="12431754" cy="198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/>
          <a:p>
            <a:pPr defTabSz="647700">
              <a:spcBef>
                <a:spcPts val="1000"/>
              </a:spcBef>
            </a:pP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único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sinal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seguro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constatação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é 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estado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putrefação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10" name="Rectangle 18"/>
          <p:cNvSpPr>
            <a:spLocks/>
          </p:cNvSpPr>
          <p:nvPr/>
        </p:nvSpPr>
        <p:spPr bwMode="auto">
          <a:xfrm>
            <a:off x="454025" y="2355850"/>
            <a:ext cx="82851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>
              <a:lnSpc>
                <a:spcPct val="150000"/>
              </a:lnSpc>
            </a:pPr>
            <a:r>
              <a:rPr lang="en-US" sz="2100" b="1">
                <a:latin typeface="Arial" pitchFamily="34" charset="0"/>
                <a:cs typeface="Arial" pitchFamily="34" charset="0"/>
                <a:sym typeface="Arial" pitchFamily="34" charset="0"/>
              </a:rPr>
              <a:t>O anatomista franco-dinamarques Jacques Winslow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50000"/>
              </a:lnSpc>
            </a:pPr>
            <a:r>
              <a:rPr lang="en-US" sz="2100" b="1">
                <a:latin typeface="Arial" pitchFamily="34" charset="0"/>
                <a:cs typeface="Arial" pitchFamily="34" charset="0"/>
                <a:sym typeface="Arial" pitchFamily="34" charset="0"/>
              </a:rPr>
              <a:t>publicou em 1740 </a:t>
            </a:r>
            <a:r>
              <a:rPr lang="ja-JP" altLang="en-US" sz="2100" b="1">
                <a:latin typeface="Arial" pitchFamily="34" charset="0"/>
                <a:cs typeface="Arial" pitchFamily="34" charset="0"/>
                <a:sym typeface="Arial" pitchFamily="34" charset="0"/>
              </a:rPr>
              <a:t>“</a:t>
            </a:r>
            <a:r>
              <a:rPr lang="en-US" altLang="ja-JP" sz="2100" b="1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ja-JP" sz="2100" b="1">
                <a:solidFill>
                  <a:srgbClr val="9F2936"/>
                </a:solidFill>
                <a:latin typeface="Helvetica" charset="0"/>
                <a:sym typeface="Helvetica" charset="0"/>
              </a:rPr>
              <a:t>A incerteza  dos sinais de morte </a:t>
            </a:r>
            <a:endParaRPr lang="en-US" altLang="ja-JP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50000"/>
              </a:lnSpc>
            </a:pPr>
            <a:r>
              <a:rPr lang="en-US" sz="2100" b="1">
                <a:solidFill>
                  <a:srgbClr val="9F2936"/>
                </a:solidFill>
                <a:latin typeface="Helvetica" charset="0"/>
                <a:sym typeface="Helvetica" charset="0"/>
              </a:rPr>
              <a:t>e o perigo do enterro e da dissecção prematuros</a:t>
            </a:r>
            <a:r>
              <a:rPr lang="ja-JP" altLang="en-US" sz="2100" b="1">
                <a:solidFill>
                  <a:srgbClr val="9F2936"/>
                </a:solidFill>
                <a:latin typeface="Helvetica" charset="0"/>
                <a:sym typeface="Helvetica" charset="0"/>
              </a:rPr>
              <a:t>”</a:t>
            </a:r>
            <a:r>
              <a:rPr lang="en-US" altLang="ja-JP" sz="2100" b="1">
                <a:solidFill>
                  <a:srgbClr val="9F2936"/>
                </a:solidFill>
                <a:latin typeface="Helvetica" charset="0"/>
                <a:sym typeface="Helvetica" charset="0"/>
              </a:rPr>
              <a:t>.</a:t>
            </a:r>
            <a:endParaRPr lang="en-US"/>
          </a:p>
        </p:txBody>
      </p:sp>
      <p:pic>
        <p:nvPicPr>
          <p:cNvPr id="1844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664" y="3519478"/>
            <a:ext cx="345916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711200" y="812800"/>
            <a:ext cx="7315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9153">
              <a:defRPr/>
            </a:pPr>
            <a:r>
              <a:rPr lang="en-US" sz="5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Morte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  <p:pic>
        <p:nvPicPr>
          <p:cNvPr id="7170" name="Picture 2" descr="http://plombaural.ru/var/omitra/storage/images/stat_i/bezopasnyj_grob/15381-1-rus-RU/bezopasnyj_grob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4062413"/>
            <a:ext cx="6497439" cy="34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433388" y="3019431"/>
            <a:ext cx="5765800" cy="2786063"/>
          </a:xfrm>
          <a:prstGeom prst="rect">
            <a:avLst/>
          </a:prstGeom>
          <a:solidFill>
            <a:srgbClr val="FFFFFF"/>
          </a:solid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83" tIns="50788" rIns="88883" bIns="50788"/>
          <a:lstStyle/>
          <a:p>
            <a:pPr algn="l" defTabSz="647700"/>
            <a:r>
              <a:rPr 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PRIMEIRO EXAME</a:t>
            </a:r>
            <a:endParaRPr lang="en-US" sz="2800" b="1">
              <a:solidFill>
                <a:srgbClr val="000066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Data:                hora: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Nome do médico: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CRM:           Fone: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Endereço: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Assinatura: </a:t>
            </a:r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6610350" y="3019431"/>
            <a:ext cx="5549900" cy="2786063"/>
          </a:xfrm>
          <a:prstGeom prst="rect">
            <a:avLst/>
          </a:prstGeom>
          <a:solidFill>
            <a:srgbClr val="FFFFFF"/>
          </a:solid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83" tIns="50788" rIns="88883" bIns="50788"/>
          <a:lstStyle/>
          <a:p>
            <a:pPr algn="l" defTabSz="647700"/>
            <a:r>
              <a:rPr 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SEGUNDO EXAME</a:t>
            </a:r>
            <a:endParaRPr lang="en-US" sz="2800" b="1">
              <a:solidFill>
                <a:srgbClr val="000066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Data:                hora: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Nome do médico: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CRM:           Fone: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Endereço: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Assinatura:</a:t>
            </a:r>
            <a:endParaRPr lang="en-US"/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627063" y="2203436"/>
            <a:ext cx="74691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C.  </a:t>
            </a:r>
            <a:r>
              <a:rPr lang="en-US" sz="2800" b="1" dirty="0" err="1">
                <a:solidFill>
                  <a:srgbClr val="000066"/>
                </a:solidFill>
                <a:latin typeface="Helvetica" charset="0"/>
                <a:sym typeface="Helvetica" charset="0"/>
              </a:rPr>
              <a:t>Assinaturas</a:t>
            </a:r>
            <a:r>
              <a:rPr lang="en-US" sz="2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 dos </a:t>
            </a:r>
            <a:r>
              <a:rPr lang="en-US" sz="2800" b="1" dirty="0" err="1">
                <a:solidFill>
                  <a:srgbClr val="000066"/>
                </a:solidFill>
                <a:latin typeface="Helvetica" charset="0"/>
                <a:sym typeface="Helvetica" charset="0"/>
              </a:rPr>
              <a:t>exames</a:t>
            </a:r>
            <a:r>
              <a:rPr lang="en-US" sz="2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Helvetica" charset="0"/>
                <a:sym typeface="Helvetica" charset="0"/>
              </a:rPr>
              <a:t>clínicos</a:t>
            </a:r>
            <a:endParaRPr lang="en-US" dirty="0"/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649288" y="5830888"/>
            <a:ext cx="526573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2800" b="1">
                <a:solidFill>
                  <a:srgbClr val="0000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D.  Exame complementar</a:t>
            </a: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6098" name="Rectangle 18"/>
          <p:cNvSpPr>
            <a:spLocks/>
          </p:cNvSpPr>
          <p:nvPr/>
        </p:nvSpPr>
        <p:spPr bwMode="auto">
          <a:xfrm>
            <a:off x="527050" y="6599238"/>
            <a:ext cx="11731625" cy="2138362"/>
          </a:xfrm>
          <a:prstGeom prst="rect">
            <a:avLst/>
          </a:prstGeom>
          <a:solidFill>
            <a:srgbClr val="FFFFFF"/>
          </a:solid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83" tIns="50788" rIns="88883" bIns="50788"/>
          <a:lstStyle/>
          <a:p>
            <a:pPr algn="l" defTabSz="647700"/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Angiografia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cerebral	          6.Tomografia com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emissão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foton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único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Cintilografia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radioisotópica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 7. EEG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3. Doppler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transcraniano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 8.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Tomografia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por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emissão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pósitrons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Monitorização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P.I.C.	 9.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Extração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cerebral de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oxigênio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5.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Tomografia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computadorizada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com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xenônio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10.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Outros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(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citar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  <a:endParaRPr lang="en-US" dirty="0"/>
          </a:p>
        </p:txBody>
      </p:sp>
      <p:sp>
        <p:nvSpPr>
          <p:cNvPr id="46100" name="Rectangle 20"/>
          <p:cNvSpPr>
            <a:spLocks/>
          </p:cNvSpPr>
          <p:nvPr/>
        </p:nvSpPr>
        <p:spPr bwMode="auto">
          <a:xfrm>
            <a:off x="4130675" y="9226550"/>
            <a:ext cx="67103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 i="1">
                <a:latin typeface="Helvetica" charset="0"/>
                <a:sym typeface="Helvetica" charset="0"/>
              </a:rPr>
              <a:t>Resolução CFM n</a:t>
            </a:r>
            <a:r>
              <a:rPr lang="en-US" sz="2600" b="1" i="1" baseline="31000">
                <a:latin typeface="Helvetica" charset="0"/>
                <a:sym typeface="Helvetica" charset="0"/>
              </a:rPr>
              <a:t>o </a:t>
            </a:r>
            <a:r>
              <a:rPr lang="en-US" sz="2600" b="1" i="1">
                <a:latin typeface="Helvetica" charset="0"/>
                <a:sym typeface="Helvetica" charset="0"/>
              </a:rPr>
              <a:t>1.480 de 08/08/97</a:t>
            </a:r>
            <a:endParaRPr lang="en-US"/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669925" y="915988"/>
            <a:ext cx="115966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Diagnóstico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Encefálica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no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Brasil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49166" name="Picture 14" descr="image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1" y="2774947"/>
            <a:ext cx="10258459" cy="731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15"/>
          <p:cNvSpPr>
            <a:spLocks/>
          </p:cNvSpPr>
          <p:nvPr/>
        </p:nvSpPr>
        <p:spPr bwMode="auto">
          <a:xfrm>
            <a:off x="669925" y="915988"/>
            <a:ext cx="115966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Diagnóstico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Encefálica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no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Brasil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50190" name="Rectangle 14" descr="image9.jpg"/>
          <p:cNvSpPr>
            <a:spLocks/>
          </p:cNvSpPr>
          <p:nvPr/>
        </p:nvSpPr>
        <p:spPr bwMode="auto">
          <a:xfrm>
            <a:off x="1317625" y="555625"/>
            <a:ext cx="9753600" cy="13779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3546" cap="flat" cmpd="sng">
            <a:solidFill>
              <a:srgbClr val="808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/>
            <a:r>
              <a:rPr lang="en-US" sz="3800" b="1">
                <a:latin typeface="Helvetica" charset="0"/>
                <a:sym typeface="Helvetica" charset="0"/>
              </a:rPr>
              <a:t>Resolução CFM 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/>
            <a:r>
              <a:rPr lang="en-US" sz="3800" b="1">
                <a:latin typeface="Helvetica" charset="0"/>
                <a:sym typeface="Helvetica" charset="0"/>
              </a:rPr>
              <a:t>1.826 de 06 de dezembro de 2007 </a:t>
            </a:r>
            <a:endParaRPr lang="en-US"/>
          </a:p>
        </p:txBody>
      </p:sp>
      <p:sp>
        <p:nvSpPr>
          <p:cNvPr id="50191" name="Rectangle 15"/>
          <p:cNvSpPr>
            <a:spLocks/>
          </p:cNvSpPr>
          <p:nvPr/>
        </p:nvSpPr>
        <p:spPr bwMode="auto">
          <a:xfrm>
            <a:off x="885825" y="2860675"/>
            <a:ext cx="11176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400">
                <a:latin typeface="Arial" pitchFamily="34" charset="0"/>
                <a:cs typeface="Arial" pitchFamily="34" charset="0"/>
                <a:sym typeface="Arial" pitchFamily="34" charset="0"/>
              </a:rPr>
              <a:t>Art. 1º </a:t>
            </a:r>
            <a:r>
              <a:rPr lang="en-US" sz="2400" b="1" u="sng">
                <a:latin typeface="Arial" pitchFamily="34" charset="0"/>
                <a:cs typeface="Arial" pitchFamily="34" charset="0"/>
                <a:sym typeface="Arial" pitchFamily="34" charset="0"/>
              </a:rPr>
              <a:t>É legal e ética a suspensão dos procedimentos de suportes terapêuticos quando determinada a morte encefálica em não-doador de órgãos, tecidos e partes do corpo humano para fins de transplante</a:t>
            </a:r>
            <a:r>
              <a:rPr lang="en-US" sz="2400">
                <a:latin typeface="Arial" pitchFamily="34" charset="0"/>
                <a:cs typeface="Arial" pitchFamily="34" charset="0"/>
                <a:sym typeface="Arial" pitchFamily="34" charset="0"/>
              </a:rPr>
              <a:t>, nos termos do disposto na Resolução CFM nº 1.480, de 21 de agosto de 1997, na forma da Lei nº 9.434, de 4 de fevereiro de 1997.. </a:t>
            </a:r>
            <a:endParaRPr lang="en-US" sz="2400"/>
          </a:p>
        </p:txBody>
      </p:sp>
      <p:sp>
        <p:nvSpPr>
          <p:cNvPr id="50192" name="Rectangle 16"/>
          <p:cNvSpPr>
            <a:spLocks/>
          </p:cNvSpPr>
          <p:nvPr/>
        </p:nvSpPr>
        <p:spPr bwMode="auto">
          <a:xfrm>
            <a:off x="1173163" y="6316663"/>
            <a:ext cx="103632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400" b="1" u="sng">
                <a:latin typeface="Arial" pitchFamily="34" charset="0"/>
                <a:cs typeface="Arial" pitchFamily="34" charset="0"/>
                <a:sym typeface="Arial" pitchFamily="34" charset="0"/>
              </a:rPr>
              <a:t>Art. 2º A data e hora registradas na Declaração de Óbito serão as mesmas da determinação de morte encefálica</a:t>
            </a:r>
            <a:r>
              <a:rPr lang="en-US" sz="2100" b="1" u="sng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r>
              <a:rPr lang="en-US" sz="2100" b="1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2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2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27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28" name="Rectangle 12"/>
          <p:cNvSpPr>
            <a:spLocks/>
          </p:cNvSpPr>
          <p:nvPr/>
        </p:nvSpPr>
        <p:spPr bwMode="auto">
          <a:xfrm>
            <a:off x="12679363" y="0"/>
            <a:ext cx="77787" cy="83185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29" name="Rectangle 13"/>
          <p:cNvSpPr>
            <a:spLocks/>
          </p:cNvSpPr>
          <p:nvPr/>
        </p:nvSpPr>
        <p:spPr bwMode="auto">
          <a:xfrm>
            <a:off x="12619038" y="0"/>
            <a:ext cx="12700" cy="83185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30" name="Rectangle 14"/>
          <p:cNvSpPr>
            <a:spLocks/>
          </p:cNvSpPr>
          <p:nvPr/>
        </p:nvSpPr>
        <p:spPr bwMode="auto">
          <a:xfrm>
            <a:off x="873125" y="2438400"/>
            <a:ext cx="11549063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>
              <a:lnSpc>
                <a:spcPct val="14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Invenção do estetoscópio:  permitiu aos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4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médicos avaliar as funções cardio-respiratórias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4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com precisão</a:t>
            </a:r>
            <a:endParaRPr lang="en-US"/>
          </a:p>
        </p:txBody>
      </p:sp>
      <p:sp>
        <p:nvSpPr>
          <p:cNvPr id="9231" name="Rectangle 15"/>
          <p:cNvSpPr>
            <a:spLocks/>
          </p:cNvSpPr>
          <p:nvPr/>
        </p:nvSpPr>
        <p:spPr bwMode="auto">
          <a:xfrm>
            <a:off x="5181600" y="4978400"/>
            <a:ext cx="40655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>
                <a:latin typeface="Helvetica" charset="0"/>
                <a:sym typeface="Helvetica" charset="0"/>
              </a:rPr>
              <a:t>Rene Laennec – 1819</a:t>
            </a:r>
            <a:endParaRPr lang="en-US"/>
          </a:p>
        </p:txBody>
      </p:sp>
      <p:pic>
        <p:nvPicPr>
          <p:cNvPr id="9234" name="Picture 18" descr="image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673600"/>
            <a:ext cx="3019425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Rectangle 18"/>
          <p:cNvSpPr>
            <a:spLocks/>
          </p:cNvSpPr>
          <p:nvPr/>
        </p:nvSpPr>
        <p:spPr bwMode="auto">
          <a:xfrm>
            <a:off x="711200" y="812800"/>
            <a:ext cx="7315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9153">
              <a:defRPr/>
            </a:pPr>
            <a:r>
              <a:rPr lang="en-US" sz="5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Morte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  <p:pic>
        <p:nvPicPr>
          <p:cNvPr id="44034" name="Picture 2" descr="http://images.paraorkut.com/img/pics/images/s/stethoscope-131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6780" y="5734056"/>
            <a:ext cx="4029075" cy="286702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024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025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0251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0255" name="AutoShape 15" descr="image9.jpg"/>
          <p:cNvSpPr>
            <a:spLocks/>
          </p:cNvSpPr>
          <p:nvPr/>
        </p:nvSpPr>
        <p:spPr bwMode="auto">
          <a:xfrm>
            <a:off x="454025" y="2500313"/>
            <a:ext cx="4775200" cy="1625600"/>
          </a:xfrm>
          <a:custGeom>
            <a:avLst/>
            <a:gdLst>
              <a:gd name="T0" fmla="*/ 189 w 21600"/>
              <a:gd name="T1" fmla="*/ 65 h 21600"/>
              <a:gd name="T2" fmla="*/ 189 w 21600"/>
              <a:gd name="T3" fmla="*/ 65 h 21600"/>
              <a:gd name="T4" fmla="*/ 189 w 21600"/>
              <a:gd name="T5" fmla="*/ 65 h 21600"/>
              <a:gd name="T6" fmla="*/ 189 w 21600"/>
              <a:gd name="T7" fmla="*/ 6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799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10800" y="21600"/>
                  <a:pt x="10800" y="21600"/>
                  <a:pt x="10799" y="21600"/>
                </a:cubicBezTo>
                <a:lnTo>
                  <a:pt x="10799" y="21599"/>
                </a:lnTo>
                <a:cubicBezTo>
                  <a:pt x="4835" y="21599"/>
                  <a:pt x="0" y="16764"/>
                  <a:pt x="0" y="10800"/>
                </a:cubicBezTo>
                <a:cubicBezTo>
                  <a:pt x="0" y="10799"/>
                  <a:pt x="0" y="10799"/>
                  <a:pt x="0" y="10799"/>
                </a:cubicBezTo>
                <a:close/>
              </a:path>
            </a:pathLst>
          </a:custGeom>
          <a:noFill/>
          <a:ln w="13546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lIns="72248" tIns="72248" rIns="72248" bIns="72248" anchor="ctr"/>
          <a:lstStyle/>
          <a:p>
            <a:endParaRPr lang="pt-BR"/>
          </a:p>
        </p:txBody>
      </p:sp>
      <p:sp>
        <p:nvSpPr>
          <p:cNvPr id="10257" name="AutoShape 17"/>
          <p:cNvSpPr>
            <a:spLocks/>
          </p:cNvSpPr>
          <p:nvPr/>
        </p:nvSpPr>
        <p:spPr bwMode="auto">
          <a:xfrm>
            <a:off x="5854700" y="2789238"/>
            <a:ext cx="2005022" cy="1219200"/>
          </a:xfrm>
          <a:prstGeom prst="rightArrow">
            <a:avLst>
              <a:gd name="adj1" fmla="val 50000"/>
              <a:gd name="adj2" fmla="val 17564"/>
            </a:avLst>
          </a:prstGeom>
          <a:gradFill flip="none" rotWithShape="1">
            <a:gsLst>
              <a:gs pos="0">
                <a:srgbClr val="000068">
                  <a:tint val="66000"/>
                  <a:satMod val="160000"/>
                </a:srgbClr>
              </a:gs>
              <a:gs pos="50000">
                <a:srgbClr val="000068">
                  <a:tint val="44500"/>
                  <a:satMod val="160000"/>
                </a:srgbClr>
              </a:gs>
              <a:gs pos="100000">
                <a:srgbClr val="000068">
                  <a:tint val="23500"/>
                  <a:satMod val="160000"/>
                </a:srgbClr>
              </a:gs>
            </a:gsLst>
            <a:lin ang="10800000" scaled="1"/>
            <a:tileRect/>
          </a:gradFill>
          <a:ln w="13546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10258" name="Picture 18" descr="imag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2355850"/>
            <a:ext cx="406400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59" name="Rectangle 19"/>
          <p:cNvSpPr>
            <a:spLocks/>
          </p:cNvSpPr>
          <p:nvPr/>
        </p:nvSpPr>
        <p:spPr bwMode="auto">
          <a:xfrm>
            <a:off x="598488" y="5524500"/>
            <a:ext cx="6604000" cy="11858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/>
            <a:r>
              <a:rPr lang="en-US" sz="3400" b="1" dirty="0" err="1">
                <a:solidFill>
                  <a:srgbClr val="000068"/>
                </a:solidFill>
                <a:latin typeface="Helvetica" charset="0"/>
                <a:sym typeface="Helvetica" charset="0"/>
              </a:rPr>
              <a:t>Visão</a:t>
            </a:r>
            <a:r>
              <a:rPr lang="en-US" sz="3400" b="1" dirty="0">
                <a:solidFill>
                  <a:srgbClr val="000068"/>
                </a:solidFill>
                <a:latin typeface="Helvetica" charset="0"/>
                <a:sym typeface="Helvetica" charset="0"/>
              </a:rPr>
              <a:t> cardio-</a:t>
            </a:r>
            <a:r>
              <a:rPr lang="en-US" sz="3400" b="1" dirty="0" err="1">
                <a:solidFill>
                  <a:srgbClr val="000068"/>
                </a:solidFill>
                <a:latin typeface="Helvetica" charset="0"/>
                <a:sym typeface="Helvetica" charset="0"/>
              </a:rPr>
              <a:t>respiratória</a:t>
            </a:r>
            <a:r>
              <a:rPr lang="en-US" sz="3400" b="1" dirty="0">
                <a:solidFill>
                  <a:srgbClr val="000068"/>
                </a:solidFill>
                <a:latin typeface="Helvetica" charset="0"/>
                <a:sym typeface="Helvetica" charset="0"/>
              </a:rPr>
              <a:t> </a:t>
            </a:r>
            <a:endParaRPr lang="en-US" sz="2600" dirty="0">
              <a:solidFill>
                <a:srgbClr val="000068"/>
              </a:solidFill>
              <a:latin typeface="Georgia" pitchFamily="18" charset="0"/>
              <a:sym typeface="Georgia" pitchFamily="18" charset="0"/>
            </a:endParaRPr>
          </a:p>
          <a:p>
            <a:pPr defTabSz="647700"/>
            <a:r>
              <a:rPr lang="en-US" sz="3400" b="1" dirty="0" err="1">
                <a:solidFill>
                  <a:srgbClr val="000068"/>
                </a:solidFill>
                <a:latin typeface="Helvetica" charset="0"/>
                <a:sym typeface="Helvetica" charset="0"/>
              </a:rPr>
              <a:t>da</a:t>
            </a:r>
            <a:r>
              <a:rPr lang="en-US" sz="3400" b="1" dirty="0">
                <a:solidFill>
                  <a:srgbClr val="000068"/>
                </a:solidFill>
                <a:latin typeface="Helvetica" charset="0"/>
                <a:sym typeface="Helvetica" charset="0"/>
              </a:rPr>
              <a:t> </a:t>
            </a:r>
            <a:r>
              <a:rPr lang="en-US" sz="3400" b="1" dirty="0" err="1">
                <a:solidFill>
                  <a:srgbClr val="000068"/>
                </a:solidFill>
                <a:latin typeface="Helvetica" charset="0"/>
                <a:sym typeface="Helvetica" charset="0"/>
              </a:rPr>
              <a:t>morte</a:t>
            </a:r>
            <a:endParaRPr lang="en-US" dirty="0">
              <a:solidFill>
                <a:srgbClr val="000068"/>
              </a:solidFill>
            </a:endParaRPr>
          </a:p>
        </p:txBody>
      </p:sp>
      <p:sp>
        <p:nvSpPr>
          <p:cNvPr id="10260" name="Rectangle 20"/>
          <p:cNvSpPr>
            <a:spLocks/>
          </p:cNvSpPr>
          <p:nvPr/>
        </p:nvSpPr>
        <p:spPr bwMode="auto">
          <a:xfrm>
            <a:off x="1641460" y="3068630"/>
            <a:ext cx="27178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400" b="1" dirty="0" err="1">
                <a:solidFill>
                  <a:srgbClr val="9F2936"/>
                </a:solidFill>
                <a:latin typeface="Helvetica" charset="0"/>
                <a:sym typeface="Helvetica" charset="0"/>
              </a:rPr>
              <a:t>Século</a:t>
            </a:r>
            <a:r>
              <a:rPr lang="en-US" sz="3400" b="1" dirty="0">
                <a:solidFill>
                  <a:srgbClr val="9F2936"/>
                </a:solidFill>
                <a:latin typeface="Helvetica" charset="0"/>
                <a:sym typeface="Helvetica" charset="0"/>
              </a:rPr>
              <a:t> XX</a:t>
            </a:r>
            <a:endParaRPr lang="en-US" dirty="0"/>
          </a:p>
        </p:txBody>
      </p:sp>
      <p:sp>
        <p:nvSpPr>
          <p:cNvPr id="10261" name="Rectangle 21"/>
          <p:cNvSpPr>
            <a:spLocks/>
          </p:cNvSpPr>
          <p:nvPr/>
        </p:nvSpPr>
        <p:spPr bwMode="auto">
          <a:xfrm>
            <a:off x="669925" y="7108825"/>
            <a:ext cx="65024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>
              <a:lnSpc>
                <a:spcPct val="140000"/>
              </a:lnSpc>
            </a:pPr>
            <a:r>
              <a:rPr lang="en-US" sz="2600" b="1" dirty="0" err="1">
                <a:latin typeface="Helvetica" charset="0"/>
                <a:sym typeface="Helvetica" charset="0"/>
              </a:rPr>
              <a:t>Constatação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da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morte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pela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ausência</a:t>
            </a:r>
            <a:r>
              <a:rPr lang="en-US" sz="2600" b="1" dirty="0">
                <a:latin typeface="Helvetica" charset="0"/>
                <a:sym typeface="Helvetica" charset="0"/>
              </a:rPr>
              <a:t> de </a:t>
            </a:r>
            <a:r>
              <a:rPr lang="en-US" sz="2600" b="1" dirty="0" err="1">
                <a:latin typeface="Helvetica" charset="0"/>
                <a:sym typeface="Helvetica" charset="0"/>
              </a:rPr>
              <a:t>batimentos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cardíacos</a:t>
            </a:r>
            <a:endParaRPr lang="en-US" dirty="0"/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711200" y="812800"/>
            <a:ext cx="7315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9153">
              <a:defRPr/>
            </a:pPr>
            <a:r>
              <a:rPr lang="en-US" sz="5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Morte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127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127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1278" name="Rectangle 14"/>
          <p:cNvSpPr>
            <a:spLocks/>
          </p:cNvSpPr>
          <p:nvPr/>
        </p:nvSpPr>
        <p:spPr bwMode="auto">
          <a:xfrm>
            <a:off x="309563" y="2355850"/>
            <a:ext cx="115252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>
              <a:lnSpc>
                <a:spcPct val="16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Nos anos 50</a:t>
            </a:r>
            <a:r>
              <a:rPr lang="ja-JP" altLang="en-US" sz="3400" b="1">
                <a:latin typeface="Helvetica" charset="0"/>
                <a:sym typeface="Helvetica" charset="0"/>
              </a:rPr>
              <a:t>’</a:t>
            </a:r>
            <a:r>
              <a:rPr lang="en-US" altLang="ja-JP" sz="3400" b="1">
                <a:latin typeface="Helvetica" charset="0"/>
                <a:sym typeface="Helvetica" charset="0"/>
              </a:rPr>
              <a:t>, o desenvolvimento da ventilação </a:t>
            </a:r>
            <a:endParaRPr lang="en-US" altLang="ja-JP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6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artificial e dos cuidados intensivos permitiu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6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o aparecimento  de  um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60000"/>
              </a:lnSpc>
            </a:pPr>
            <a:r>
              <a:rPr lang="en-US" sz="4600" b="1">
                <a:solidFill>
                  <a:srgbClr val="000066"/>
                </a:solidFill>
                <a:latin typeface="Helvetica" charset="0"/>
                <a:sym typeface="Helvetica" charset="0"/>
              </a:rPr>
              <a:t>   </a:t>
            </a:r>
            <a:endParaRPr lang="en-US"/>
          </a:p>
        </p:txBody>
      </p:sp>
      <p:pic>
        <p:nvPicPr>
          <p:cNvPr id="11279" name="Picture 15" descr="imag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5164138"/>
            <a:ext cx="61372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83" name="Rectangle 19"/>
          <p:cNvSpPr>
            <a:spLocks/>
          </p:cNvSpPr>
          <p:nvPr/>
        </p:nvSpPr>
        <p:spPr bwMode="auto">
          <a:xfrm>
            <a:off x="741363" y="844550"/>
            <a:ext cx="61976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Morte</a:t>
            </a:r>
            <a:r>
              <a:rPr lang="en-US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encefálica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7439025" y="6029325"/>
            <a:ext cx="4852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0066"/>
                </a:solidFill>
                <a:latin typeface="Helvetica" charset="0"/>
                <a:sym typeface="Helvetica" charset="0"/>
              </a:rPr>
              <a:t>“</a:t>
            </a:r>
            <a:r>
              <a:rPr lang="en-US" altLang="ja-JP" b="1">
                <a:solidFill>
                  <a:srgbClr val="000066"/>
                </a:solidFill>
                <a:latin typeface="Helvetica" charset="0"/>
                <a:sym typeface="Helvetica" charset="0"/>
              </a:rPr>
              <a:t>novo tipo de coma</a:t>
            </a:r>
            <a:r>
              <a:rPr lang="ja-JP" altLang="en-US" b="1">
                <a:solidFill>
                  <a:srgbClr val="000066"/>
                </a:solidFill>
                <a:latin typeface="Helvetica" charset="0"/>
                <a:sym typeface="Helvetica" charset="0"/>
              </a:rPr>
              <a:t>”</a:t>
            </a:r>
            <a:r>
              <a:rPr lang="en-US" altLang="ja-JP" b="1">
                <a:solidFill>
                  <a:srgbClr val="000066"/>
                </a:solidFill>
                <a:latin typeface="Helvetica" charset="0"/>
                <a:sym typeface="Helvetica" charset="0"/>
              </a:rPr>
              <a:t>.</a:t>
            </a:r>
            <a:endParaRPr lang="en-US"/>
          </a:p>
        </p:txBody>
      </p:sp>
      <p:sp>
        <p:nvSpPr>
          <p:cNvPr id="10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29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29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299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300" name="Rectangle 12"/>
          <p:cNvSpPr>
            <a:spLocks/>
          </p:cNvSpPr>
          <p:nvPr/>
        </p:nvSpPr>
        <p:spPr bwMode="auto">
          <a:xfrm>
            <a:off x="12679363" y="0"/>
            <a:ext cx="77787" cy="83185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301" name="Rectangle 13"/>
          <p:cNvSpPr>
            <a:spLocks/>
          </p:cNvSpPr>
          <p:nvPr/>
        </p:nvSpPr>
        <p:spPr bwMode="auto">
          <a:xfrm>
            <a:off x="12619038" y="0"/>
            <a:ext cx="12700" cy="83185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302" name="Rectangle 14"/>
          <p:cNvSpPr>
            <a:spLocks/>
          </p:cNvSpPr>
          <p:nvPr/>
        </p:nvSpPr>
        <p:spPr bwMode="auto">
          <a:xfrm>
            <a:off x="525463" y="1574804"/>
            <a:ext cx="10669587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lnSpc>
                <a:spcPct val="160000"/>
              </a:lnSpc>
            </a:pPr>
            <a:r>
              <a:rPr lang="en-US" sz="2400" b="1" i="1" dirty="0" err="1">
                <a:latin typeface="Helvetica" charset="0"/>
                <a:sym typeface="Helvetica" charset="0"/>
              </a:rPr>
              <a:t>Mollaret</a:t>
            </a:r>
            <a:r>
              <a:rPr lang="en-US" sz="2400" b="1" i="1" dirty="0">
                <a:latin typeface="Helvetica" charset="0"/>
                <a:sym typeface="Helvetica" charset="0"/>
              </a:rPr>
              <a:t>  e </a:t>
            </a:r>
            <a:r>
              <a:rPr lang="en-US" sz="2400" b="1" i="1" dirty="0" err="1">
                <a:latin typeface="Helvetica" charset="0"/>
                <a:sym typeface="Helvetica" charset="0"/>
              </a:rPr>
              <a:t>Goulon</a:t>
            </a:r>
            <a:r>
              <a:rPr lang="en-US" sz="2400" b="1" i="1" dirty="0">
                <a:latin typeface="Helvetica" charset="0"/>
                <a:sym typeface="Helvetica" charset="0"/>
              </a:rPr>
              <a:t> (Paris, 1959)</a:t>
            </a:r>
            <a:endParaRPr lang="en-US" sz="24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lnSpc>
                <a:spcPct val="160000"/>
              </a:lnSpc>
            </a:pPr>
            <a:r>
              <a:rPr lang="en-US" sz="2800" b="1" i="1" dirty="0">
                <a:latin typeface="Helvetica" charset="0"/>
                <a:sym typeface="Helvetica" charset="0"/>
              </a:rPr>
              <a:t>1</a:t>
            </a:r>
            <a:r>
              <a:rPr lang="en-US" sz="2800" b="1" i="1" baseline="31000" dirty="0">
                <a:latin typeface="Helvetica" charset="0"/>
                <a:sym typeface="Helvetica" charset="0"/>
              </a:rPr>
              <a:t>a </a:t>
            </a:r>
            <a:r>
              <a:rPr lang="en-US" sz="2800" b="1" dirty="0" err="1">
                <a:latin typeface="Helvetica" charset="0"/>
                <a:sym typeface="Helvetica" charset="0"/>
              </a:rPr>
              <a:t>descrição</a:t>
            </a:r>
            <a:r>
              <a:rPr lang="en-US" sz="2800" b="1" dirty="0">
                <a:latin typeface="Helvetica" charset="0"/>
                <a:sym typeface="Helvetica" charset="0"/>
              </a:rPr>
              <a:t> do </a:t>
            </a:r>
            <a:r>
              <a:rPr lang="en-US" sz="2800" b="1" dirty="0" err="1">
                <a:latin typeface="Helvetica" charset="0"/>
                <a:sym typeface="Helvetica" charset="0"/>
              </a:rPr>
              <a:t>quadro</a:t>
            </a:r>
            <a:r>
              <a:rPr lang="en-US" sz="2800" b="1" dirty="0"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sym typeface="Helvetica" charset="0"/>
              </a:rPr>
              <a:t>clínico</a:t>
            </a:r>
            <a:r>
              <a:rPr lang="en-US" sz="2800" b="1" dirty="0">
                <a:latin typeface="Helvetica" charset="0"/>
                <a:sym typeface="Helvetica" charset="0"/>
              </a:rPr>
              <a:t> de </a:t>
            </a:r>
            <a:r>
              <a:rPr lang="en-US" sz="2800" b="1" dirty="0" err="1">
                <a:latin typeface="Helvetica" charset="0"/>
                <a:sym typeface="Helvetica" charset="0"/>
              </a:rPr>
              <a:t>morte</a:t>
            </a:r>
            <a:r>
              <a:rPr lang="en-US" sz="2800" b="1" dirty="0"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sym typeface="Helvetica" charset="0"/>
              </a:rPr>
              <a:t>encefálica</a:t>
            </a:r>
            <a:r>
              <a:rPr lang="en-US" sz="2800" b="1" dirty="0">
                <a:latin typeface="Helvetica" charset="0"/>
                <a:sym typeface="Helvetica" charset="0"/>
              </a:rPr>
              <a:t>.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lnSpc>
                <a:spcPct val="160000"/>
              </a:lnSpc>
            </a:pPr>
            <a:r>
              <a:rPr lang="en-US" sz="2800" b="1" dirty="0" err="1">
                <a:latin typeface="Helvetica" charset="0"/>
                <a:sym typeface="Helvetica" charset="0"/>
              </a:rPr>
              <a:t>Estabeleceram</a:t>
            </a:r>
            <a:r>
              <a:rPr lang="en-US" sz="2800" b="1" dirty="0">
                <a:latin typeface="Helvetica" charset="0"/>
                <a:sym typeface="Helvetica" charset="0"/>
              </a:rPr>
              <a:t> as </a:t>
            </a:r>
            <a:r>
              <a:rPr lang="en-US" sz="2800" b="1" dirty="0" err="1">
                <a:latin typeface="Helvetica" charset="0"/>
                <a:sym typeface="Helvetica" charset="0"/>
              </a:rPr>
              <a:t>características</a:t>
            </a:r>
            <a:r>
              <a:rPr lang="en-US" sz="2800" b="1" dirty="0"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sym typeface="Helvetica" charset="0"/>
              </a:rPr>
              <a:t>deste</a:t>
            </a:r>
            <a:r>
              <a:rPr lang="en-US" sz="2800" b="1" dirty="0"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sym typeface="Helvetica" charset="0"/>
              </a:rPr>
              <a:t>quadro</a:t>
            </a:r>
            <a:r>
              <a:rPr lang="en-US" sz="2800" b="1" dirty="0">
                <a:latin typeface="Helvetica" charset="0"/>
                <a:sym typeface="Helvetica" charset="0"/>
              </a:rPr>
              <a:t>, </a:t>
            </a:r>
            <a:r>
              <a:rPr lang="en-US" sz="2800" b="1" dirty="0" err="1">
                <a:latin typeface="Helvetica" charset="0"/>
                <a:sym typeface="Helvetica" charset="0"/>
              </a:rPr>
              <a:t>que</a:t>
            </a:r>
            <a:r>
              <a:rPr lang="en-US" sz="2800" b="1" dirty="0"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sym typeface="Helvetica" charset="0"/>
              </a:rPr>
              <a:t>denominaram</a:t>
            </a:r>
            <a:r>
              <a:rPr lang="en-US" sz="2800" b="1" dirty="0">
                <a:latin typeface="Helvetica" charset="0"/>
                <a:sym typeface="Helvetica" charset="0"/>
              </a:rPr>
              <a:t> :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lnSpc>
                <a:spcPct val="160000"/>
              </a:lnSpc>
            </a:pPr>
            <a:r>
              <a:rPr lang="en-US" sz="3800" b="1" dirty="0">
                <a:solidFill>
                  <a:srgbClr val="438086"/>
                </a:solidFill>
                <a:latin typeface="Helvetica" charset="0"/>
                <a:sym typeface="Helvetica" charset="0"/>
              </a:rPr>
              <a:t>     </a:t>
            </a:r>
            <a:r>
              <a:rPr lang="ja-JP" altLang="en-US" sz="3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“</a:t>
            </a:r>
            <a:r>
              <a:rPr lang="en-US" altLang="ja-JP" sz="3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coma </a:t>
            </a:r>
            <a:r>
              <a:rPr lang="en-US" altLang="ja-JP" sz="3800" b="1" dirty="0" err="1">
                <a:solidFill>
                  <a:srgbClr val="000066"/>
                </a:solidFill>
                <a:latin typeface="Helvetica" charset="0"/>
                <a:sym typeface="Helvetica" charset="0"/>
              </a:rPr>
              <a:t>depassé</a:t>
            </a:r>
            <a:r>
              <a:rPr lang="ja-JP" altLang="en-US" sz="3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”</a:t>
            </a:r>
            <a:r>
              <a:rPr lang="en-US" altLang="ja-JP" sz="3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.</a:t>
            </a:r>
            <a:endParaRPr lang="en-US" dirty="0"/>
          </a:p>
        </p:txBody>
      </p:sp>
      <p:pic>
        <p:nvPicPr>
          <p:cNvPr id="12303" name="Picture 15" descr="imag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3" y="4572000"/>
            <a:ext cx="26987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4" name="Rectangle 16"/>
          <p:cNvSpPr>
            <a:spLocks/>
          </p:cNvSpPr>
          <p:nvPr/>
        </p:nvSpPr>
        <p:spPr bwMode="auto">
          <a:xfrm>
            <a:off x="9550400" y="3860800"/>
            <a:ext cx="26416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9153">
              <a:spcBef>
                <a:spcPts val="1000"/>
              </a:spcBef>
              <a:defRPr/>
            </a:pPr>
            <a:r>
              <a:rPr lang="en-US" sz="21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Pierre Mollaret</a:t>
            </a: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305" name="Rectangle 17"/>
          <p:cNvSpPr>
            <a:spLocks/>
          </p:cNvSpPr>
          <p:nvPr/>
        </p:nvSpPr>
        <p:spPr bwMode="auto">
          <a:xfrm>
            <a:off x="1030288" y="5021263"/>
            <a:ext cx="7548562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800" b="1">
                <a:latin typeface="Helvetica" charset="0"/>
                <a:sym typeface="Helvetica" charset="0"/>
              </a:rPr>
              <a:t> Coma profundo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marL="455613" lvl="1" indent="0" algn="l" defTabSz="647700">
              <a:lnSpc>
                <a:spcPct val="12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1800" b="1">
                <a:latin typeface="Helvetica" charset="0"/>
                <a:sym typeface="Helvetica" charset="0"/>
              </a:rPr>
              <a:t> </a:t>
            </a:r>
            <a:r>
              <a:rPr lang="en-US" sz="2100" b="1">
                <a:latin typeface="Helvetica" charset="0"/>
                <a:sym typeface="Helvetica" charset="0"/>
              </a:rPr>
              <a:t>hipotonia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marL="455613" lvl="1" indent="0" algn="l" defTabSz="647700">
              <a:lnSpc>
                <a:spcPct val="12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100" b="1">
                <a:latin typeface="Helvetica" charset="0"/>
                <a:sym typeface="Helvetica" charset="0"/>
              </a:rPr>
              <a:t> arreflexia tendinosa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marL="455613" lvl="1" indent="0" algn="l" defTabSz="647700">
              <a:lnSpc>
                <a:spcPct val="12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100" b="1">
                <a:latin typeface="Helvetica" charset="0"/>
                <a:sym typeface="Helvetica" charset="0"/>
              </a:rPr>
              <a:t> pupilas midriáticas e arreativas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marL="455613" lvl="1" indent="0" algn="l" defTabSz="647700">
              <a:lnSpc>
                <a:spcPct val="12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100" b="1">
                <a:latin typeface="Helvetica" charset="0"/>
                <a:sym typeface="Helvetica" charset="0"/>
              </a:rPr>
              <a:t> paralisia da motilidade ocular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marL="455613" lvl="1" indent="0" algn="l" defTabSz="647700">
              <a:lnSpc>
                <a:spcPct val="12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100" b="1">
                <a:latin typeface="Helvetica" charset="0"/>
                <a:sym typeface="Helvetica" charset="0"/>
              </a:rPr>
              <a:t> perda do reflexo corneal e da deglutição</a:t>
            </a:r>
            <a:endParaRPr lang="en-US" sz="2800" b="1">
              <a:latin typeface="Helvetica" charset="0"/>
              <a:sym typeface="Helvetica" charset="0"/>
            </a:endParaRPr>
          </a:p>
          <a:p>
            <a:pPr algn="l" defTabSz="647700">
              <a:lnSpc>
                <a:spcPct val="15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800" b="1">
                <a:latin typeface="Helvetica" charset="0"/>
                <a:sym typeface="Helvetica" charset="0"/>
              </a:rPr>
              <a:t> Abolição da respiração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>
              <a:lnSpc>
                <a:spcPct val="13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800" b="1">
                <a:latin typeface="Helvetica" charset="0"/>
                <a:sym typeface="Helvetica" charset="0"/>
              </a:rPr>
              <a:t> EEG plano</a:t>
            </a:r>
            <a:endParaRPr lang="en-US"/>
          </a:p>
        </p:txBody>
      </p:sp>
      <p:sp>
        <p:nvSpPr>
          <p:cNvPr id="12306" name="Rectangle 18"/>
          <p:cNvSpPr>
            <a:spLocks/>
          </p:cNvSpPr>
          <p:nvPr/>
        </p:nvSpPr>
        <p:spPr bwMode="auto">
          <a:xfrm>
            <a:off x="4270375" y="8477250"/>
            <a:ext cx="675481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26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estudo</a:t>
            </a:r>
            <a:r>
              <a:rPr lang="en-US" sz="26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6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em</a:t>
            </a:r>
            <a:r>
              <a:rPr lang="en-US" sz="26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23 </a:t>
            </a:r>
            <a:r>
              <a:rPr lang="en-US" sz="26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doentes</a:t>
            </a:r>
            <a:r>
              <a:rPr lang="en-US" sz="26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6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em</a:t>
            </a:r>
            <a:r>
              <a:rPr lang="en-US" sz="26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coma </a:t>
            </a:r>
            <a:r>
              <a:rPr lang="en-US" sz="26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profundo</a:t>
            </a:r>
            <a:endParaRPr lang="en-US" dirty="0">
              <a:ea typeface="ＭＳ Ｐゴシック" charset="0"/>
              <a:cs typeface="Helvetica Light" charset="0"/>
            </a:endParaRPr>
          </a:p>
        </p:txBody>
      </p:sp>
      <p:sp>
        <p:nvSpPr>
          <p:cNvPr id="15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Rectangle 19"/>
          <p:cNvSpPr>
            <a:spLocks/>
          </p:cNvSpPr>
          <p:nvPr/>
        </p:nvSpPr>
        <p:spPr bwMode="auto">
          <a:xfrm>
            <a:off x="741363" y="844550"/>
            <a:ext cx="61976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Morte</a:t>
            </a:r>
            <a:r>
              <a:rPr lang="en-US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encefálica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5CB7-8D35-485B-A083-4730D48E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B9D198-F45B-4CBC-913B-B0E72CD54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E49588-DA2E-474C-8090-31AAD65AF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732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TM02892315[[fn=Mecha]]</Template>
  <TotalTime>4561</TotalTime>
  <Words>1452</Words>
  <Application>Microsoft Office PowerPoint</Application>
  <PresentationFormat>Personalizar</PresentationFormat>
  <Paragraphs>290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56" baseType="lpstr">
      <vt:lpstr>Arial</vt:lpstr>
      <vt:lpstr>ArialMT</vt:lpstr>
      <vt:lpstr>Calibri</vt:lpstr>
      <vt:lpstr>Calibri Light</vt:lpstr>
      <vt:lpstr>Corbel</vt:lpstr>
      <vt:lpstr>Georgia</vt:lpstr>
      <vt:lpstr>Helvetica</vt:lpstr>
      <vt:lpstr>Helvetica Light</vt:lpstr>
      <vt:lpstr>Noteworthy Bold</vt:lpstr>
      <vt:lpstr>Verdana</vt:lpstr>
      <vt:lpstr>Wingdings</vt:lpstr>
      <vt:lpstr>Wingdings 2</vt:lpstr>
      <vt:lpstr>HDOfficeLightV0</vt:lpstr>
      <vt:lpstr>Paralaxe</vt:lpstr>
      <vt:lpstr>Desafio da enfermagem frente a Morte  Encefálica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Morte Encefálica</dc:title>
  <dc:creator>Berbigier</dc:creator>
  <cp:lastModifiedBy>rickmedintensiva@gmail.com</cp:lastModifiedBy>
  <cp:revision>64</cp:revision>
  <dcterms:modified xsi:type="dcterms:W3CDTF">2020-09-29T01:12:51Z</dcterms:modified>
</cp:coreProperties>
</file>