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70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wXV0RaY4mo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AEA5B7-CA0B-4606-9518-1BA84387F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091264"/>
            <a:ext cx="9068586" cy="2069920"/>
          </a:xfrm>
        </p:spPr>
        <p:txBody>
          <a:bodyPr/>
          <a:lstStyle/>
          <a:p>
            <a:r>
              <a:rPr lang="pt-BR" alt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LINHA DE CUIDADO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7E02A12-7D93-4B5D-86F6-4133479033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t-BR" sz="3200" dirty="0"/>
              <a:t>DEFINIÇÃO</a:t>
            </a:r>
          </a:p>
        </p:txBody>
      </p:sp>
    </p:spTree>
    <p:extLst>
      <p:ext uri="{BB962C8B-B14F-4D97-AF65-F5344CB8AC3E}">
        <p14:creationId xmlns:p14="http://schemas.microsoft.com/office/powerpoint/2010/main" val="2399263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98ABCC-7989-4174-B564-9ED7155732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2400" dirty="0">
                <a:hlinkClick r:id="rId2"/>
              </a:rPr>
              <a:t>https://www.youtube.com/watch?v=ZwXV0RaY4mo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98068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ítulo 14">
            <a:extLst>
              <a:ext uri="{FF2B5EF4-FFF2-40B4-BE49-F238E27FC236}">
                <a16:creationId xmlns:a16="http://schemas.microsoft.com/office/drawing/2014/main" id="{D814A964-8978-4E4C-A476-118036CFD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INDISPENSÁVEL....</a:t>
            </a:r>
          </a:p>
        </p:txBody>
      </p:sp>
      <p:sp>
        <p:nvSpPr>
          <p:cNvPr id="16" name="Espaço Reservado para Conteúdo 15">
            <a:extLst>
              <a:ext uri="{FF2B5EF4-FFF2-40B4-BE49-F238E27FC236}">
                <a16:creationId xmlns:a16="http://schemas.microsoft.com/office/drawing/2014/main" id="{D2C83D76-CBDC-4883-8557-3637F2C5A44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dirty="0"/>
              <a:t>Territorialização </a:t>
            </a:r>
          </a:p>
          <a:p>
            <a:r>
              <a:rPr lang="pt-BR" dirty="0"/>
              <a:t>Assistência de Enfermagem</a:t>
            </a:r>
          </a:p>
          <a:p>
            <a:r>
              <a:rPr lang="pt-BR" dirty="0"/>
              <a:t>Escuta Qualificada</a:t>
            </a:r>
          </a:p>
          <a:p>
            <a:r>
              <a:rPr lang="pt-BR" dirty="0"/>
              <a:t>Gestão de Caso</a:t>
            </a:r>
          </a:p>
          <a:p>
            <a:r>
              <a:rPr lang="pt-BR" dirty="0"/>
              <a:t>Projeto Terapêutico Singular-PTS</a:t>
            </a:r>
          </a:p>
          <a:p>
            <a:r>
              <a:rPr lang="pt-BR" dirty="0"/>
              <a:t>Referência e </a:t>
            </a:r>
            <a:r>
              <a:rPr lang="pt-BR" dirty="0" err="1"/>
              <a:t>Contra-referência</a:t>
            </a:r>
            <a:endParaRPr lang="pt-BR" dirty="0"/>
          </a:p>
          <a:p>
            <a:r>
              <a:rPr lang="pt-BR" dirty="0"/>
              <a:t>Consultas Programadas</a:t>
            </a:r>
          </a:p>
        </p:txBody>
      </p:sp>
      <p:sp>
        <p:nvSpPr>
          <p:cNvPr id="17" name="Espaço Reservado para Conteúdo 16">
            <a:extLst>
              <a:ext uri="{FF2B5EF4-FFF2-40B4-BE49-F238E27FC236}">
                <a16:creationId xmlns:a16="http://schemas.microsoft.com/office/drawing/2014/main" id="{5CCC912A-E7FF-43B7-915B-9E5038743B9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/>
              <a:t>Acolhimento </a:t>
            </a:r>
          </a:p>
          <a:p>
            <a:r>
              <a:rPr lang="pt-BR" dirty="0"/>
              <a:t>Atendimento Médico</a:t>
            </a:r>
          </a:p>
          <a:p>
            <a:r>
              <a:rPr lang="pt-BR" dirty="0"/>
              <a:t>Seguimento </a:t>
            </a:r>
          </a:p>
          <a:p>
            <a:r>
              <a:rPr lang="pt-BR" dirty="0"/>
              <a:t>Cuidado Multidisciplinar</a:t>
            </a:r>
          </a:p>
          <a:p>
            <a:r>
              <a:rPr lang="pt-BR" dirty="0"/>
              <a:t>Auto Cuidado Apoiado</a:t>
            </a:r>
          </a:p>
          <a:p>
            <a:r>
              <a:rPr lang="pt-BR" dirty="0"/>
              <a:t>Grupos Operativos/Educativos</a:t>
            </a:r>
          </a:p>
          <a:p>
            <a:r>
              <a:rPr lang="pt-BR" dirty="0"/>
              <a:t>Demanda Espontânea</a:t>
            </a:r>
          </a:p>
        </p:txBody>
      </p:sp>
    </p:spTree>
    <p:extLst>
      <p:ext uri="{BB962C8B-B14F-4D97-AF65-F5344CB8AC3E}">
        <p14:creationId xmlns:p14="http://schemas.microsoft.com/office/powerpoint/2010/main" val="4207242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848B6B-C0BE-42F1-8B38-4CA397E34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QUESTÕES: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CCEA55-3745-4F33-812E-FCCD0F618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rgbClr val="0070C0"/>
              </a:buClr>
              <a:buFont typeface="Cambria" panose="02040503050406030204" pitchFamily="18" charset="0"/>
              <a:buChar char="∎"/>
            </a:pPr>
            <a:r>
              <a:rPr lang="pt-BR" altLang="pt-BR" dirty="0">
                <a:latin typeface="Calibri" panose="020F0502020204030204" pitchFamily="34" charset="0"/>
                <a:ea typeface="ＭＳ Ｐゴシック" panose="020B0600070205080204" pitchFamily="34" charset="-128"/>
                <a:cs typeface="Cambria" panose="02040503050406030204" pitchFamily="18" charset="0"/>
              </a:rPr>
              <a:t>Como articular as linhas de cuidados com a Vigilância em Saúde no território?</a:t>
            </a:r>
          </a:p>
          <a:p>
            <a:pPr>
              <a:lnSpc>
                <a:spcPct val="150000"/>
              </a:lnSpc>
              <a:buClr>
                <a:srgbClr val="0070C0"/>
              </a:buClr>
              <a:buFont typeface="Cambria" panose="02040503050406030204" pitchFamily="18" charset="0"/>
              <a:buChar char="∎"/>
            </a:pPr>
            <a:endParaRPr lang="pt-BR" altLang="pt-BR" dirty="0">
              <a:latin typeface="Calibri" panose="020F0502020204030204" pitchFamily="34" charset="0"/>
              <a:ea typeface="ＭＳ Ｐゴシック" panose="020B0600070205080204" pitchFamily="34" charset="-128"/>
              <a:cs typeface="Cambria" panose="02040503050406030204" pitchFamily="18" charset="0"/>
            </a:endParaRPr>
          </a:p>
          <a:p>
            <a:pPr marL="0" indent="0">
              <a:lnSpc>
                <a:spcPct val="150000"/>
              </a:lnSpc>
              <a:buClr>
                <a:srgbClr val="0070C0"/>
              </a:buClr>
              <a:buNone/>
            </a:pPr>
            <a:endParaRPr lang="pt-BR" altLang="pt-BR" dirty="0">
              <a:latin typeface="Calibri" panose="020F0502020204030204" pitchFamily="34" charset="0"/>
              <a:ea typeface="ＭＳ Ｐゴシック" panose="020B0600070205080204" pitchFamily="34" charset="-128"/>
              <a:cs typeface="Cambria" panose="02040503050406030204" pitchFamily="18" charset="0"/>
            </a:endParaRPr>
          </a:p>
          <a:p>
            <a:pPr>
              <a:lnSpc>
                <a:spcPct val="150000"/>
              </a:lnSpc>
              <a:buClr>
                <a:srgbClr val="0070C0"/>
              </a:buClr>
              <a:buFont typeface="Cambria" panose="02040503050406030204" pitchFamily="18" charset="0"/>
              <a:buChar char="∎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Como articular as linhas de cuidados para enfrentar os desafios da saúde atuais?</a:t>
            </a:r>
          </a:p>
          <a:p>
            <a:endParaRPr lang="pt-BR" dirty="0"/>
          </a:p>
        </p:txBody>
      </p:sp>
      <p:pic>
        <p:nvPicPr>
          <p:cNvPr id="5" name="Picture 2" descr="Secretaria Estadual de Saúde de Pernambuco | Secretaria Estadual de Saúde  de Pernambuco">
            <a:extLst>
              <a:ext uri="{FF2B5EF4-FFF2-40B4-BE49-F238E27FC236}">
                <a16:creationId xmlns:a16="http://schemas.microsoft.com/office/drawing/2014/main" id="{7720710D-521D-497C-99D0-393EC3048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261" y="4464947"/>
            <a:ext cx="325755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818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F8395A-0AFE-4A8C-AE52-F994D1D51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7860" y="3429000"/>
            <a:ext cx="10058400" cy="137160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altLang="pt-BR" dirty="0">
                <a:solidFill>
                  <a:schemeClr val="tx1"/>
                </a:solidFill>
                <a:latin typeface="Calibri" panose="020F0502020204030204" pitchFamily="34" charset="0"/>
              </a:rPr>
              <a:t>“ A linha de cuidados representa um </a:t>
            </a:r>
            <a:r>
              <a:rPr lang="pt-BR" altLang="pt-BR" i="1" dirty="0" err="1">
                <a:solidFill>
                  <a:schemeClr val="tx1"/>
                </a:solidFill>
                <a:latin typeface="Calibri" panose="020F0502020204030204" pitchFamily="34" charset="0"/>
              </a:rPr>
              <a:t>continuum</a:t>
            </a:r>
            <a:r>
              <a:rPr lang="pt-BR" altLang="pt-BR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t-BR" altLang="pt-BR" dirty="0">
                <a:solidFill>
                  <a:schemeClr val="tx1"/>
                </a:solidFill>
                <a:latin typeface="Calibri" panose="020F0502020204030204" pitchFamily="34" charset="0"/>
              </a:rPr>
              <a:t>assistencial composto por ações de promoção, prevenção, tratamento e reabilitação”, com vistas à integralidade do cuidado</a:t>
            </a:r>
            <a:br>
              <a:rPr lang="pt-BR" altLang="pt-BR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br>
              <a:rPr lang="pt-BR" altLang="pt-BR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4738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FA7B6F03-5A2A-496D-B497-9DFDDEF6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817" y="2855708"/>
            <a:ext cx="100584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dirty="0">
                <a:solidFill>
                  <a:schemeClr val="tx1"/>
                </a:solidFill>
                <a:latin typeface="Calibri" panose="020F0502020204030204" pitchFamily="34" charset="0"/>
              </a:rPr>
              <a:t>Pautada nas necessidades de saúde que são identificadas através de dados epidemiológicos, demográficos, consensos de especialistas e da prática dos serviços </a:t>
            </a:r>
            <a:br>
              <a:rPr lang="pt-BR" altLang="pt-BR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4394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822E390-997B-45C2-A6D4-013C3EE96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alt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POSSIBILIDADES DE ORGANIZAÇÃO</a:t>
            </a: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BE37A783-4D30-43A2-8176-DA1E4FCA9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rgbClr val="0070C0"/>
              </a:buClr>
              <a:buFont typeface="Cambria" panose="02040503050406030204" pitchFamily="18" charset="0"/>
              <a:buChar char="∎"/>
              <a:defRPr/>
            </a:pPr>
            <a:r>
              <a:rPr lang="pt-BR" altLang="pt-BR" dirty="0">
                <a:latin typeface="Calibri" panose="020F0502020204030204" pitchFamily="34" charset="0"/>
              </a:rPr>
              <a:t>Segmentos populacionais específicos (indígenas, quilombolas); </a:t>
            </a:r>
          </a:p>
          <a:p>
            <a:pPr>
              <a:lnSpc>
                <a:spcPct val="150000"/>
              </a:lnSpc>
              <a:buClr>
                <a:srgbClr val="0070C0"/>
              </a:buClr>
              <a:buFont typeface="Cambria" panose="02040503050406030204" pitchFamily="18" charset="0"/>
              <a:buChar char="∎"/>
              <a:defRPr/>
            </a:pPr>
            <a:r>
              <a:rPr lang="pt-BR" altLang="pt-BR" dirty="0">
                <a:latin typeface="Calibri" panose="020F0502020204030204" pitchFamily="34" charset="0"/>
              </a:rPr>
              <a:t>Gênero (saúde da mulher, do homem); </a:t>
            </a:r>
          </a:p>
          <a:p>
            <a:pPr>
              <a:lnSpc>
                <a:spcPct val="150000"/>
              </a:lnSpc>
              <a:buClr>
                <a:srgbClr val="0070C0"/>
              </a:buClr>
              <a:buFont typeface="Cambria" panose="02040503050406030204" pitchFamily="18" charset="0"/>
              <a:buChar char="∎"/>
              <a:defRPr/>
            </a:pPr>
            <a:r>
              <a:rPr lang="pt-BR" altLang="pt-BR" dirty="0">
                <a:latin typeface="Calibri" panose="020F0502020204030204" pitchFamily="34" charset="0"/>
              </a:rPr>
              <a:t>Ciclos de vida (saúde da criança, do adolescente)  </a:t>
            </a:r>
          </a:p>
          <a:p>
            <a:pPr>
              <a:lnSpc>
                <a:spcPct val="150000"/>
              </a:lnSpc>
              <a:buClr>
                <a:srgbClr val="0070C0"/>
              </a:buClr>
              <a:buFont typeface="Cambria" panose="02040503050406030204" pitchFamily="18" charset="0"/>
              <a:buChar char="∎"/>
              <a:defRPr/>
            </a:pPr>
            <a:r>
              <a:rPr lang="pt-BR" altLang="pt-BR" dirty="0">
                <a:latin typeface="Calibri" panose="020F0502020204030204" pitchFamily="34" charset="0"/>
              </a:rPr>
              <a:t>Condições de saúde (gestante)</a:t>
            </a:r>
          </a:p>
          <a:p>
            <a:pPr>
              <a:lnSpc>
                <a:spcPct val="150000"/>
              </a:lnSpc>
              <a:buClr>
                <a:srgbClr val="0070C0"/>
              </a:buClr>
              <a:buFont typeface="Cambria" panose="02040503050406030204" pitchFamily="18" charset="0"/>
              <a:buChar char="∎"/>
              <a:defRPr/>
            </a:pPr>
            <a:r>
              <a:rPr lang="pt-BR" altLang="pt-BR" dirty="0">
                <a:latin typeface="Calibri" panose="020F0502020204030204" pitchFamily="34" charset="0"/>
              </a:rPr>
              <a:t>Agravos (transmissíveis e não transmissíveis; por exemplo: tuberculose, hipertensão, diabetes).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6897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2A0AC7-B52A-418F-BD82-89477FA5B05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75791" y="1958216"/>
            <a:ext cx="9067800" cy="2590800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 IMPORTÂNCIA DA LINHA DE CUIDADO NA ORGANIZAÇÃO DO CUIDADO EM CADA PONTO DE ATENÇÃO E NAS REDES DE ATENÇÃO À SAÚDE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77353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5C118E-D7B8-45A8-AC9B-AD99ACCB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460928"/>
            <a:ext cx="10058400" cy="3931920"/>
          </a:xfrm>
        </p:spPr>
        <p:txBody>
          <a:bodyPr/>
          <a:lstStyle/>
          <a:p>
            <a:r>
              <a:rPr lang="pt-BR" altLang="pt-BR" dirty="0">
                <a:latin typeface="Calibri" panose="020F0502020204030204" pitchFamily="34" charset="0"/>
                <a:ea typeface="ＭＳ Ｐゴシック" panose="020B0600070205080204" pitchFamily="34" charset="-128"/>
                <a:cs typeface="Cambria" panose="02040503050406030204" pitchFamily="18" charset="0"/>
              </a:rPr>
              <a:t>A organização das linhas de cuidados pressupõe o estabelecimento de </a:t>
            </a:r>
            <a:r>
              <a:rPr lang="pt-BR" altLang="pt-BR" b="1" dirty="0">
                <a:latin typeface="Calibri" panose="020F0502020204030204" pitchFamily="34" charset="0"/>
                <a:ea typeface="ＭＳ Ｐゴシック" panose="020B0600070205080204" pitchFamily="34" charset="-128"/>
                <a:cs typeface="Cambria" panose="02040503050406030204" pitchFamily="18" charset="0"/>
              </a:rPr>
              <a:t>“percursos assistenciais” </a:t>
            </a:r>
            <a:r>
              <a:rPr lang="pt-BR" altLang="pt-BR" dirty="0">
                <a:latin typeface="Calibri" panose="020F0502020204030204" pitchFamily="34" charset="0"/>
                <a:ea typeface="ＭＳ Ｐゴシック" panose="020B0600070205080204" pitchFamily="34" charset="-128"/>
                <a:cs typeface="Cambria" panose="02040503050406030204" pitchFamily="18" charset="0"/>
              </a:rPr>
              <a:t>com diretrizes clínicas voltadas ao atendimento dos problemas de saúde, fases do ciclo de vida e/ou grupos populacionais.</a:t>
            </a:r>
          </a:p>
          <a:p>
            <a:endParaRPr lang="pt-BR" dirty="0"/>
          </a:p>
          <a:p>
            <a:r>
              <a:rPr lang="pt-BR" altLang="pt-BR" dirty="0">
                <a:latin typeface="Calibri" panose="020F0502020204030204" pitchFamily="34" charset="0"/>
                <a:ea typeface="ＭＳ Ｐゴシック" panose="020B0600070205080204" pitchFamily="34" charset="-128"/>
                <a:cs typeface="Cambria" panose="02040503050406030204" pitchFamily="18" charset="0"/>
              </a:rPr>
              <a:t>A implementação de linhas de cuidado auxilia a organização da atenção à saúde, determinando o estabelecimento de fluxos entre os pontos de atenção à saúde, ou seja, todos os espaços onde se produz atenção à saúde</a:t>
            </a:r>
            <a:endParaRPr lang="pt-BR" dirty="0"/>
          </a:p>
        </p:txBody>
      </p:sp>
      <p:pic>
        <p:nvPicPr>
          <p:cNvPr id="1028" name="Picture 4" descr="Secretaria Estadual de Saúde de Pernambuco | Secretaria Estadual de Saúde  de Pernambuco">
            <a:extLst>
              <a:ext uri="{FF2B5EF4-FFF2-40B4-BE49-F238E27FC236}">
                <a16:creationId xmlns:a16="http://schemas.microsoft.com/office/drawing/2014/main" id="{0B25A695-4ABB-4E07-B04C-D7E2A1E2B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817" y="465152"/>
            <a:ext cx="325755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197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4EEEB2-5201-4310-A7FE-7719B5E54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altLang="pt-B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VIGILÂNCIA EM SAÚDE: do que estamos falando?</a:t>
            </a:r>
            <a:endParaRPr lang="pt-BR" sz="3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70BCC8-17B0-4AD4-B7D7-C50FC6538CD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pt-BR" altLang="pt-BR" dirty="0">
                <a:latin typeface="Calibri" panose="020F0502020204030204" pitchFamily="34" charset="0"/>
                <a:ea typeface="ＭＳ Ｐゴシック" panose="020B0600070205080204" pitchFamily="34" charset="-128"/>
                <a:cs typeface="Cambria" panose="02040503050406030204" pitchFamily="18" charset="0"/>
              </a:rPr>
              <a:t>A expressão ‘Vigilância em Saúde remete à palavra vigiar. Sua origem – do latim </a:t>
            </a:r>
            <a:r>
              <a:rPr lang="pt-BR" altLang="pt-BR" i="1" dirty="0" err="1">
                <a:latin typeface="Calibri" panose="020F0502020204030204" pitchFamily="34" charset="0"/>
                <a:ea typeface="ＭＳ Ｐゴシック" panose="020B0600070205080204" pitchFamily="34" charset="-128"/>
                <a:cs typeface="Cambria" panose="02040503050406030204" pitchFamily="18" charset="0"/>
              </a:rPr>
              <a:t>vigilare</a:t>
            </a:r>
            <a:r>
              <a:rPr lang="pt-BR" altLang="pt-BR" dirty="0">
                <a:latin typeface="Calibri" panose="020F0502020204030204" pitchFamily="34" charset="0"/>
                <a:ea typeface="ＭＳ Ｐゴシック" panose="020B0600070205080204" pitchFamily="34" charset="-128"/>
                <a:cs typeface="Cambria" panose="02040503050406030204" pitchFamily="18" charset="0"/>
              </a:rPr>
              <a:t> – significa observar atentamente, estar atento a, estar de sentinela, procurar,  cuidar, precaver-se, acautelar-se</a:t>
            </a:r>
          </a:p>
          <a:p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31AF240-607C-4573-8511-4403AB32F17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pt-BR" altLang="pt-BR" dirty="0">
                <a:latin typeface="Calibri" panose="020F0502020204030204" pitchFamily="34" charset="0"/>
                <a:ea typeface="ＭＳ Ｐゴシック" panose="020B0600070205080204" pitchFamily="34" charset="-128"/>
                <a:cs typeface="Cambria" panose="02040503050406030204" pitchFamily="18" charset="0"/>
              </a:rPr>
              <a:t>Seu objetivo é observar e analisar permanentemente a situação de saúde da população de um dado território, com ações voltadas a minimização e controle de danos, riscos e determinantes. Tais ações incluem promoção, prevenção e controle de doenças e agravos.</a:t>
            </a:r>
          </a:p>
          <a:p>
            <a:endParaRPr lang="pt-BR" dirty="0"/>
          </a:p>
        </p:txBody>
      </p:sp>
      <p:pic>
        <p:nvPicPr>
          <p:cNvPr id="2050" name="Picture 2" descr="FUNÇÕES, ATRIBUTOS E VANTAGENS DA ATENÇÃO PRIMÁRIA À SAÚDE">
            <a:extLst>
              <a:ext uri="{FF2B5EF4-FFF2-40B4-BE49-F238E27FC236}">
                <a16:creationId xmlns:a16="http://schemas.microsoft.com/office/drawing/2014/main" id="{DCDB11E8-72D5-4CFC-8C95-D5E843870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095" y="4160481"/>
            <a:ext cx="3491534" cy="234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208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4F19B4-E86A-4D35-98C1-0B731CD27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altLang="pt-B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VIGILÂNCIA EM SAÚDE: do que estamos falando?</a:t>
            </a:r>
            <a:endParaRPr lang="pt-BR" sz="3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28B0BE9-3172-49BB-9514-5AD53097B6A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pt-BR" altLang="pt-BR" dirty="0">
                <a:latin typeface="Calibri" panose="020F0502020204030204" pitchFamily="34" charset="0"/>
                <a:ea typeface="ＭＳ Ｐゴシック" panose="020B0600070205080204" pitchFamily="34" charset="-128"/>
                <a:cs typeface="Cambria" panose="02040503050406030204" pitchFamily="18" charset="0"/>
              </a:rPr>
              <a:t>É reconhecida por alguns autores como uma proposta de redefinição das práticas sanitárias, organizando processos de trabalho em saúde para o enfrentamento de problemas que requerem atenção e acompanhamento contínuos expressos de forma integrada nas Linhas de Cuidado . </a:t>
            </a:r>
          </a:p>
          <a:p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76532BE-4E03-4954-8EA1-243A0EA888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pt-BR" altLang="pt-BR" dirty="0">
                <a:latin typeface="Calibri" panose="020F0502020204030204" pitchFamily="34" charset="0"/>
                <a:ea typeface="ＭＳ Ｐゴシック" panose="020B0600070205080204" pitchFamily="34" charset="-128"/>
                <a:cs typeface="Cambria" panose="02040503050406030204" pitchFamily="18" charset="0"/>
              </a:rPr>
              <a:t>Este entendimento desloca o olhar da doença para o modo de vida (condições e estilos de vida de pessoas e comunidades).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49794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3269E16D-E53B-46D3-8957-2DCCA593CE93}"/>
              </a:ext>
            </a:extLst>
          </p:cNvPr>
          <p:cNvSpPr/>
          <p:nvPr/>
        </p:nvSpPr>
        <p:spPr>
          <a:xfrm>
            <a:off x="1219200" y="1997839"/>
            <a:ext cx="101776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solidFill>
                  <a:srgbClr val="333333"/>
                </a:solidFill>
                <a:latin typeface="Lato"/>
              </a:rPr>
              <a:t>Linha do cuidado é a imagem pensada para expressar os fluxos assistenciais seguros e garantidos ao usuário, no sentido de atender às suas necessidades de saúde. É como se ela desenhasse o itinerário que o usuário faz por dentro de uma rede de saúde incluindo segmentos não necessariamente inseridos no sistema de saúde, mas que participam de alguma forma da rede, tal como entidades comunitárias e de assistência social. A linha de cuidado é diferente dos processos de referência e </a:t>
            </a:r>
            <a:r>
              <a:rPr lang="pt-BR" dirty="0" err="1">
                <a:solidFill>
                  <a:srgbClr val="333333"/>
                </a:solidFill>
                <a:latin typeface="Lato"/>
              </a:rPr>
              <a:t>contrarreferência</a:t>
            </a:r>
            <a:r>
              <a:rPr lang="pt-BR" dirty="0">
                <a:solidFill>
                  <a:srgbClr val="333333"/>
                </a:solidFill>
                <a:latin typeface="Lato"/>
              </a:rPr>
              <a:t>, apesar de inclui-los também.</a:t>
            </a:r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05083D77-76A7-4DCE-9197-9F1AE9D42641}"/>
              </a:ext>
            </a:extLst>
          </p:cNvPr>
          <p:cNvSpPr/>
          <p:nvPr/>
        </p:nvSpPr>
        <p:spPr>
          <a:xfrm>
            <a:off x="4969565" y="4306957"/>
            <a:ext cx="4863548" cy="2080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LINHAS DO CUIDADO INTEGRAL: UMA PROPOSTA DE ORGANIZAÇAÕ DA REDE DE SAÚDE, 2012</a:t>
            </a:r>
          </a:p>
          <a:p>
            <a:pPr algn="ctr"/>
            <a:r>
              <a:rPr lang="pt-BR" sz="1400" dirty="0"/>
              <a:t> Camilla Maia Franco </a:t>
            </a:r>
          </a:p>
          <a:p>
            <a:pPr algn="ctr"/>
            <a:r>
              <a:rPr lang="pt-BR" sz="1400" dirty="0"/>
              <a:t>Mestranda em Saúde Coletiva – UFF </a:t>
            </a:r>
          </a:p>
          <a:p>
            <a:pPr algn="ctr"/>
            <a:r>
              <a:rPr lang="pt-BR" sz="1400" dirty="0"/>
              <a:t> Túlio Batista Franco </a:t>
            </a:r>
          </a:p>
          <a:p>
            <a:pPr algn="ctr"/>
            <a:r>
              <a:rPr lang="pt-BR" sz="1400" dirty="0"/>
              <a:t>Professor Dr. da Universidade Federal Fluminense </a:t>
            </a:r>
          </a:p>
        </p:txBody>
      </p:sp>
    </p:spTree>
    <p:extLst>
      <p:ext uri="{BB962C8B-B14F-4D97-AF65-F5344CB8AC3E}">
        <p14:creationId xmlns:p14="http://schemas.microsoft.com/office/powerpoint/2010/main" val="69168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118</TotalTime>
  <Words>513</Words>
  <Application>Microsoft Office PowerPoint</Application>
  <PresentationFormat>Widescreen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ＭＳ Ｐゴシック</vt:lpstr>
      <vt:lpstr>Calibri</vt:lpstr>
      <vt:lpstr>Cambria</vt:lpstr>
      <vt:lpstr>Century Gothic</vt:lpstr>
      <vt:lpstr>Garamond</vt:lpstr>
      <vt:lpstr>Lato</vt:lpstr>
      <vt:lpstr>Savon</vt:lpstr>
      <vt:lpstr>LINHA DE CUIDADO</vt:lpstr>
      <vt:lpstr>“ A linha de cuidados representa um continuum assistencial composto por ações de promoção, prevenção, tratamento e reabilitação”, com vistas à integralidade do cuidado  </vt:lpstr>
      <vt:lpstr>Pautada nas necessidades de saúde que são identificadas através de dados epidemiológicos, demográficos, consensos de especialistas e da prática dos serviços  </vt:lpstr>
      <vt:lpstr>POSSIBILIDADES DE ORGANIZAÇÃO</vt:lpstr>
      <vt:lpstr>A IMPORTÂNCIA DA LINHA DE CUIDADO NA ORGANIZAÇÃO DO CUIDADO EM CADA PONTO DE ATENÇÃO E NAS REDES DE ATENÇÃO À SAÚDE</vt:lpstr>
      <vt:lpstr>Apresentação do PowerPoint</vt:lpstr>
      <vt:lpstr>VIGILÂNCIA EM SAÚDE: do que estamos falando?</vt:lpstr>
      <vt:lpstr>VIGILÂNCIA EM SAÚDE: do que estamos falando?</vt:lpstr>
      <vt:lpstr>Apresentação do PowerPoint</vt:lpstr>
      <vt:lpstr>https://www.youtube.com/watch?v=ZwXV0RaY4mo</vt:lpstr>
      <vt:lpstr>INDISPENSÁVEL....</vt:lpstr>
      <vt:lpstr>QUESTÕES: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LINHA DE CUIDADO</dc:title>
  <dc:creator>User</dc:creator>
  <cp:lastModifiedBy>User</cp:lastModifiedBy>
  <cp:revision>15</cp:revision>
  <dcterms:created xsi:type="dcterms:W3CDTF">2020-08-29T00:56:16Z</dcterms:created>
  <dcterms:modified xsi:type="dcterms:W3CDTF">2020-08-31T22:23:10Z</dcterms:modified>
</cp:coreProperties>
</file>