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72" r:id="rId3"/>
    <p:sldId id="273" r:id="rId4"/>
    <p:sldId id="274" r:id="rId5"/>
    <p:sldId id="275" r:id="rId6"/>
    <p:sldId id="276" r:id="rId7"/>
    <p:sldId id="256" r:id="rId8"/>
    <p:sldId id="257" r:id="rId9"/>
    <p:sldId id="258" r:id="rId10"/>
    <p:sldId id="259" r:id="rId11"/>
    <p:sldId id="277" r:id="rId12"/>
    <p:sldId id="260" r:id="rId13"/>
    <p:sldId id="264" r:id="rId14"/>
    <p:sldId id="278" r:id="rId15"/>
    <p:sldId id="261" r:id="rId16"/>
    <p:sldId id="262" r:id="rId17"/>
    <p:sldId id="263" r:id="rId18"/>
    <p:sldId id="266" r:id="rId19"/>
    <p:sldId id="267" r:id="rId20"/>
    <p:sldId id="268" r:id="rId21"/>
    <p:sldId id="269" r:id="rId22"/>
    <p:sldId id="270" r:id="rId23"/>
    <p:sldId id="271" r:id="rId2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06/10/2020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06/10/2020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06/10/2020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C19AF-EFCC-4CA4-BB80-9D26F72F9B1A}" type="datetimeFigureOut">
              <a:rPr lang="pt-BR" smtClean="0"/>
              <a:pPr/>
              <a:t>06/10/2020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E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979B39C-E3E3-4F5C-8756-157912AC0EA8}" type="slidenum">
              <a:rPr lang="pt-BR" smtClean="0">
                <a:solidFill>
                  <a:srgbClr val="969696">
                    <a:shade val="75000"/>
                  </a:srgbClr>
                </a:solidFill>
              </a:rPr>
              <a:pPr/>
              <a:t>‹nº›</a:t>
            </a:fld>
            <a:endParaRPr lang="pt-BR">
              <a:solidFill>
                <a:srgbClr val="969696">
                  <a:shade val="75000"/>
                </a:srgbClr>
              </a:solidFill>
            </a:endParaRPr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717019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C19AF-EFCC-4CA4-BB80-9D26F72F9B1A}" type="datetimeFigureOut">
              <a:rPr lang="pt-BR" smtClean="0"/>
              <a:pPr/>
              <a:t>06/10/2020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C979B39C-E3E3-4F5C-8756-157912AC0EA8}" type="slidenum">
              <a:rPr lang="pt-BR" smtClean="0">
                <a:solidFill>
                  <a:srgbClr val="969696">
                    <a:shade val="75000"/>
                  </a:srgbClr>
                </a:solidFill>
              </a:rPr>
              <a:pPr/>
              <a:t>‹nº›</a:t>
            </a:fld>
            <a:endParaRPr lang="pt-BR">
              <a:solidFill>
                <a:srgbClr val="969696">
                  <a:shade val="75000"/>
                </a:srgbClr>
              </a:solidFill>
            </a:endParaRPr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857495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3" name="Retângulo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Retângulo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C19AF-EFCC-4CA4-BB80-9D26F72F9B1A}" type="datetimeFigureOut">
              <a:rPr lang="pt-BR" smtClean="0"/>
              <a:pPr/>
              <a:t>06/10/2020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E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979B39C-E3E3-4F5C-8756-157912AC0EA8}" type="slidenum">
              <a:rPr lang="pt-BR" smtClean="0">
                <a:solidFill>
                  <a:srgbClr val="969696">
                    <a:shade val="75000"/>
                  </a:srgbClr>
                </a:solidFill>
              </a:rPr>
              <a:pPr/>
              <a:t>‹nº›</a:t>
            </a:fld>
            <a:endParaRPr lang="pt-BR">
              <a:solidFill>
                <a:srgbClr val="969696">
                  <a:shade val="75000"/>
                </a:srgbClr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4082956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9CC19AF-EFCC-4CA4-BB80-9D26F72F9B1A}" type="datetimeFigureOut">
              <a:rPr lang="pt-BR" smtClean="0"/>
              <a:pPr/>
              <a:t>06/10/2020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9B39C-E3E3-4F5C-8756-157912AC0EA8}" type="slidenum">
              <a:rPr lang="pt-BR" smtClean="0">
                <a:solidFill>
                  <a:srgbClr val="969696">
                    <a:shade val="75000"/>
                  </a:srgbClr>
                </a:solidFill>
              </a:rPr>
              <a:pPr/>
              <a:t>‹nº›</a:t>
            </a:fld>
            <a:endParaRPr lang="pt-BR">
              <a:solidFill>
                <a:srgbClr val="969696">
                  <a:shade val="75000"/>
                </a:srgbClr>
              </a:solidFill>
            </a:endParaRP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Espaço Reservado para Conteúdo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Conteúdo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7077288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Retângulo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1" name="Retângulo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Retângulo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tângulo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C19AF-EFCC-4CA4-BB80-9D26F72F9B1A}" type="datetimeFigureOut">
              <a:rPr lang="pt-BR" smtClean="0"/>
              <a:pPr/>
              <a:t>06/10/2020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pt-BR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4" name="Espaço Reservado para Conteúdo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6" name="Espaço Reservado para Conteúdo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5" name="E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E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C979B39C-E3E3-4F5C-8756-157912AC0EA8}" type="slidenum">
              <a:rPr lang="pt-BR" smtClean="0">
                <a:solidFill>
                  <a:srgbClr val="969696">
                    <a:shade val="75000"/>
                  </a:srgbClr>
                </a:solidFill>
              </a:rPr>
              <a:pPr/>
              <a:t>‹nº›</a:t>
            </a:fld>
            <a:endParaRPr lang="pt-BR">
              <a:solidFill>
                <a:srgbClr val="969696">
                  <a:shade val="75000"/>
                </a:srgbClr>
              </a:solidFill>
            </a:endParaRPr>
          </a:p>
        </p:txBody>
      </p:sp>
      <p:sp>
        <p:nvSpPr>
          <p:cNvPr id="23" name="Título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1554549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C19AF-EFCC-4CA4-BB80-9D26F72F9B1A}" type="datetimeFigureOut">
              <a:rPr lang="pt-BR" smtClean="0"/>
              <a:pPr/>
              <a:t>06/10/2020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C979B39C-E3E3-4F5C-8756-157912AC0EA8}" type="slidenum">
              <a:rPr lang="pt-BR" smtClean="0">
                <a:solidFill>
                  <a:srgbClr val="969696">
                    <a:shade val="75000"/>
                  </a:srgbClr>
                </a:solidFill>
              </a:rPr>
              <a:pPr/>
              <a:t>‹nº›</a:t>
            </a:fld>
            <a:endParaRPr lang="pt-BR">
              <a:solidFill>
                <a:srgbClr val="969696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73578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tângulo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tângulo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C19AF-EFCC-4CA4-BB80-9D26F72F9B1A}" type="datetimeFigureOut">
              <a:rPr lang="pt-BR" smtClean="0"/>
              <a:pPr/>
              <a:t>06/10/2020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979B39C-E3E3-4F5C-8756-157912AC0EA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01787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ângulo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Espaço Reservado para Conteúdo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979B39C-E3E3-4F5C-8756-157912AC0EA8}" type="slidenum">
              <a:rPr lang="pt-BR" smtClean="0">
                <a:solidFill>
                  <a:srgbClr val="969696">
                    <a:shade val="75000"/>
                  </a:srgbClr>
                </a:solidFill>
              </a:rPr>
              <a:pPr/>
              <a:t>‹nº›</a:t>
            </a:fld>
            <a:endParaRPr lang="pt-BR">
              <a:solidFill>
                <a:srgbClr val="969696">
                  <a:shade val="75000"/>
                </a:srgbClr>
              </a:solidFill>
            </a:endParaRPr>
          </a:p>
        </p:txBody>
      </p:sp>
      <p:sp>
        <p:nvSpPr>
          <p:cNvPr id="21" name="Retângulo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C19AF-EFCC-4CA4-BB80-9D26F72F9B1A}" type="datetimeFigureOut">
              <a:rPr lang="pt-BR" smtClean="0"/>
              <a:pPr/>
              <a:t>06/10/2020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14325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06/10/2020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ector reto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Retângulo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E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E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C979B39C-E3E3-4F5C-8756-157912AC0EA8}" type="slidenum">
              <a:rPr lang="pt-BR" smtClean="0">
                <a:solidFill>
                  <a:srgbClr val="969696">
                    <a:shade val="75000"/>
                  </a:srgbClr>
                </a:solidFill>
              </a:rPr>
              <a:pPr/>
              <a:t>‹nº›</a:t>
            </a:fld>
            <a:endParaRPr lang="pt-BR">
              <a:solidFill>
                <a:srgbClr val="969696">
                  <a:shade val="75000"/>
                </a:srgbClr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22" name="Retângulo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9CC19AF-EFCC-4CA4-BB80-9D26F72F9B1A}" type="datetimeFigureOut">
              <a:rPr lang="pt-BR" smtClean="0"/>
              <a:pPr/>
              <a:t>06/10/2020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61752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C19AF-EFCC-4CA4-BB80-9D26F72F9B1A}" type="datetimeFigureOut">
              <a:rPr lang="pt-BR" smtClean="0"/>
              <a:pPr/>
              <a:t>06/10/2020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9B39C-E3E3-4F5C-8756-157912AC0EA8}" type="slidenum">
              <a:rPr lang="pt-BR" smtClean="0">
                <a:solidFill>
                  <a:srgbClr val="969696">
                    <a:shade val="75000"/>
                  </a:srgbClr>
                </a:solidFill>
              </a:rPr>
              <a:pPr/>
              <a:t>‹nº›</a:t>
            </a:fld>
            <a:endParaRPr lang="pt-BR">
              <a:solidFill>
                <a:srgbClr val="969696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00979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Retângulo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E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C979B39C-E3E3-4F5C-8756-157912AC0EA8}" type="slidenum">
              <a:rPr lang="pt-BR" smtClean="0">
                <a:solidFill>
                  <a:srgbClr val="969696">
                    <a:shade val="75000"/>
                  </a:srgbClr>
                </a:solidFill>
              </a:rPr>
              <a:pPr/>
              <a:t>‹nº›</a:t>
            </a:fld>
            <a:endParaRPr lang="pt-BR">
              <a:solidFill>
                <a:srgbClr val="969696">
                  <a:shade val="75000"/>
                </a:srgbClr>
              </a:solidFill>
            </a:endParaRP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C19AF-EFCC-4CA4-BB80-9D26F72F9B1A}" type="datetimeFigureOut">
              <a:rPr lang="pt-BR" smtClean="0"/>
              <a:pPr/>
              <a:t>06/10/2020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6899658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06/10/2020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06/10/2020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06/10/2020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06/10/2020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06/10/2020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06/10/2020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06/10/2020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00DB3-DBF0-4086-B675-117E7A9610B8}" type="datetimeFigureOut">
              <a:rPr lang="pt-BR" smtClean="0"/>
              <a:t>06/10/2020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9CC19AF-EFCC-4CA4-BB80-9D26F72F9B1A}" type="datetimeFigureOut">
              <a:rPr lang="pt-BR" smtClean="0"/>
              <a:pPr/>
              <a:t>06/10/2020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E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979B39C-E3E3-4F5C-8756-157912AC0EA8}" type="slidenum">
              <a:rPr lang="pt-BR" smtClean="0">
                <a:solidFill>
                  <a:srgbClr val="969696">
                    <a:shade val="75000"/>
                  </a:srgbClr>
                </a:solidFill>
              </a:rPr>
              <a:pPr/>
              <a:t>‹nº›</a:t>
            </a:fld>
            <a:endParaRPr lang="pt-BR">
              <a:solidFill>
                <a:srgbClr val="969696">
                  <a:shade val="75000"/>
                </a:srgbClr>
              </a:solidFill>
            </a:endParaRPr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279667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476672"/>
            <a:ext cx="9144000" cy="64293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8000" b="1" dirty="0" smtClean="0"/>
              <a:t>    </a:t>
            </a:r>
            <a:r>
              <a:rPr lang="en-US" sz="4900" b="1" dirty="0" smtClean="0">
                <a:solidFill>
                  <a:srgbClr val="FF0000"/>
                </a:solidFill>
              </a:rPr>
              <a:t>INDICADORES DE SAÚDE</a:t>
            </a:r>
            <a:endParaRPr lang="pt-BR" sz="6000" b="1" dirty="0" smtClean="0">
              <a:solidFill>
                <a:srgbClr val="FF0000"/>
              </a:solidFill>
            </a:endParaRPr>
          </a:p>
        </p:txBody>
      </p:sp>
      <p:sp>
        <p:nvSpPr>
          <p:cNvPr id="2150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196752"/>
            <a:ext cx="9144000" cy="5500687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lnSpc>
                <a:spcPct val="16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Parâmetros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utilizados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internacionalmente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com o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objetivo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de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avaliar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sob o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ponto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de vista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sanitário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a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saúde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das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populações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aspectos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não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sujeitos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à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observação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direta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lnSpc>
                <a:spcPct val="160000"/>
              </a:lnSpc>
              <a:defRPr/>
            </a:pPr>
            <a:r>
              <a:rPr lang="pt-BR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São medidas usadas para ajudar a</a:t>
            </a:r>
          </a:p>
          <a:p>
            <a:pPr>
              <a:lnSpc>
                <a:spcPct val="160000"/>
              </a:lnSpc>
              <a:defRPr/>
            </a:pPr>
            <a:r>
              <a:rPr lang="pt-BR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descrever uma situação existente e para</a:t>
            </a:r>
          </a:p>
          <a:p>
            <a:pPr>
              <a:lnSpc>
                <a:spcPct val="160000"/>
              </a:lnSpc>
              <a:defRPr/>
            </a:pPr>
            <a:r>
              <a:rPr lang="pt-BR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avaliar mudanças ou tendências durante</a:t>
            </a:r>
          </a:p>
          <a:p>
            <a:pPr>
              <a:lnSpc>
                <a:spcPct val="160000"/>
              </a:lnSpc>
              <a:defRPr/>
            </a:pPr>
            <a:r>
              <a:rPr lang="pt-BR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um período de tempo.</a:t>
            </a:r>
            <a:endParaRPr lang="en-US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1692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0"/>
            <a:ext cx="8172450" cy="1125538"/>
          </a:xfrm>
        </p:spPr>
        <p:txBody>
          <a:bodyPr/>
          <a:lstStyle/>
          <a:p>
            <a:pPr eaLnBrk="1" hangingPunct="1"/>
            <a:endParaRPr lang="en-US" altLang="pt-BR" sz="3800" b="1" smtClean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0" y="188640"/>
            <a:ext cx="9144000" cy="6264696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pt-BR" sz="3900" b="1" dirty="0" smtClean="0">
                <a:solidFill>
                  <a:srgbClr val="FF0000"/>
                </a:solidFill>
              </a:rPr>
              <a:t>COEFICIENTE DE MORTALIDADE INFANTIL (CMI)</a:t>
            </a:r>
          </a:p>
          <a:p>
            <a:pPr algn="ctr"/>
            <a:r>
              <a:rPr lang="en-US" altLang="pt-BR" sz="3900" b="1" dirty="0" smtClean="0">
                <a:solidFill>
                  <a:srgbClr val="0070C0"/>
                </a:solidFill>
              </a:rPr>
              <a:t>PARANÁ </a:t>
            </a:r>
            <a:r>
              <a:rPr lang="en-US" altLang="pt-BR" sz="4000" b="1" dirty="0" smtClean="0">
                <a:solidFill>
                  <a:srgbClr val="0070C0"/>
                </a:solidFill>
              </a:rPr>
              <a:t>2018</a:t>
            </a:r>
            <a:endParaRPr lang="en-US" altLang="pt-BR" sz="4000" b="1" dirty="0">
              <a:solidFill>
                <a:srgbClr val="0070C0"/>
              </a:solidFill>
            </a:endParaRPr>
          </a:p>
          <a:p>
            <a:pPr eaLnBrk="1" hangingPunct="1"/>
            <a:endParaRPr lang="en-US" altLang="pt-BR" dirty="0" smtClean="0"/>
          </a:p>
          <a:p>
            <a:pPr algn="ctr">
              <a:buNone/>
            </a:pPr>
            <a:r>
              <a:rPr lang="en-US" altLang="pt-BR" sz="3600" b="1" dirty="0" smtClean="0">
                <a:latin typeface="Arial" pitchFamily="34" charset="0"/>
                <a:cs typeface="Arial" pitchFamily="34" charset="0"/>
              </a:rPr>
              <a:t>CMI =            </a:t>
            </a:r>
            <a:r>
              <a:rPr lang="en-US" altLang="pt-BR" sz="3600" b="1" dirty="0" smtClean="0">
                <a:latin typeface="Arial" pitchFamily="34" charset="0"/>
                <a:cs typeface="Arial" pitchFamily="34" charset="0"/>
              </a:rPr>
              <a:t>_</a:t>
            </a:r>
            <a:r>
              <a:rPr lang="en-US" altLang="pt-BR" sz="3600" b="1" u="sng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1613</a:t>
            </a:r>
            <a:r>
              <a:rPr lang="en-US" altLang="pt-BR" sz="3600" b="1" u="sng" dirty="0" smtClean="0">
                <a:latin typeface="Arial" pitchFamily="34" charset="0"/>
                <a:cs typeface="Arial" pitchFamily="34" charset="0"/>
              </a:rPr>
              <a:t>__ </a:t>
            </a:r>
            <a:r>
              <a:rPr lang="en-US" altLang="pt-BR" sz="3600" b="1" dirty="0" smtClean="0">
                <a:latin typeface="Arial" pitchFamily="34" charset="0"/>
                <a:cs typeface="Arial" pitchFamily="34" charset="0"/>
              </a:rPr>
              <a:t>x 1000 = </a:t>
            </a:r>
            <a:r>
              <a:rPr lang="en-US" altLang="pt-BR" sz="3600" b="1" dirty="0">
                <a:latin typeface="Arial" pitchFamily="34" charset="0"/>
                <a:cs typeface="Arial" pitchFamily="34" charset="0"/>
              </a:rPr>
              <a:t>10,32</a:t>
            </a:r>
            <a:endParaRPr lang="en-US" altLang="pt-BR" sz="36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pt-BR" sz="3600" b="1" dirty="0" smtClean="0">
                <a:solidFill>
                  <a:srgbClr val="00B050"/>
                </a:solidFill>
              </a:rPr>
              <a:t>156.201</a:t>
            </a:r>
            <a:endParaRPr lang="en-US" altLang="pt-BR" sz="3600" b="1" u="sng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endParaRPr lang="en-US" altLang="pt-BR" u="sng" dirty="0" smtClean="0"/>
          </a:p>
        </p:txBody>
      </p:sp>
    </p:spTree>
    <p:extLst>
      <p:ext uri="{BB962C8B-B14F-4D97-AF65-F5344CB8AC3E}">
        <p14:creationId xmlns:p14="http://schemas.microsoft.com/office/powerpoint/2010/main" val="1169187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0"/>
            <a:ext cx="8172450" cy="1125538"/>
          </a:xfrm>
        </p:spPr>
        <p:txBody>
          <a:bodyPr/>
          <a:lstStyle/>
          <a:p>
            <a:pPr eaLnBrk="1" hangingPunct="1"/>
            <a:endParaRPr lang="en-US" altLang="pt-BR" sz="3800" b="1" smtClean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0" y="188640"/>
            <a:ext cx="9144000" cy="640871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pt-BR" sz="3900" b="1" dirty="0" smtClean="0">
                <a:solidFill>
                  <a:srgbClr val="FF0000"/>
                </a:solidFill>
              </a:rPr>
              <a:t>COEFICIENTE DE MORTALIDADE INFANTIL (CMI)</a:t>
            </a:r>
          </a:p>
          <a:p>
            <a:pPr algn="ctr"/>
            <a:r>
              <a:rPr lang="en-US" altLang="pt-BR" sz="3900" b="1" dirty="0" smtClean="0">
                <a:solidFill>
                  <a:srgbClr val="0070C0"/>
                </a:solidFill>
              </a:rPr>
              <a:t>CANOINHAS </a:t>
            </a:r>
            <a:r>
              <a:rPr lang="en-US" altLang="pt-BR" sz="4000" b="1" dirty="0">
                <a:solidFill>
                  <a:srgbClr val="0070C0"/>
                </a:solidFill>
              </a:rPr>
              <a:t>2018</a:t>
            </a:r>
          </a:p>
          <a:p>
            <a:pPr eaLnBrk="1" hangingPunct="1"/>
            <a:endParaRPr lang="en-US" altLang="pt-BR" dirty="0" smtClean="0"/>
          </a:p>
          <a:p>
            <a:pPr algn="ctr" eaLnBrk="1" hangingPunct="1">
              <a:buFont typeface="Wingdings" pitchFamily="2" charset="2"/>
              <a:buNone/>
            </a:pPr>
            <a:r>
              <a:rPr lang="en-US" altLang="pt-BR" sz="4000" b="1" dirty="0" smtClean="0">
                <a:latin typeface="Arial" pitchFamily="34" charset="0"/>
                <a:cs typeface="Arial" pitchFamily="34" charset="0"/>
              </a:rPr>
              <a:t>CMI =         </a:t>
            </a:r>
            <a:r>
              <a:rPr lang="en-US" altLang="pt-BR" sz="4000" b="1" u="sng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12</a:t>
            </a:r>
            <a:r>
              <a:rPr lang="en-US" altLang="pt-BR" sz="4000" b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pt-BR" sz="4000" b="1" dirty="0">
                <a:latin typeface="Arial" pitchFamily="34" charset="0"/>
                <a:cs typeface="Arial" pitchFamily="34" charset="0"/>
              </a:rPr>
              <a:t>x</a:t>
            </a:r>
            <a:r>
              <a:rPr lang="en-US" altLang="pt-BR" sz="4000" b="1" dirty="0" smtClean="0">
                <a:latin typeface="Arial" pitchFamily="34" charset="0"/>
                <a:cs typeface="Arial" pitchFamily="34" charset="0"/>
              </a:rPr>
              <a:t> 1000 = </a:t>
            </a:r>
            <a:r>
              <a:rPr lang="en-US" altLang="pt-BR" sz="4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14,2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altLang="pt-BR" sz="4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842</a:t>
            </a:r>
          </a:p>
          <a:p>
            <a:pPr algn="ctr" eaLnBrk="1" hangingPunct="1">
              <a:buFont typeface="Wingdings" pitchFamily="2" charset="2"/>
              <a:buNone/>
            </a:pPr>
            <a:endParaRPr lang="en-US" altLang="pt-BR" sz="4000" b="1" u="sng" dirty="0">
              <a:latin typeface="Arial" pitchFamily="34" charset="0"/>
              <a:cs typeface="Arial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endParaRPr lang="en-US" altLang="pt-BR" u="sng" dirty="0"/>
          </a:p>
          <a:p>
            <a:pPr algn="ctr" eaLnBrk="1" hangingPunct="1">
              <a:buFont typeface="Wingdings" pitchFamily="2" charset="2"/>
              <a:buNone/>
            </a:pPr>
            <a:endParaRPr lang="en-US" altLang="pt-BR" u="sng" dirty="0" smtClean="0"/>
          </a:p>
        </p:txBody>
      </p:sp>
    </p:spTree>
    <p:extLst>
      <p:ext uri="{BB962C8B-B14F-4D97-AF65-F5344CB8AC3E}">
        <p14:creationId xmlns:p14="http://schemas.microsoft.com/office/powerpoint/2010/main" val="235065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0"/>
            <a:ext cx="8172450" cy="1125538"/>
          </a:xfrm>
        </p:spPr>
        <p:txBody>
          <a:bodyPr/>
          <a:lstStyle/>
          <a:p>
            <a:pPr eaLnBrk="1" hangingPunct="1"/>
            <a:endParaRPr lang="en-US" altLang="pt-BR" sz="3800" b="1" smtClean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0" y="188640"/>
            <a:ext cx="9144000" cy="6192688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altLang="pt-BR" sz="3600" b="1" dirty="0" smtClean="0">
                <a:solidFill>
                  <a:srgbClr val="FF0000"/>
                </a:solidFill>
              </a:rPr>
              <a:t>COEFICIENTE DE MORTALIDADE INFANTIL (CMI)</a:t>
            </a:r>
          </a:p>
          <a:p>
            <a:pPr algn="ctr"/>
            <a:r>
              <a:rPr lang="en-US" altLang="pt-BR" sz="3600" b="1" dirty="0" smtClean="0">
                <a:solidFill>
                  <a:srgbClr val="0070C0"/>
                </a:solidFill>
              </a:rPr>
              <a:t>TRÊS BARRAS </a:t>
            </a:r>
            <a:r>
              <a:rPr lang="en-US" altLang="pt-BR" sz="3600" b="1" dirty="0">
                <a:solidFill>
                  <a:srgbClr val="0070C0"/>
                </a:solidFill>
              </a:rPr>
              <a:t>2018</a:t>
            </a:r>
          </a:p>
          <a:p>
            <a:pPr eaLnBrk="1" hangingPunct="1"/>
            <a:endParaRPr lang="en-US" altLang="pt-BR" sz="2400" dirty="0" smtClean="0"/>
          </a:p>
          <a:p>
            <a:pPr algn="ctr" eaLnBrk="1" hangingPunct="1">
              <a:buFont typeface="Wingdings" pitchFamily="2" charset="2"/>
              <a:buNone/>
            </a:pPr>
            <a:r>
              <a:rPr lang="en-US" altLang="pt-BR" sz="2400" dirty="0" smtClean="0"/>
              <a:t>     </a:t>
            </a:r>
            <a:r>
              <a:rPr lang="en-US" altLang="pt-BR" sz="4400" b="1" dirty="0" smtClean="0">
                <a:latin typeface="Arial" pitchFamily="34" charset="0"/>
                <a:cs typeface="Arial" pitchFamily="34" charset="0"/>
              </a:rPr>
              <a:t>CMI =           </a:t>
            </a:r>
            <a:r>
              <a:rPr lang="en-US" altLang="pt-BR" sz="4400" b="1" u="sng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altLang="pt-BR" sz="4400" b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pt-BR" sz="4400" b="1" dirty="0" smtClean="0">
                <a:latin typeface="Arial" pitchFamily="34" charset="0"/>
                <a:cs typeface="Arial" pitchFamily="34" charset="0"/>
              </a:rPr>
              <a:t>x 1000 = </a:t>
            </a:r>
            <a:r>
              <a:rPr lang="en-US" altLang="pt-BR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en-US" altLang="pt-BR" sz="4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,52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altLang="pt-BR" sz="4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362</a:t>
            </a:r>
          </a:p>
          <a:p>
            <a:pPr algn="ctr" eaLnBrk="1" hangingPunct="1">
              <a:buFont typeface="Wingdings" pitchFamily="2" charset="2"/>
              <a:buNone/>
            </a:pPr>
            <a:endParaRPr lang="en-US" altLang="pt-BR" sz="4400" b="1" u="sng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6877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0"/>
            <a:ext cx="8172450" cy="1125538"/>
          </a:xfrm>
        </p:spPr>
        <p:txBody>
          <a:bodyPr/>
          <a:lstStyle/>
          <a:p>
            <a:pPr eaLnBrk="1" hangingPunct="1"/>
            <a:endParaRPr lang="en-US" altLang="pt-BR" sz="3800" b="1" smtClean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0" y="188640"/>
            <a:ext cx="9144000" cy="6192688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altLang="pt-BR" sz="3600" b="1" dirty="0" smtClean="0">
                <a:solidFill>
                  <a:srgbClr val="FF0000"/>
                </a:solidFill>
              </a:rPr>
              <a:t>COEFICIENTE DE MORTALIDADE INFANTIL (CMI)</a:t>
            </a:r>
          </a:p>
          <a:p>
            <a:pPr algn="ctr" eaLnBrk="1" hangingPunct="1"/>
            <a:r>
              <a:rPr lang="en-US" altLang="pt-BR" sz="3600" b="1" dirty="0" smtClean="0">
                <a:solidFill>
                  <a:srgbClr val="0070C0"/>
                </a:solidFill>
              </a:rPr>
              <a:t>BELA VISTA DO TOLDO 2018</a:t>
            </a:r>
          </a:p>
          <a:p>
            <a:pPr eaLnBrk="1" hangingPunct="1"/>
            <a:endParaRPr lang="en-US" altLang="pt-BR" sz="2400" dirty="0" smtClean="0"/>
          </a:p>
          <a:p>
            <a:pPr algn="ctr" eaLnBrk="1" hangingPunct="1">
              <a:buFont typeface="Wingdings" pitchFamily="2" charset="2"/>
              <a:buNone/>
            </a:pPr>
            <a:r>
              <a:rPr lang="en-US" altLang="pt-BR" sz="2400" dirty="0" smtClean="0"/>
              <a:t>     </a:t>
            </a:r>
            <a:r>
              <a:rPr lang="en-US" altLang="pt-BR" sz="4400" b="1" dirty="0" smtClean="0">
                <a:latin typeface="Arial" pitchFamily="34" charset="0"/>
                <a:cs typeface="Arial" pitchFamily="34" charset="0"/>
              </a:rPr>
              <a:t>CMI =           </a:t>
            </a:r>
            <a:r>
              <a:rPr lang="en-US" altLang="pt-BR" sz="4400" b="1" u="sng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en-US" altLang="pt-BR" sz="4400" b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pt-BR" sz="4400" b="1" dirty="0" smtClean="0">
                <a:latin typeface="Arial" pitchFamily="34" charset="0"/>
                <a:cs typeface="Arial" pitchFamily="34" charset="0"/>
              </a:rPr>
              <a:t>x 1000 = </a:t>
            </a:r>
            <a:r>
              <a:rPr lang="en-US" altLang="pt-BR" sz="4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0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altLang="pt-BR" sz="4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    87</a:t>
            </a:r>
          </a:p>
          <a:p>
            <a:pPr algn="ctr" eaLnBrk="1" hangingPunct="1">
              <a:buFont typeface="Wingdings" pitchFamily="2" charset="2"/>
              <a:buNone/>
            </a:pPr>
            <a:endParaRPr lang="en-US" altLang="pt-BR" sz="4400" b="1" u="sng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631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0"/>
            <a:ext cx="8172450" cy="1125538"/>
          </a:xfrm>
        </p:spPr>
        <p:txBody>
          <a:bodyPr/>
          <a:lstStyle/>
          <a:p>
            <a:pPr eaLnBrk="1" hangingPunct="1"/>
            <a:endParaRPr lang="en-US" altLang="pt-BR" sz="3800" b="1" smtClean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0" y="188640"/>
            <a:ext cx="9144000" cy="6264696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pt-BR" sz="3900" b="1" dirty="0" smtClean="0">
                <a:solidFill>
                  <a:srgbClr val="FF0000"/>
                </a:solidFill>
              </a:rPr>
              <a:t>COEFICIENTE DE MORTALIDADE INFANTIL (CMI)</a:t>
            </a:r>
          </a:p>
          <a:p>
            <a:pPr algn="ctr"/>
            <a:r>
              <a:rPr lang="en-US" altLang="pt-BR" sz="3900" b="1" dirty="0" smtClean="0">
                <a:solidFill>
                  <a:srgbClr val="0070C0"/>
                </a:solidFill>
              </a:rPr>
              <a:t>ARAUCÁRIA </a:t>
            </a:r>
            <a:r>
              <a:rPr lang="en-US" altLang="pt-BR" sz="4000" b="1" dirty="0">
                <a:solidFill>
                  <a:srgbClr val="0070C0"/>
                </a:solidFill>
              </a:rPr>
              <a:t>2018</a:t>
            </a:r>
          </a:p>
          <a:p>
            <a:pPr eaLnBrk="1" hangingPunct="1"/>
            <a:endParaRPr lang="en-US" altLang="pt-BR" dirty="0" smtClean="0"/>
          </a:p>
          <a:p>
            <a:pPr algn="ctr">
              <a:buNone/>
            </a:pPr>
            <a:r>
              <a:rPr lang="en-US" altLang="pt-BR" sz="4000" b="1" dirty="0" smtClean="0">
                <a:latin typeface="Arial" pitchFamily="34" charset="0"/>
                <a:cs typeface="Arial" pitchFamily="34" charset="0"/>
              </a:rPr>
              <a:t>CMI =   </a:t>
            </a:r>
            <a:r>
              <a:rPr lang="en-US" altLang="pt-BR" sz="4000" b="1" dirty="0" smtClean="0">
                <a:latin typeface="Arial" pitchFamily="34" charset="0"/>
                <a:cs typeface="Arial" pitchFamily="34" charset="0"/>
              </a:rPr>
              <a:t>          </a:t>
            </a:r>
            <a:r>
              <a:rPr lang="en-US" altLang="pt-BR" sz="4000" b="1" u="sng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altLang="pt-BR" sz="4000" b="1" u="sng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en-US" altLang="pt-BR" sz="4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pt-BR" sz="4000" b="1" dirty="0" smtClean="0">
                <a:latin typeface="Arial" pitchFamily="34" charset="0"/>
                <a:cs typeface="Arial" pitchFamily="34" charset="0"/>
              </a:rPr>
              <a:t>x </a:t>
            </a:r>
            <a:r>
              <a:rPr lang="en-US" altLang="pt-BR" sz="4000" b="1" dirty="0" smtClean="0">
                <a:latin typeface="Arial" pitchFamily="34" charset="0"/>
                <a:cs typeface="Arial" pitchFamily="34" charset="0"/>
              </a:rPr>
              <a:t>1000 = </a:t>
            </a:r>
            <a:r>
              <a:rPr lang="en-US" altLang="pt-BR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11,7</a:t>
            </a:r>
            <a:r>
              <a:rPr lang="en-US" altLang="pt-BR" sz="4000" b="1" dirty="0" smtClean="0">
                <a:solidFill>
                  <a:srgbClr val="002060"/>
                </a:solidFill>
              </a:rPr>
              <a:t>8</a:t>
            </a:r>
            <a:endParaRPr lang="en-US" altLang="pt-BR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altLang="pt-BR" sz="4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22</a:t>
            </a:r>
            <a:r>
              <a:rPr lang="en-US" altLang="pt-BR" sz="4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07</a:t>
            </a:r>
            <a:endParaRPr lang="en-US" altLang="pt-BR" sz="4000" b="1" u="sng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endParaRPr lang="en-US" altLang="pt-BR" u="sng" dirty="0" smtClean="0"/>
          </a:p>
        </p:txBody>
      </p:sp>
    </p:spTree>
    <p:extLst>
      <p:ext uri="{BB962C8B-B14F-4D97-AF65-F5344CB8AC3E}">
        <p14:creationId xmlns:p14="http://schemas.microsoft.com/office/powerpoint/2010/main" val="780900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0"/>
            <a:ext cx="8172450" cy="1125538"/>
          </a:xfrm>
        </p:spPr>
        <p:txBody>
          <a:bodyPr/>
          <a:lstStyle/>
          <a:p>
            <a:pPr eaLnBrk="1" hangingPunct="1"/>
            <a:endParaRPr lang="en-US" altLang="pt-BR" sz="3800" b="1" smtClean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0" y="188640"/>
            <a:ext cx="9144000" cy="640871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pt-BR" sz="3900" b="1" dirty="0" smtClean="0">
                <a:solidFill>
                  <a:srgbClr val="FF0000"/>
                </a:solidFill>
              </a:rPr>
              <a:t>COEFICIENTE DE MORTALIDADE INFANTIL (CMI)</a:t>
            </a:r>
          </a:p>
          <a:p>
            <a:pPr algn="ctr"/>
            <a:r>
              <a:rPr lang="en-US" altLang="pt-BR" sz="3900" b="1" dirty="0" smtClean="0">
                <a:solidFill>
                  <a:srgbClr val="0070C0"/>
                </a:solidFill>
              </a:rPr>
              <a:t>GUARAUAVA </a:t>
            </a:r>
            <a:r>
              <a:rPr lang="en-US" altLang="pt-BR" sz="4000" b="1" dirty="0" smtClean="0">
                <a:solidFill>
                  <a:srgbClr val="0070C0"/>
                </a:solidFill>
              </a:rPr>
              <a:t>2018</a:t>
            </a:r>
            <a:endParaRPr lang="en-US" altLang="pt-BR" sz="4000" b="1" dirty="0">
              <a:solidFill>
                <a:srgbClr val="0070C0"/>
              </a:solidFill>
            </a:endParaRPr>
          </a:p>
          <a:p>
            <a:pPr eaLnBrk="1" hangingPunct="1"/>
            <a:endParaRPr lang="en-US" altLang="pt-BR" dirty="0" smtClean="0"/>
          </a:p>
          <a:p>
            <a:pPr algn="ctr">
              <a:buNone/>
            </a:pPr>
            <a:r>
              <a:rPr lang="en-US" altLang="pt-BR" sz="4000" b="1" dirty="0" smtClean="0">
                <a:latin typeface="Arial" pitchFamily="34" charset="0"/>
                <a:cs typeface="Arial" pitchFamily="34" charset="0"/>
              </a:rPr>
              <a:t>CMI =    </a:t>
            </a:r>
            <a:r>
              <a:rPr lang="en-US" altLang="pt-BR" sz="4000" b="1" dirty="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en-US" altLang="pt-BR" sz="4000" b="1" u="sng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29 </a:t>
            </a:r>
            <a:r>
              <a:rPr lang="en-US" altLang="pt-BR" sz="4000" b="1" dirty="0" smtClean="0">
                <a:latin typeface="Arial" pitchFamily="34" charset="0"/>
                <a:cs typeface="Arial" pitchFamily="34" charset="0"/>
              </a:rPr>
              <a:t>x1000 = </a:t>
            </a:r>
            <a:r>
              <a:rPr lang="en-US" altLang="pt-BR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9,</a:t>
            </a:r>
            <a:r>
              <a:rPr lang="en-US" altLang="pt-BR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47</a:t>
            </a:r>
            <a:endParaRPr lang="en-US" altLang="pt-BR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altLang="pt-BR" sz="4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altLang="pt-BR" sz="4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062</a:t>
            </a:r>
            <a:endParaRPr lang="en-US" altLang="pt-BR" sz="4000" b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endParaRPr lang="en-US" altLang="pt-BR" sz="4000" b="1" u="sng" dirty="0">
              <a:latin typeface="Arial" pitchFamily="34" charset="0"/>
              <a:cs typeface="Arial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endParaRPr lang="en-US" altLang="pt-BR" u="sng" dirty="0" smtClean="0"/>
          </a:p>
        </p:txBody>
      </p:sp>
    </p:spTree>
    <p:extLst>
      <p:ext uri="{BB962C8B-B14F-4D97-AF65-F5344CB8AC3E}">
        <p14:creationId xmlns:p14="http://schemas.microsoft.com/office/powerpoint/2010/main" val="3943448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0"/>
            <a:ext cx="8172450" cy="1125538"/>
          </a:xfrm>
        </p:spPr>
        <p:txBody>
          <a:bodyPr/>
          <a:lstStyle/>
          <a:p>
            <a:pPr eaLnBrk="1" hangingPunct="1"/>
            <a:endParaRPr lang="en-US" altLang="pt-BR" sz="3800" b="1" smtClean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0" y="188640"/>
            <a:ext cx="9144000" cy="640871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pt-BR" sz="3900" b="1" dirty="0" smtClean="0">
                <a:solidFill>
                  <a:srgbClr val="FF0000"/>
                </a:solidFill>
              </a:rPr>
              <a:t>COEFICIENTE DE MORTALIDADE INFANTIL (CMI)</a:t>
            </a:r>
          </a:p>
          <a:p>
            <a:pPr algn="ctr"/>
            <a:r>
              <a:rPr lang="en-US" altLang="pt-BR" sz="3900" b="1" dirty="0" smtClean="0">
                <a:solidFill>
                  <a:srgbClr val="0070C0"/>
                </a:solidFill>
              </a:rPr>
              <a:t>SÃO MATEUS DO SUL </a:t>
            </a:r>
            <a:r>
              <a:rPr lang="en-US" altLang="pt-BR" sz="4000" b="1" dirty="0" smtClean="0">
                <a:solidFill>
                  <a:srgbClr val="0070C0"/>
                </a:solidFill>
              </a:rPr>
              <a:t>2018</a:t>
            </a:r>
            <a:endParaRPr lang="en-US" altLang="pt-BR" sz="4000" b="1" dirty="0">
              <a:solidFill>
                <a:srgbClr val="0070C0"/>
              </a:solidFill>
            </a:endParaRPr>
          </a:p>
          <a:p>
            <a:pPr eaLnBrk="1" hangingPunct="1"/>
            <a:endParaRPr lang="en-US" altLang="pt-BR" dirty="0" smtClean="0"/>
          </a:p>
          <a:p>
            <a:pPr algn="ctr" eaLnBrk="1" hangingPunct="1">
              <a:buFont typeface="Wingdings" pitchFamily="2" charset="2"/>
              <a:buNone/>
            </a:pPr>
            <a:r>
              <a:rPr lang="en-US" altLang="pt-BR" sz="4000" b="1" dirty="0" smtClean="0">
                <a:latin typeface="Arial" pitchFamily="34" charset="0"/>
                <a:cs typeface="Arial" pitchFamily="34" charset="0"/>
              </a:rPr>
              <a:t>     CMI = </a:t>
            </a:r>
            <a:r>
              <a:rPr lang="en-US" altLang="pt-BR" sz="4000" b="1" dirty="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en-US" altLang="pt-BR" sz="4000" b="1" u="sng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7</a:t>
            </a:r>
            <a:r>
              <a:rPr lang="en-US" altLang="pt-BR" sz="4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pt-BR" sz="4000" b="1" dirty="0" smtClean="0">
                <a:latin typeface="Arial" pitchFamily="34" charset="0"/>
                <a:cs typeface="Arial" pitchFamily="34" charset="0"/>
              </a:rPr>
              <a:t>x 1000 = </a:t>
            </a:r>
            <a:r>
              <a:rPr lang="en-US" altLang="pt-BR" sz="4000" b="1" dirty="0" smtClean="0">
                <a:latin typeface="Arial" pitchFamily="34" charset="0"/>
                <a:cs typeface="Arial" pitchFamily="34" charset="0"/>
              </a:rPr>
              <a:t>12,3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altLang="pt-BR" sz="4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56</a:t>
            </a:r>
            <a:r>
              <a:rPr lang="en-US" altLang="pt-BR" sz="4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en-US" altLang="pt-BR" u="sng" dirty="0" smtClean="0"/>
          </a:p>
        </p:txBody>
      </p:sp>
    </p:spTree>
    <p:extLst>
      <p:ext uri="{BB962C8B-B14F-4D97-AF65-F5344CB8AC3E}">
        <p14:creationId xmlns:p14="http://schemas.microsoft.com/office/powerpoint/2010/main" val="1984134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179512" y="332656"/>
            <a:ext cx="8775576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r>
              <a:rPr kumimoji="1" lang="pt-BR" altLang="pt-BR" sz="4400" b="1" dirty="0" smtClean="0">
                <a:solidFill>
                  <a:srgbClr val="FF0000"/>
                </a:solidFill>
                <a:cs typeface="Arial" pitchFamily="34" charset="0"/>
              </a:rPr>
              <a:t>EVOLUÇÃO DA TAXA </a:t>
            </a:r>
            <a:r>
              <a:rPr kumimoji="1" lang="pt-BR" altLang="pt-BR" sz="4400" b="1" dirty="0">
                <a:solidFill>
                  <a:srgbClr val="FF0000"/>
                </a:solidFill>
                <a:cs typeface="Arial" pitchFamily="34" charset="0"/>
              </a:rPr>
              <a:t>DE MORTALIDADE </a:t>
            </a:r>
            <a:r>
              <a:rPr kumimoji="1" lang="pt-BR" altLang="pt-BR" sz="4400" b="1" dirty="0" smtClean="0">
                <a:solidFill>
                  <a:srgbClr val="FF0000"/>
                </a:solidFill>
                <a:cs typeface="Arial" pitchFamily="34" charset="0"/>
              </a:rPr>
              <a:t>INFANTIL</a:t>
            </a:r>
            <a:endParaRPr kumimoji="1" lang="pt-BR" altLang="pt-BR" sz="40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8371" name="Rectangle 3"/>
          <p:cNvSpPr>
            <a:spLocks noChangeArrowheads="1"/>
          </p:cNvSpPr>
          <p:nvPr/>
        </p:nvSpPr>
        <p:spPr bwMode="auto">
          <a:xfrm>
            <a:off x="395536" y="2060848"/>
            <a:ext cx="8559552" cy="407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rgbClr val="DDDDDD"/>
              </a:buClr>
              <a:buSzPct val="70000"/>
              <a:buFont typeface="Monotype Sorts" pitchFamily="2" charset="2"/>
              <a:buChar char="n"/>
            </a:pPr>
            <a:r>
              <a:rPr kumimoji="1" lang="pt-BR" altLang="pt-BR" sz="4800" b="1" dirty="0">
                <a:solidFill>
                  <a:prstClr val="black"/>
                </a:solidFill>
                <a:cs typeface="Arial" pitchFamily="34" charset="0"/>
              </a:rPr>
              <a:t>135 óbitos por mil NV em </a:t>
            </a:r>
            <a:r>
              <a:rPr kumimoji="1" lang="pt-BR" altLang="pt-BR" sz="4800" b="1" dirty="0" smtClean="0">
                <a:solidFill>
                  <a:prstClr val="black"/>
                </a:solidFill>
                <a:cs typeface="Arial" pitchFamily="34" charset="0"/>
              </a:rPr>
              <a:t>1950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DDDDDD"/>
              </a:buClr>
              <a:buSzPct val="70000"/>
              <a:buFont typeface="Monotype Sorts" pitchFamily="2" charset="2"/>
              <a:buChar char="n"/>
            </a:pPr>
            <a:endParaRPr kumimoji="1" lang="pt-BR" altLang="pt-BR" sz="4800" b="1" dirty="0">
              <a:solidFill>
                <a:prstClr val="black"/>
              </a:solidFill>
              <a:cs typeface="Arial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DDDDDD"/>
              </a:buClr>
              <a:buSzPct val="70000"/>
              <a:buFont typeface="Monotype Sorts" pitchFamily="2" charset="2"/>
              <a:buChar char="n"/>
            </a:pPr>
            <a:r>
              <a:rPr kumimoji="1" lang="pt-BR" altLang="pt-BR" sz="4800" b="1" dirty="0">
                <a:solidFill>
                  <a:prstClr val="black"/>
                </a:solidFill>
                <a:cs typeface="Arial" pitchFamily="34" charset="0"/>
              </a:rPr>
              <a:t>2</a:t>
            </a:r>
            <a:r>
              <a:rPr kumimoji="1" lang="en-US" altLang="pt-BR" sz="4800" b="1" dirty="0">
                <a:solidFill>
                  <a:prstClr val="black"/>
                </a:solidFill>
                <a:cs typeface="Arial" pitchFamily="34" charset="0"/>
              </a:rPr>
              <a:t>5</a:t>
            </a:r>
            <a:r>
              <a:rPr kumimoji="1" lang="pt-BR" altLang="pt-BR" sz="4800" b="1" dirty="0">
                <a:solidFill>
                  <a:prstClr val="black"/>
                </a:solidFill>
                <a:cs typeface="Arial" pitchFamily="34" charset="0"/>
              </a:rPr>
              <a:t>,</a:t>
            </a:r>
            <a:r>
              <a:rPr kumimoji="1" lang="en-US" altLang="pt-BR" sz="4800" b="1" dirty="0">
                <a:solidFill>
                  <a:prstClr val="black"/>
                </a:solidFill>
                <a:cs typeface="Arial" pitchFamily="34" charset="0"/>
              </a:rPr>
              <a:t>1</a:t>
            </a:r>
            <a:r>
              <a:rPr kumimoji="1" lang="pt-BR" altLang="pt-BR" sz="4800" b="1" dirty="0">
                <a:solidFill>
                  <a:prstClr val="black"/>
                </a:solidFill>
                <a:cs typeface="Arial" pitchFamily="34" charset="0"/>
              </a:rPr>
              <a:t> óbitos por mil NV</a:t>
            </a:r>
            <a:r>
              <a:rPr kumimoji="1" lang="pt-BR" altLang="pt-BR" sz="4800" b="1" dirty="0">
                <a:solidFill>
                  <a:prstClr val="black"/>
                </a:solidFill>
              </a:rPr>
              <a:t> em 200</a:t>
            </a:r>
            <a:r>
              <a:rPr kumimoji="1" lang="en-US" altLang="pt-BR" sz="4800" b="1" dirty="0">
                <a:solidFill>
                  <a:prstClr val="black"/>
                </a:solidFill>
              </a:rPr>
              <a:t>2</a:t>
            </a:r>
            <a:endParaRPr kumimoji="1" lang="pt-BR" altLang="pt-BR" sz="48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7445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8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25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Condições de Saúde da População Brasileira</a:t>
            </a:r>
            <a:br>
              <a:rPr lang="pt-BR" sz="25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</a:br>
            <a:r>
              <a:rPr lang="pt-BR" sz="25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Mudanças no perfil epidemiológico</a:t>
            </a:r>
          </a:p>
        </p:txBody>
      </p:sp>
      <p:pic>
        <p:nvPicPr>
          <p:cNvPr id="5939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285875"/>
            <a:ext cx="9144000" cy="5572125"/>
          </a:xfrm>
          <a:noFill/>
        </p:spPr>
      </p:pic>
    </p:spTree>
    <p:extLst>
      <p:ext uri="{BB962C8B-B14F-4D97-AF65-F5344CB8AC3E}">
        <p14:creationId xmlns:p14="http://schemas.microsoft.com/office/powerpoint/2010/main" val="1055409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18" name="Picture 2" descr="Imagem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4936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ítulo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pt-BR" altLang="pt-BR" sz="4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TIPOS DE INDICADORES DE SAÚDE</a:t>
            </a:r>
            <a:r>
              <a:rPr lang="pt-BR" altLang="pt-BR" dirty="0" smtClean="0"/>
              <a:t/>
            </a:r>
            <a:br>
              <a:rPr lang="pt-BR" altLang="pt-BR" dirty="0" smtClean="0"/>
            </a:br>
            <a:endParaRPr lang="pt-BR" altLang="pt-BR" dirty="0" smtClean="0"/>
          </a:p>
        </p:txBody>
      </p:sp>
      <p:sp>
        <p:nvSpPr>
          <p:cNvPr id="409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altLang="pt-BR" sz="4000" smtClean="0"/>
              <a:t>Mortalidade</a:t>
            </a:r>
          </a:p>
          <a:p>
            <a:r>
              <a:rPr lang="pt-BR" altLang="pt-BR" sz="4000" smtClean="0"/>
              <a:t>Morbidade</a:t>
            </a:r>
          </a:p>
          <a:p>
            <a:r>
              <a:rPr lang="pt-BR" altLang="pt-BR" sz="4000" smtClean="0"/>
              <a:t>Nutricionais</a:t>
            </a:r>
          </a:p>
          <a:p>
            <a:r>
              <a:rPr lang="pt-BR" altLang="pt-BR" sz="4000" smtClean="0"/>
              <a:t>Demográficos</a:t>
            </a:r>
          </a:p>
          <a:p>
            <a:r>
              <a:rPr lang="pt-BR" altLang="pt-BR" sz="4000" smtClean="0"/>
              <a:t>Sociais</a:t>
            </a:r>
          </a:p>
          <a:p>
            <a:r>
              <a:rPr lang="pt-BR" altLang="pt-BR" sz="4000" smtClean="0"/>
              <a:t>Ambientais</a:t>
            </a:r>
          </a:p>
        </p:txBody>
      </p:sp>
    </p:spTree>
    <p:extLst>
      <p:ext uri="{BB962C8B-B14F-4D97-AF65-F5344CB8AC3E}">
        <p14:creationId xmlns:p14="http://schemas.microsoft.com/office/powerpoint/2010/main" val="3893198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2" name="Picture 2" descr="Resultado de imagem para TAXA DE MORTALIDADE INFANTIL NO BRASIL 20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57164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6" name="Picture 2" descr="Resultado de imagem para TAXA DE MORTALIDADE INFANTIL NO BRASIL 20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049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AutoShape 2" descr="Resultado de imagem para TAXA DE MORTALIDADE INFANTIL NO BRASIL 2016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altLang="pt-BR">
              <a:solidFill>
                <a:prstClr val="black"/>
              </a:solidFill>
            </a:endParaRPr>
          </a:p>
        </p:txBody>
      </p:sp>
      <p:sp>
        <p:nvSpPr>
          <p:cNvPr id="63491" name="AutoShape 4" descr="Resultado de imagem para TAXA DE MORTALIDADE INFANTIL NO BRASIL 2016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altLang="pt-BR">
              <a:solidFill>
                <a:prstClr val="black"/>
              </a:solidFill>
            </a:endParaRPr>
          </a:p>
        </p:txBody>
      </p:sp>
      <p:sp>
        <p:nvSpPr>
          <p:cNvPr id="63492" name="AutoShape 6" descr="Resultado de imagem para TAXA DE MORTALIDADE INFANTIL NO BRASIL 2016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altLang="pt-BR">
              <a:solidFill>
                <a:prstClr val="black"/>
              </a:solidFill>
            </a:endParaRPr>
          </a:p>
        </p:txBody>
      </p:sp>
      <p:pic>
        <p:nvPicPr>
          <p:cNvPr id="63493" name="Picture 8" descr="Resultado de imagem para TAXA DE MORTALIDADE INFANTIL NO BRASIL 20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6357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3" y="0"/>
            <a:ext cx="8964488" cy="1196975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800" b="1" dirty="0" smtClean="0">
                <a:solidFill>
                  <a:srgbClr val="FF0000"/>
                </a:solidFill>
              </a:rPr>
              <a:t>BANCOS DE DADOS NACIONAIS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484784"/>
            <a:ext cx="8892480" cy="5661025"/>
          </a:xfrm>
        </p:spPr>
        <p:txBody>
          <a:bodyPr/>
          <a:lstStyle/>
          <a:p>
            <a:pPr eaLnBrk="1" hangingPunct="1"/>
            <a:r>
              <a:rPr lang="en-US" sz="3200" b="1" dirty="0" smtClean="0">
                <a:latin typeface="Arial" pitchFamily="34" charset="0"/>
                <a:cs typeface="Arial" pitchFamily="34" charset="0"/>
              </a:rPr>
              <a:t>SIM -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Sistema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de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Informação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sobre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Mortalidade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eaLnBrk="1" hangingPunct="1"/>
            <a:r>
              <a:rPr lang="en-US" sz="3200" b="1" dirty="0" smtClean="0">
                <a:latin typeface="Arial" pitchFamily="34" charset="0"/>
                <a:cs typeface="Arial" pitchFamily="34" charset="0"/>
              </a:rPr>
              <a:t>SINASC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-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Sistema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de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Informação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sobre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Nascidos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Vivos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eaLnBrk="1" hangingPunct="1"/>
            <a:r>
              <a:rPr lang="en-US" sz="3200" b="1" dirty="0" smtClean="0">
                <a:latin typeface="Arial" pitchFamily="34" charset="0"/>
                <a:cs typeface="Arial" pitchFamily="34" charset="0"/>
              </a:rPr>
              <a:t>SINAN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-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Sistema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de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Informação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sobre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Agravos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de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Notificação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eaLnBrk="1" hangingPunct="1"/>
            <a:r>
              <a:rPr lang="en-US" sz="3200" b="1" dirty="0" smtClean="0">
                <a:latin typeface="Arial" pitchFamily="34" charset="0"/>
                <a:cs typeface="Arial" pitchFamily="34" charset="0"/>
              </a:rPr>
              <a:t>SIA/SUS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-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Sistema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de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Informações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Ambulatoriais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do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Sistema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Único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de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Saúde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11209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35785" y="1196752"/>
            <a:ext cx="8766051" cy="6191250"/>
          </a:xfrm>
        </p:spPr>
        <p:txBody>
          <a:bodyPr/>
          <a:lstStyle/>
          <a:p>
            <a:pPr eaLnBrk="1" hangingPunct="1"/>
            <a:r>
              <a:rPr lang="en-US" sz="3200" b="1" dirty="0" smtClean="0">
                <a:latin typeface="Arial" pitchFamily="34" charset="0"/>
                <a:cs typeface="Arial" pitchFamily="34" charset="0"/>
              </a:rPr>
              <a:t>SIH/SUS -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Sistema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de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Informações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Hospitalares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do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Sistema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Único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de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Saúde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en-US" sz="3200" b="1" dirty="0" smtClean="0">
                <a:latin typeface="Arial" pitchFamily="34" charset="0"/>
                <a:cs typeface="Arial" pitchFamily="34" charset="0"/>
              </a:rPr>
              <a:t>SISVAN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-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Sistema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de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Vigilância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Alimentar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e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Nutricional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en-US" sz="3200" b="1" dirty="0" smtClean="0">
                <a:latin typeface="Arial" pitchFamily="34" charset="0"/>
                <a:cs typeface="Arial" pitchFamily="34" charset="0"/>
              </a:rPr>
              <a:t>SIAB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-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Sistema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de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Informação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da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Atenção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Básica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eaLnBrk="1" hangingPunct="1"/>
            <a:r>
              <a:rPr lang="en-US" sz="3200" b="1" dirty="0" smtClean="0">
                <a:latin typeface="Arial" pitchFamily="34" charset="0"/>
                <a:cs typeface="Arial" pitchFamily="34" charset="0"/>
              </a:rPr>
              <a:t>SISCAT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-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Sistema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de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Informação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sobre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Acidentes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de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Trabalho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eaLnBrk="1" hangingPunct="1"/>
            <a:r>
              <a:rPr lang="en-US" sz="3200" b="1" dirty="0" smtClean="0">
                <a:latin typeface="Arial" pitchFamily="34" charset="0"/>
                <a:cs typeface="Arial" pitchFamily="34" charset="0"/>
              </a:rPr>
              <a:t>SI-PNI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-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Sistema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de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Informação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do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Programa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Nacional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de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Imunização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3812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260350"/>
            <a:ext cx="8766051" cy="1008410"/>
          </a:xfrm>
        </p:spPr>
        <p:txBody>
          <a:bodyPr/>
          <a:lstStyle/>
          <a:p>
            <a:pPr eaLnBrk="1" hangingPunct="1"/>
            <a:r>
              <a:rPr lang="en-US" altLang="pt-BR" sz="5700" b="1" dirty="0" smtClean="0">
                <a:solidFill>
                  <a:srgbClr val="FF0000"/>
                </a:solidFill>
              </a:rPr>
              <a:t>OBJETIVOS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0" y="1428750"/>
            <a:ext cx="9144000" cy="4591050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pt-BR" altLang="pt-BR" sz="4000" smtClean="0"/>
              <a:t>Descrever a situação de saúde</a:t>
            </a:r>
          </a:p>
          <a:p>
            <a:pPr eaLnBrk="1" hangingPunct="1"/>
            <a:r>
              <a:rPr lang="en-US" altLang="pt-BR" sz="4000" smtClean="0"/>
              <a:t>analisar a situação atual de saúde</a:t>
            </a:r>
            <a:endParaRPr lang="pt-BR" altLang="pt-BR" sz="4000" smtClean="0"/>
          </a:p>
          <a:p>
            <a:pPr eaLnBrk="1" hangingPunct="1"/>
            <a:r>
              <a:rPr lang="en-US" altLang="pt-BR" sz="4000" smtClean="0"/>
              <a:t>comparar o observado em determinado local com o observado em outros locais ou em diferentes tempos</a:t>
            </a:r>
          </a:p>
          <a:p>
            <a:r>
              <a:rPr lang="pt-BR" altLang="pt-BR" sz="4000" smtClean="0"/>
              <a:t>avaliar a eficácia e o impacto de uma programa</a:t>
            </a:r>
          </a:p>
          <a:p>
            <a:pPr algn="ctr" eaLnBrk="1" hangingPunct="1">
              <a:buFont typeface="Arial" charset="0"/>
              <a:buNone/>
            </a:pPr>
            <a:endParaRPr lang="en-US" altLang="pt-BR" sz="3400" smtClean="0"/>
          </a:p>
        </p:txBody>
      </p:sp>
    </p:spTree>
    <p:extLst>
      <p:ext uri="{BB962C8B-B14F-4D97-AF65-F5344CB8AC3E}">
        <p14:creationId xmlns:p14="http://schemas.microsoft.com/office/powerpoint/2010/main" val="3361214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548680"/>
            <a:ext cx="8964488" cy="1125538"/>
          </a:xfrm>
        </p:spPr>
        <p:txBody>
          <a:bodyPr>
            <a:normAutofit fontScale="90000"/>
          </a:bodyPr>
          <a:lstStyle/>
          <a:p>
            <a:r>
              <a:rPr lang="en-US" altLang="pt-BR" sz="3600" b="1" dirty="0" smtClean="0">
                <a:solidFill>
                  <a:srgbClr val="FF0000"/>
                </a:solidFill>
              </a:rPr>
              <a:t/>
            </a:r>
            <a:br>
              <a:rPr lang="en-US" altLang="pt-BR" sz="3600" b="1" dirty="0" smtClean="0">
                <a:solidFill>
                  <a:srgbClr val="FF0000"/>
                </a:solidFill>
              </a:rPr>
            </a:br>
            <a:r>
              <a:rPr lang="en-US" altLang="pt-BR" sz="3600" b="1" dirty="0" smtClean="0">
                <a:solidFill>
                  <a:srgbClr val="FF0000"/>
                </a:solidFill>
              </a:rPr>
              <a:t>COEFICIENTE </a:t>
            </a:r>
            <a:r>
              <a:rPr lang="en-US" altLang="pt-BR" sz="3600" b="1" dirty="0">
                <a:solidFill>
                  <a:srgbClr val="FF0000"/>
                </a:solidFill>
              </a:rPr>
              <a:t>DE MORTALIDADE INFANTIL (CMI)</a:t>
            </a:r>
            <a:br>
              <a:rPr lang="en-US" altLang="pt-BR" sz="3600" b="1" dirty="0">
                <a:solidFill>
                  <a:srgbClr val="FF0000"/>
                </a:solidFill>
              </a:rPr>
            </a:br>
            <a:endParaRPr lang="en-US" altLang="pt-BR" sz="3800" b="1" dirty="0" smtClean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0" y="1238250"/>
            <a:ext cx="9144000" cy="5619750"/>
          </a:xfrm>
        </p:spPr>
        <p:txBody>
          <a:bodyPr/>
          <a:lstStyle/>
          <a:p>
            <a:pPr algn="ctr" eaLnBrk="1" hangingPunct="1"/>
            <a:r>
              <a:rPr lang="en-US" altLang="pt-BR" dirty="0" err="1" smtClean="0"/>
              <a:t>estimativa</a:t>
            </a:r>
            <a:r>
              <a:rPr lang="en-US" altLang="pt-BR" dirty="0" smtClean="0"/>
              <a:t> </a:t>
            </a:r>
            <a:r>
              <a:rPr lang="en-US" altLang="pt-BR" dirty="0" smtClean="0"/>
              <a:t>do </a:t>
            </a:r>
            <a:r>
              <a:rPr lang="en-US" altLang="pt-BR" dirty="0" err="1" smtClean="0"/>
              <a:t>risco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que</a:t>
            </a:r>
            <a:r>
              <a:rPr lang="en-US" altLang="pt-BR" dirty="0" smtClean="0"/>
              <a:t> as </a:t>
            </a:r>
            <a:r>
              <a:rPr lang="en-US" altLang="pt-BR" dirty="0" err="1" smtClean="0"/>
              <a:t>crianças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nascidas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vivas</a:t>
            </a:r>
            <a:r>
              <a:rPr lang="en-US" altLang="pt-BR" dirty="0" smtClean="0"/>
              <a:t> tem de </a:t>
            </a:r>
            <a:r>
              <a:rPr lang="en-US" altLang="pt-BR" dirty="0" err="1" smtClean="0"/>
              <a:t>morrer</a:t>
            </a:r>
            <a:r>
              <a:rPr lang="en-US" altLang="pt-BR" dirty="0" smtClean="0"/>
              <a:t> antes de </a:t>
            </a:r>
            <a:r>
              <a:rPr lang="en-US" altLang="pt-BR" dirty="0" err="1" smtClean="0"/>
              <a:t>completar</a:t>
            </a:r>
            <a:r>
              <a:rPr lang="en-US" altLang="pt-BR" dirty="0" smtClean="0"/>
              <a:t> um </a:t>
            </a:r>
            <a:r>
              <a:rPr lang="en-US" altLang="pt-BR" dirty="0" err="1" smtClean="0"/>
              <a:t>ano</a:t>
            </a:r>
            <a:r>
              <a:rPr lang="en-US" altLang="pt-BR" dirty="0" smtClean="0"/>
              <a:t> de </a:t>
            </a:r>
            <a:r>
              <a:rPr lang="en-US" altLang="pt-BR" dirty="0" err="1" smtClean="0"/>
              <a:t>idade</a:t>
            </a:r>
            <a:r>
              <a:rPr lang="en-US" altLang="pt-BR" dirty="0" smtClean="0"/>
              <a:t> </a:t>
            </a:r>
          </a:p>
          <a:p>
            <a:pPr eaLnBrk="1" hangingPunct="1"/>
            <a:endParaRPr lang="en-US" altLang="pt-BR" dirty="0" smtClean="0"/>
          </a:p>
          <a:p>
            <a:pPr algn="ctr" eaLnBrk="1" hangingPunct="1">
              <a:buFont typeface="Wingdings" pitchFamily="2" charset="2"/>
              <a:buNone/>
            </a:pPr>
            <a:r>
              <a:rPr lang="en-US" altLang="pt-BR" dirty="0" smtClean="0"/>
              <a:t>CMI = </a:t>
            </a:r>
            <a:r>
              <a:rPr lang="en-US" altLang="pt-BR" u="sng" dirty="0" err="1" smtClean="0"/>
              <a:t>óbitos</a:t>
            </a:r>
            <a:r>
              <a:rPr lang="en-US" altLang="pt-BR" u="sng" dirty="0" smtClean="0"/>
              <a:t> de &lt; 1 </a:t>
            </a:r>
            <a:r>
              <a:rPr lang="en-US" altLang="pt-BR" u="sng" dirty="0" err="1" smtClean="0"/>
              <a:t>ano</a:t>
            </a:r>
            <a:r>
              <a:rPr lang="en-US" altLang="pt-BR" u="sng" dirty="0" smtClean="0"/>
              <a:t> </a:t>
            </a:r>
            <a:r>
              <a:rPr lang="en-US" altLang="pt-BR" u="sng" dirty="0" err="1" smtClean="0"/>
              <a:t>em</a:t>
            </a:r>
            <a:r>
              <a:rPr lang="en-US" altLang="pt-BR" u="sng" dirty="0" smtClean="0"/>
              <a:t> </a:t>
            </a:r>
            <a:r>
              <a:rPr lang="en-US" altLang="pt-BR" u="sng" dirty="0" err="1" smtClean="0"/>
              <a:t>determinado</a:t>
            </a:r>
            <a:r>
              <a:rPr lang="en-US" altLang="pt-BR" u="sng" dirty="0" smtClean="0"/>
              <a:t> </a:t>
            </a:r>
            <a:r>
              <a:rPr lang="en-US" altLang="pt-BR" u="sng" dirty="0" err="1" smtClean="0"/>
              <a:t>ano</a:t>
            </a:r>
            <a:r>
              <a:rPr lang="en-US" altLang="pt-BR" u="sng" dirty="0" smtClean="0"/>
              <a:t>   </a:t>
            </a:r>
            <a:r>
              <a:rPr lang="en-US" altLang="pt-BR" dirty="0" smtClean="0"/>
              <a:t>X 1000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altLang="pt-BR" dirty="0" smtClean="0"/>
              <a:t>   </a:t>
            </a:r>
            <a:r>
              <a:rPr lang="en-US" altLang="pt-BR" dirty="0" err="1" smtClean="0"/>
              <a:t>número</a:t>
            </a:r>
            <a:r>
              <a:rPr lang="en-US" altLang="pt-BR" dirty="0" smtClean="0"/>
              <a:t> de </a:t>
            </a:r>
            <a:r>
              <a:rPr lang="en-US" altLang="pt-BR" dirty="0" err="1" smtClean="0"/>
              <a:t>nascidos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vivos</a:t>
            </a:r>
            <a:r>
              <a:rPr lang="en-US" altLang="pt-BR" dirty="0" smtClean="0"/>
              <a:t> no </a:t>
            </a:r>
            <a:r>
              <a:rPr lang="en-US" altLang="pt-BR" dirty="0" err="1" smtClean="0"/>
              <a:t>ano</a:t>
            </a:r>
            <a:endParaRPr lang="en-US" altLang="pt-BR" u="sng" dirty="0" smtClean="0"/>
          </a:p>
        </p:txBody>
      </p:sp>
    </p:spTree>
    <p:extLst>
      <p:ext uri="{BB962C8B-B14F-4D97-AF65-F5344CB8AC3E}">
        <p14:creationId xmlns:p14="http://schemas.microsoft.com/office/powerpoint/2010/main" val="2389035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301752" y="228600"/>
            <a:ext cx="8534400" cy="1616224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pt-BR" sz="3800" b="1" dirty="0" smtClean="0">
                <a:solidFill>
                  <a:srgbClr val="FF0000"/>
                </a:solidFill>
              </a:rPr>
              <a:t>O </a:t>
            </a:r>
            <a:r>
              <a:rPr lang="en-US" altLang="pt-BR" sz="3800" b="1" dirty="0" err="1" smtClean="0">
                <a:solidFill>
                  <a:srgbClr val="FF0000"/>
                </a:solidFill>
              </a:rPr>
              <a:t>coeficiente</a:t>
            </a:r>
            <a:r>
              <a:rPr lang="en-US" altLang="pt-BR" sz="3800" b="1" dirty="0" smtClean="0">
                <a:solidFill>
                  <a:srgbClr val="FF0000"/>
                </a:solidFill>
              </a:rPr>
              <a:t> de </a:t>
            </a:r>
            <a:r>
              <a:rPr lang="en-US" altLang="pt-BR" sz="3800" b="1" dirty="0" err="1" smtClean="0">
                <a:solidFill>
                  <a:srgbClr val="FF0000"/>
                </a:solidFill>
              </a:rPr>
              <a:t>mortalidade</a:t>
            </a:r>
            <a:r>
              <a:rPr lang="en-US" altLang="pt-BR" sz="3800" b="1" dirty="0" smtClean="0">
                <a:solidFill>
                  <a:srgbClr val="FF0000"/>
                </a:solidFill>
              </a:rPr>
              <a:t> </a:t>
            </a:r>
            <a:r>
              <a:rPr lang="en-US" altLang="pt-BR" sz="3800" b="1" dirty="0" err="1" smtClean="0">
                <a:solidFill>
                  <a:srgbClr val="FF0000"/>
                </a:solidFill>
              </a:rPr>
              <a:t>infantil</a:t>
            </a:r>
            <a:r>
              <a:rPr lang="en-US" altLang="pt-BR" sz="3800" b="1" dirty="0" smtClean="0">
                <a:solidFill>
                  <a:srgbClr val="FF0000"/>
                </a:solidFill>
              </a:rPr>
              <a:t> </a:t>
            </a:r>
            <a:r>
              <a:rPr lang="en-US" altLang="pt-BR" sz="3800" b="1" dirty="0" err="1" smtClean="0">
                <a:solidFill>
                  <a:srgbClr val="FF0000"/>
                </a:solidFill>
              </a:rPr>
              <a:t>pode</a:t>
            </a:r>
            <a:r>
              <a:rPr lang="en-US" altLang="pt-BR" sz="3800" b="1" dirty="0" smtClean="0">
                <a:solidFill>
                  <a:srgbClr val="FF0000"/>
                </a:solidFill>
              </a:rPr>
              <a:t> </a:t>
            </a:r>
            <a:r>
              <a:rPr lang="en-US" altLang="pt-BR" sz="3800" b="1" dirty="0" err="1" smtClean="0">
                <a:solidFill>
                  <a:srgbClr val="FF0000"/>
                </a:solidFill>
              </a:rPr>
              <a:t>ser</a:t>
            </a:r>
            <a:r>
              <a:rPr lang="en-US" altLang="pt-BR" sz="3800" b="1" dirty="0" smtClean="0">
                <a:solidFill>
                  <a:srgbClr val="FF0000"/>
                </a:solidFill>
              </a:rPr>
              <a:t> </a:t>
            </a:r>
            <a:r>
              <a:rPr lang="en-US" altLang="pt-BR" sz="3800" b="1" dirty="0" err="1" smtClean="0">
                <a:solidFill>
                  <a:srgbClr val="FF0000"/>
                </a:solidFill>
              </a:rPr>
              <a:t>dividido</a:t>
            </a:r>
            <a:r>
              <a:rPr lang="en-US" altLang="pt-BR" sz="3800" b="1" dirty="0" smtClean="0">
                <a:solidFill>
                  <a:srgbClr val="FF0000"/>
                </a:solidFill>
              </a:rPr>
              <a:t> </a:t>
            </a:r>
            <a:r>
              <a:rPr lang="en-US" altLang="pt-BR" sz="3800" b="1" dirty="0" err="1" smtClean="0">
                <a:solidFill>
                  <a:srgbClr val="FF0000"/>
                </a:solidFill>
              </a:rPr>
              <a:t>em</a:t>
            </a:r>
            <a:r>
              <a:rPr lang="en-US" altLang="pt-BR" sz="3800" b="1" dirty="0" smtClean="0">
                <a:solidFill>
                  <a:srgbClr val="FF0000"/>
                </a:solidFill>
              </a:rPr>
              <a:t>:</a:t>
            </a:r>
            <a:r>
              <a:rPr lang="en-US" altLang="pt-BR" sz="3800" dirty="0" smtClean="0"/>
              <a:t/>
            </a:r>
            <a:br>
              <a:rPr lang="en-US" altLang="pt-BR" sz="3800" dirty="0" smtClean="0"/>
            </a:br>
            <a:endParaRPr lang="en-US" altLang="pt-BR" sz="3800" dirty="0" smtClean="0"/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pt-BR" sz="4000" dirty="0" err="1" smtClean="0"/>
              <a:t>coeficiente</a:t>
            </a:r>
            <a:r>
              <a:rPr lang="en-US" altLang="pt-BR" sz="4000" dirty="0" smtClean="0"/>
              <a:t> de </a:t>
            </a:r>
            <a:r>
              <a:rPr lang="en-US" altLang="pt-BR" sz="4000" b="1" dirty="0" err="1" smtClean="0"/>
              <a:t>mortalidade</a:t>
            </a:r>
            <a:r>
              <a:rPr lang="en-US" altLang="pt-BR" sz="4000" b="1" dirty="0" smtClean="0"/>
              <a:t> neonatal </a:t>
            </a:r>
            <a:r>
              <a:rPr lang="en-US" altLang="pt-BR" sz="4000" dirty="0" smtClean="0"/>
              <a:t>(</a:t>
            </a:r>
            <a:r>
              <a:rPr lang="en-US" altLang="pt-BR" sz="4000" dirty="0" err="1" smtClean="0"/>
              <a:t>óbitos</a:t>
            </a:r>
            <a:r>
              <a:rPr lang="en-US" altLang="pt-BR" sz="4000" dirty="0" smtClean="0"/>
              <a:t> de 0 a 27 </a:t>
            </a:r>
            <a:r>
              <a:rPr lang="en-US" altLang="pt-BR" sz="4000" dirty="0" err="1" smtClean="0"/>
              <a:t>dias</a:t>
            </a:r>
            <a:r>
              <a:rPr lang="en-US" altLang="pt-BR" sz="4000" dirty="0" smtClean="0"/>
              <a:t> inclusive) </a:t>
            </a:r>
            <a:endParaRPr lang="en-US" altLang="pt-BR" sz="4000" dirty="0" smtClean="0"/>
          </a:p>
          <a:p>
            <a:pPr eaLnBrk="1" hangingPunct="1"/>
            <a:endParaRPr lang="en-US" altLang="pt-BR" sz="4000" dirty="0" smtClean="0"/>
          </a:p>
          <a:p>
            <a:pPr eaLnBrk="1" hangingPunct="1"/>
            <a:r>
              <a:rPr lang="en-US" altLang="pt-BR" sz="4000" dirty="0" err="1" smtClean="0"/>
              <a:t>coeficiente</a:t>
            </a:r>
            <a:r>
              <a:rPr lang="en-US" altLang="pt-BR" sz="4000" dirty="0" smtClean="0"/>
              <a:t> </a:t>
            </a:r>
            <a:r>
              <a:rPr lang="en-US" altLang="pt-BR" sz="4000" dirty="0" smtClean="0"/>
              <a:t>de </a:t>
            </a:r>
            <a:r>
              <a:rPr lang="en-US" altLang="pt-BR" sz="4000" b="1" dirty="0" err="1" smtClean="0"/>
              <a:t>mortalidade</a:t>
            </a:r>
            <a:r>
              <a:rPr lang="en-US" altLang="pt-BR" sz="4000" b="1" dirty="0" smtClean="0"/>
              <a:t> </a:t>
            </a:r>
            <a:r>
              <a:rPr lang="en-US" altLang="pt-BR" sz="4000" b="1" dirty="0" err="1" smtClean="0"/>
              <a:t>pós</a:t>
            </a:r>
            <a:r>
              <a:rPr lang="en-US" altLang="pt-BR" sz="4000" b="1" dirty="0" smtClean="0"/>
              <a:t>-neonatal </a:t>
            </a:r>
            <a:r>
              <a:rPr lang="en-US" altLang="pt-BR" sz="4000" dirty="0" err="1" smtClean="0"/>
              <a:t>ou</a:t>
            </a:r>
            <a:r>
              <a:rPr lang="en-US" altLang="pt-BR" sz="4000" dirty="0" smtClean="0"/>
              <a:t> </a:t>
            </a:r>
            <a:r>
              <a:rPr lang="en-US" altLang="pt-BR" sz="4000" b="1" dirty="0" err="1" smtClean="0"/>
              <a:t>infantil</a:t>
            </a:r>
            <a:r>
              <a:rPr lang="en-US" altLang="pt-BR" sz="4000" b="1" dirty="0" smtClean="0"/>
              <a:t> </a:t>
            </a:r>
            <a:r>
              <a:rPr lang="en-US" altLang="pt-BR" sz="4000" b="1" dirty="0" err="1" smtClean="0"/>
              <a:t>tardia</a:t>
            </a:r>
            <a:r>
              <a:rPr lang="en-US" altLang="pt-BR" sz="4000" b="1" dirty="0" smtClean="0"/>
              <a:t> </a:t>
            </a:r>
            <a:r>
              <a:rPr lang="en-US" altLang="pt-BR" sz="4000" dirty="0" smtClean="0"/>
              <a:t>(</a:t>
            </a:r>
            <a:r>
              <a:rPr lang="en-US" altLang="pt-BR" sz="4000" dirty="0" err="1" smtClean="0"/>
              <a:t>óbitos</a:t>
            </a:r>
            <a:r>
              <a:rPr lang="en-US" altLang="pt-BR" sz="4000" dirty="0" smtClean="0"/>
              <a:t> de 28 </a:t>
            </a:r>
            <a:r>
              <a:rPr lang="en-US" altLang="pt-BR" sz="4000" dirty="0" err="1" smtClean="0"/>
              <a:t>dias</a:t>
            </a:r>
            <a:r>
              <a:rPr lang="en-US" altLang="pt-BR" sz="4000" dirty="0" smtClean="0"/>
              <a:t> a 364 </a:t>
            </a:r>
            <a:r>
              <a:rPr lang="en-US" altLang="pt-BR" sz="4000" dirty="0" err="1" smtClean="0"/>
              <a:t>dias</a:t>
            </a:r>
            <a:r>
              <a:rPr lang="en-US" altLang="pt-BR" sz="4000" dirty="0" smtClean="0"/>
              <a:t> inclusive</a:t>
            </a:r>
            <a:r>
              <a:rPr lang="en-US" altLang="pt-BR" sz="4000" dirty="0" smtClean="0"/>
              <a:t>)</a:t>
            </a:r>
            <a:endParaRPr lang="en-US" altLang="pt-BR" dirty="0" smtClean="0"/>
          </a:p>
        </p:txBody>
      </p:sp>
    </p:spTree>
    <p:extLst>
      <p:ext uri="{BB962C8B-B14F-4D97-AF65-F5344CB8AC3E}">
        <p14:creationId xmlns:p14="http://schemas.microsoft.com/office/powerpoint/2010/main" val="3850458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0"/>
            <a:ext cx="8172450" cy="1125538"/>
          </a:xfrm>
        </p:spPr>
        <p:txBody>
          <a:bodyPr/>
          <a:lstStyle/>
          <a:p>
            <a:pPr eaLnBrk="1" hangingPunct="1"/>
            <a:endParaRPr lang="en-US" altLang="pt-BR" sz="3800" b="1" smtClean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0" y="188640"/>
            <a:ext cx="9144000" cy="6264696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pt-BR" sz="3900" b="1" dirty="0" smtClean="0">
                <a:solidFill>
                  <a:srgbClr val="FF0000"/>
                </a:solidFill>
              </a:rPr>
              <a:t>COEFICIENTE DE MORTALIDADE INFANTIL (CMI)</a:t>
            </a:r>
          </a:p>
          <a:p>
            <a:pPr algn="ctr"/>
            <a:r>
              <a:rPr lang="en-US" altLang="pt-BR" sz="3900" b="1" dirty="0" smtClean="0">
                <a:solidFill>
                  <a:srgbClr val="0070C0"/>
                </a:solidFill>
              </a:rPr>
              <a:t>BRASIL </a:t>
            </a:r>
            <a:r>
              <a:rPr lang="en-US" altLang="pt-BR" sz="4000" b="1" dirty="0">
                <a:solidFill>
                  <a:srgbClr val="0070C0"/>
                </a:solidFill>
              </a:rPr>
              <a:t>2018</a:t>
            </a:r>
          </a:p>
          <a:p>
            <a:pPr eaLnBrk="1" hangingPunct="1"/>
            <a:endParaRPr lang="en-US" altLang="pt-BR" dirty="0" smtClean="0"/>
          </a:p>
          <a:p>
            <a:pPr algn="ctr">
              <a:buNone/>
            </a:pPr>
            <a:r>
              <a:rPr lang="en-US" altLang="pt-BR" sz="3600" b="1" dirty="0" smtClean="0">
                <a:latin typeface="Arial" pitchFamily="34" charset="0"/>
                <a:cs typeface="Arial" pitchFamily="34" charset="0"/>
              </a:rPr>
              <a:t>CMI =              </a:t>
            </a:r>
            <a:r>
              <a:rPr lang="pt-BR" sz="3600" b="1" u="sng" dirty="0" smtClean="0">
                <a:solidFill>
                  <a:srgbClr val="00B050"/>
                </a:solidFill>
              </a:rPr>
              <a:t>35.864 </a:t>
            </a:r>
            <a:r>
              <a:rPr lang="en-US" altLang="pt-BR" sz="3600" b="1" dirty="0" smtClean="0">
                <a:latin typeface="Arial" pitchFamily="34" charset="0"/>
                <a:cs typeface="Arial" pitchFamily="34" charset="0"/>
              </a:rPr>
              <a:t>x 1000 = </a:t>
            </a:r>
            <a:r>
              <a:rPr lang="en-US" altLang="pt-BR" sz="36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12,17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altLang="pt-BR" sz="36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2.944.932</a:t>
            </a:r>
          </a:p>
          <a:p>
            <a:pPr algn="ctr" eaLnBrk="1" hangingPunct="1">
              <a:buFont typeface="Wingdings" pitchFamily="2" charset="2"/>
              <a:buNone/>
            </a:pPr>
            <a:endParaRPr lang="en-US" altLang="pt-BR" sz="3600" b="1" u="sng" dirty="0">
              <a:latin typeface="Arial" pitchFamily="34" charset="0"/>
              <a:cs typeface="Arial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endParaRPr lang="en-US" altLang="pt-BR" u="sng" dirty="0" smtClean="0"/>
          </a:p>
        </p:txBody>
      </p:sp>
    </p:spTree>
    <p:extLst>
      <p:ext uri="{BB962C8B-B14F-4D97-AF65-F5344CB8AC3E}">
        <p14:creationId xmlns:p14="http://schemas.microsoft.com/office/powerpoint/2010/main" val="98696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0"/>
            <a:ext cx="8172450" cy="1125538"/>
          </a:xfrm>
        </p:spPr>
        <p:txBody>
          <a:bodyPr/>
          <a:lstStyle/>
          <a:p>
            <a:pPr eaLnBrk="1" hangingPunct="1"/>
            <a:endParaRPr lang="en-US" altLang="pt-BR" sz="3800" b="1" smtClean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0" y="188640"/>
            <a:ext cx="9144000" cy="6264696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pt-BR" sz="3900" b="1" dirty="0" smtClean="0">
                <a:solidFill>
                  <a:srgbClr val="FF0000"/>
                </a:solidFill>
              </a:rPr>
              <a:t>COEFICIENTE DE MORTALIDADE INFANTIL (CMI)</a:t>
            </a:r>
          </a:p>
          <a:p>
            <a:pPr algn="ctr"/>
            <a:r>
              <a:rPr lang="en-US" altLang="pt-BR" sz="3900" b="1" dirty="0" smtClean="0">
                <a:solidFill>
                  <a:srgbClr val="0070C0"/>
                </a:solidFill>
              </a:rPr>
              <a:t>SANTA CATARINA </a:t>
            </a:r>
            <a:r>
              <a:rPr lang="en-US" altLang="pt-BR" sz="4000" b="1" dirty="0">
                <a:solidFill>
                  <a:srgbClr val="0070C0"/>
                </a:solidFill>
              </a:rPr>
              <a:t>2018</a:t>
            </a:r>
          </a:p>
          <a:p>
            <a:pPr eaLnBrk="1" hangingPunct="1"/>
            <a:endParaRPr lang="en-US" altLang="pt-BR" dirty="0" smtClean="0"/>
          </a:p>
          <a:p>
            <a:pPr algn="ctr" eaLnBrk="1" hangingPunct="1">
              <a:buFont typeface="Wingdings" pitchFamily="2" charset="2"/>
              <a:buNone/>
            </a:pPr>
            <a:r>
              <a:rPr lang="en-US" altLang="pt-BR" sz="3600" b="1" dirty="0" smtClean="0">
                <a:latin typeface="Arial" pitchFamily="34" charset="0"/>
                <a:cs typeface="Arial" pitchFamily="34" charset="0"/>
              </a:rPr>
              <a:t>CMI =            _</a:t>
            </a:r>
            <a:r>
              <a:rPr lang="en-US" altLang="pt-BR" sz="3600" b="1" u="sng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950</a:t>
            </a:r>
            <a:r>
              <a:rPr lang="en-US" altLang="pt-BR" sz="3600" b="1" u="sng" dirty="0" smtClean="0">
                <a:latin typeface="Arial" pitchFamily="34" charset="0"/>
                <a:cs typeface="Arial" pitchFamily="34" charset="0"/>
              </a:rPr>
              <a:t>__ </a:t>
            </a:r>
            <a:r>
              <a:rPr lang="en-US" altLang="pt-BR" sz="3600" b="1" dirty="0" smtClean="0">
                <a:latin typeface="Arial" pitchFamily="34" charset="0"/>
                <a:cs typeface="Arial" pitchFamily="34" charset="0"/>
              </a:rPr>
              <a:t>x 1000 = </a:t>
            </a:r>
            <a:r>
              <a:rPr lang="en-US" altLang="pt-BR" sz="36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9,53</a:t>
            </a:r>
          </a:p>
          <a:p>
            <a:pPr algn="ctr">
              <a:buNone/>
            </a:pPr>
            <a:r>
              <a:rPr lang="pt-BR" sz="3600" b="1" dirty="0">
                <a:solidFill>
                  <a:srgbClr val="00B050"/>
                </a:solidFill>
              </a:rPr>
              <a:t>99.609</a:t>
            </a:r>
            <a:endParaRPr lang="en-US" altLang="pt-BR" sz="3600" b="1" u="sng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endParaRPr lang="en-US" altLang="pt-BR" u="sng" dirty="0" smtClean="0"/>
          </a:p>
        </p:txBody>
      </p:sp>
    </p:spTree>
    <p:extLst>
      <p:ext uri="{BB962C8B-B14F-4D97-AF65-F5344CB8AC3E}">
        <p14:creationId xmlns:p14="http://schemas.microsoft.com/office/powerpoint/2010/main" val="2488390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ívico">
  <a:themeElements>
    <a:clrScheme name="Escala de Cinza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ívico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ívico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462</Words>
  <Application>Microsoft Office PowerPoint</Application>
  <PresentationFormat>Apresentação na tela (4:3)</PresentationFormat>
  <Paragraphs>88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slides</vt:lpstr>
      </vt:variant>
      <vt:variant>
        <vt:i4>22</vt:i4>
      </vt:variant>
    </vt:vector>
  </HeadingPairs>
  <TitlesOfParts>
    <vt:vector size="24" baseType="lpstr">
      <vt:lpstr>Tema do Office</vt:lpstr>
      <vt:lpstr>Cívico</vt:lpstr>
      <vt:lpstr>    INDICADORES DE SAÚDE</vt:lpstr>
      <vt:lpstr>TIPOS DE INDICADORES DE SAÚDE </vt:lpstr>
      <vt:lpstr>BANCOS DE DADOS NACIONAIS</vt:lpstr>
      <vt:lpstr>Apresentação do PowerPoint</vt:lpstr>
      <vt:lpstr>OBJETIVOS</vt:lpstr>
      <vt:lpstr> COEFICIENTE DE MORTALIDADE INFANTIL (CMI) </vt:lpstr>
      <vt:lpstr>O coeficiente de mortalidade infantil pode ser dividido em: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Condições de Saúde da População Brasileira Mudanças no perfil epidemiológico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INDICADORES DE SAÚDE</dc:title>
  <dc:creator>Isabela</dc:creator>
  <cp:lastModifiedBy>Isabela</cp:lastModifiedBy>
  <cp:revision>6</cp:revision>
  <dcterms:created xsi:type="dcterms:W3CDTF">2020-10-06T17:16:01Z</dcterms:created>
  <dcterms:modified xsi:type="dcterms:W3CDTF">2020-10-06T18:29:25Z</dcterms:modified>
</cp:coreProperties>
</file>