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605" r:id="rId2"/>
    <p:sldId id="627" r:id="rId3"/>
    <p:sldId id="606" r:id="rId4"/>
    <p:sldId id="607" r:id="rId5"/>
    <p:sldId id="672" r:id="rId6"/>
    <p:sldId id="681" r:id="rId7"/>
    <p:sldId id="682" r:id="rId8"/>
    <p:sldId id="684" r:id="rId9"/>
    <p:sldId id="683" r:id="rId10"/>
    <p:sldId id="678" r:id="rId11"/>
    <p:sldId id="679" r:id="rId12"/>
    <p:sldId id="680" r:id="rId13"/>
    <p:sldId id="675" r:id="rId14"/>
    <p:sldId id="656" r:id="rId15"/>
    <p:sldId id="608" r:id="rId16"/>
    <p:sldId id="609" r:id="rId17"/>
    <p:sldId id="657" r:id="rId18"/>
    <p:sldId id="726" r:id="rId19"/>
    <p:sldId id="634" r:id="rId20"/>
    <p:sldId id="725" r:id="rId21"/>
    <p:sldId id="612" r:id="rId22"/>
    <p:sldId id="703" r:id="rId23"/>
    <p:sldId id="720" r:id="rId24"/>
    <p:sldId id="702" r:id="rId25"/>
    <p:sldId id="710" r:id="rId26"/>
    <p:sldId id="707" r:id="rId27"/>
    <p:sldId id="708" r:id="rId28"/>
    <p:sldId id="706" r:id="rId29"/>
    <p:sldId id="704" r:id="rId30"/>
    <p:sldId id="711" r:id="rId31"/>
    <p:sldId id="721" r:id="rId32"/>
    <p:sldId id="722" r:id="rId33"/>
    <p:sldId id="674" r:id="rId34"/>
    <p:sldId id="688" r:id="rId35"/>
    <p:sldId id="700" r:id="rId36"/>
    <p:sldId id="712" r:id="rId37"/>
    <p:sldId id="714" r:id="rId38"/>
    <p:sldId id="715" r:id="rId39"/>
    <p:sldId id="713" r:id="rId40"/>
    <p:sldId id="689" r:id="rId41"/>
    <p:sldId id="716" r:id="rId42"/>
    <p:sldId id="696" r:id="rId43"/>
    <p:sldId id="690" r:id="rId44"/>
    <p:sldId id="727" r:id="rId45"/>
    <p:sldId id="691" r:id="rId46"/>
    <p:sldId id="693" r:id="rId47"/>
    <p:sldId id="717" r:id="rId48"/>
    <p:sldId id="694" r:id="rId49"/>
    <p:sldId id="718" r:id="rId50"/>
    <p:sldId id="697" r:id="rId51"/>
    <p:sldId id="719" r:id="rId52"/>
    <p:sldId id="698"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F54CE-620A-4B97-A606-FC2C68AB3E34}" type="datetimeFigureOut">
              <a:rPr lang="pt-BR" smtClean="0"/>
              <a:t>14/08/2020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9B34E-3700-4AA3-98D3-4FF4F572BE12}" type="slidenum">
              <a:rPr lang="pt-BR" smtClean="0"/>
              <a:t>‹nº›</a:t>
            </a:fld>
            <a:endParaRPr lang="pt-BR"/>
          </a:p>
        </p:txBody>
      </p:sp>
    </p:spTree>
    <p:extLst>
      <p:ext uri="{BB962C8B-B14F-4D97-AF65-F5344CB8AC3E}">
        <p14:creationId xmlns:p14="http://schemas.microsoft.com/office/powerpoint/2010/main" val="313574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1AD950A-067F-4950-9A63-1D94F79BDE4B}" type="slidenum">
              <a:rPr lang="pt-BR" smtClean="0"/>
              <a:pPr>
                <a:defRPr/>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DD08918-D4A4-41B3-86E9-8B1BDA81F37F}" type="slidenum">
              <a:rPr lang="pt-BR" smtClean="0"/>
              <a:pPr>
                <a:defRPr/>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695BDCC-6D24-4078-AE1A-D5616810D7EA}" type="slidenum">
              <a:rPr lang="pt-BR" smtClean="0"/>
              <a:pPr>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695BDCC-6D24-4078-AE1A-D5616810D7EA}" type="slidenum">
              <a:rPr lang="pt-BR" smtClean="0"/>
              <a:pPr>
                <a:defRPr/>
              </a:pPr>
              <a:t>14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CEDA147-8898-4409-9731-21AE2CB22C90}" type="slidenum">
              <a:rPr lang="pt-BR" smtClean="0"/>
              <a:pPr>
                <a:defRPr/>
              </a:pPr>
              <a:t>15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1B5525A-D448-40D6-903C-7832D3024657}" type="slidenum">
              <a:rPr lang="pt-BR" smtClean="0"/>
              <a:pPr>
                <a:defRPr/>
              </a:pPr>
              <a:t>16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1B5525A-D448-40D6-903C-7832D3024657}" type="slidenum">
              <a:rPr lang="pt-BR" smtClean="0"/>
              <a:pPr>
                <a:defRPr/>
              </a:pPr>
              <a:t>17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FB4017E1-0A7B-49B7-A26B-68507C7F0B42}" type="slidenum">
              <a:rPr lang="pt-BR" smtClean="0"/>
              <a:pPr>
                <a:defRPr/>
              </a:pPr>
              <a:t>21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14/08/2020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14/08/2020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14/08/2020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14/08/2020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14/08/2020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14/08/2020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14/08/2020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467544" y="26732"/>
            <a:ext cx="8229600" cy="725487"/>
          </a:xfrm>
        </p:spPr>
        <p:txBody>
          <a:bodyPr>
            <a:normAutofit/>
          </a:bodyPr>
          <a:lstStyle/>
          <a:p>
            <a:r>
              <a:rPr lang="pt-BR" sz="4000" b="1" dirty="0" smtClean="0"/>
              <a:t>ANEXOS EMBRIONÁRIOS</a:t>
            </a:r>
          </a:p>
        </p:txBody>
      </p:sp>
      <p:sp>
        <p:nvSpPr>
          <p:cNvPr id="3" name="Espaço Reservado para Conteúdo 2"/>
          <p:cNvSpPr>
            <a:spLocks noGrp="1"/>
          </p:cNvSpPr>
          <p:nvPr>
            <p:ph idx="1"/>
          </p:nvPr>
        </p:nvSpPr>
        <p:spPr>
          <a:xfrm>
            <a:off x="1" y="908720"/>
            <a:ext cx="8929688" cy="5949280"/>
          </a:xfrm>
        </p:spPr>
        <p:txBody>
          <a:bodyPr>
            <a:normAutofit/>
          </a:bodyPr>
          <a:lstStyle/>
          <a:p>
            <a:pPr algn="just">
              <a:buFont typeface="Arial" charset="0"/>
              <a:buChar char="•"/>
              <a:defRPr/>
            </a:pPr>
            <a:r>
              <a:rPr lang="pt-BR" b="1" dirty="0" smtClean="0">
                <a:latin typeface="Arial" pitchFamily="34" charset="0"/>
                <a:cs typeface="Arial" pitchFamily="34" charset="0"/>
              </a:rPr>
              <a:t>Estruturas que surgem a partir dos folhetos embrionários, mas que não fazem parte do corpo do </a:t>
            </a:r>
            <a:r>
              <a:rPr lang="pt-BR" b="1" dirty="0" smtClean="0">
                <a:latin typeface="Arial" pitchFamily="34" charset="0"/>
                <a:cs typeface="Arial" pitchFamily="34" charset="0"/>
              </a:rPr>
              <a:t>embrião</a:t>
            </a:r>
            <a:endParaRPr lang="pt-BR" b="1" dirty="0" smtClean="0">
              <a:latin typeface="Arial" pitchFamily="34" charset="0"/>
              <a:cs typeface="Arial" pitchFamily="34" charset="0"/>
            </a:endParaRPr>
          </a:p>
          <a:p>
            <a:pPr algn="just">
              <a:buFont typeface="Arial" charset="0"/>
              <a:buChar char="•"/>
              <a:defRPr/>
            </a:pPr>
            <a:endParaRPr lang="pt-BR" sz="1000" b="1" dirty="0" smtClean="0">
              <a:latin typeface="Arial" pitchFamily="34" charset="0"/>
              <a:cs typeface="Arial" pitchFamily="34" charset="0"/>
            </a:endParaRPr>
          </a:p>
          <a:p>
            <a:pPr algn="just">
              <a:buFont typeface="Arial" charset="0"/>
              <a:buChar char="•"/>
              <a:defRPr/>
            </a:pPr>
            <a:endParaRPr lang="pt-BR" sz="1000" b="1" dirty="0" smtClean="0">
              <a:latin typeface="Arial" pitchFamily="34" charset="0"/>
              <a:cs typeface="Arial" pitchFamily="34" charset="0"/>
            </a:endParaRPr>
          </a:p>
          <a:p>
            <a:pPr lvl="1" algn="just">
              <a:buFont typeface="Arial" pitchFamily="34" charset="0"/>
              <a:buChar char="•"/>
              <a:defRPr/>
            </a:pPr>
            <a:r>
              <a:rPr lang="pt-BR" sz="3200" b="1" i="1" dirty="0" smtClean="0">
                <a:solidFill>
                  <a:srgbClr val="FF0000"/>
                </a:solidFill>
                <a:latin typeface="Arial" pitchFamily="34" charset="0"/>
                <a:cs typeface="Arial" pitchFamily="34" charset="0"/>
              </a:rPr>
              <a:t>Vesícula </a:t>
            </a:r>
            <a:r>
              <a:rPr lang="pt-BR" sz="3200" b="1" i="1" dirty="0" smtClean="0">
                <a:solidFill>
                  <a:srgbClr val="FF0000"/>
                </a:solidFill>
                <a:latin typeface="Arial" pitchFamily="34" charset="0"/>
                <a:cs typeface="Arial" pitchFamily="34" charset="0"/>
              </a:rPr>
              <a:t>vitelínica</a:t>
            </a:r>
            <a:endParaRPr lang="pt-BR" sz="3200" b="1" i="1" dirty="0" smtClean="0">
              <a:solidFill>
                <a:srgbClr val="FF0000"/>
              </a:solidFill>
              <a:latin typeface="Arial" pitchFamily="34" charset="0"/>
              <a:cs typeface="Arial" pitchFamily="34" charset="0"/>
            </a:endParaRPr>
          </a:p>
          <a:p>
            <a:pPr lvl="1" algn="just">
              <a:buFont typeface="Arial" pitchFamily="34" charset="0"/>
              <a:buChar char="•"/>
              <a:defRPr/>
            </a:pPr>
            <a:r>
              <a:rPr lang="pt-BR" sz="3200" b="1" i="1" dirty="0" smtClean="0">
                <a:solidFill>
                  <a:srgbClr val="FF0000"/>
                </a:solidFill>
                <a:latin typeface="Arial" pitchFamily="34" charset="0"/>
                <a:cs typeface="Arial" pitchFamily="34" charset="0"/>
              </a:rPr>
              <a:t>Âmnio </a:t>
            </a:r>
            <a:endParaRPr lang="pt-BR" sz="3200" b="1" i="1" dirty="0" smtClean="0">
              <a:solidFill>
                <a:srgbClr val="FF0000"/>
              </a:solidFill>
              <a:latin typeface="Arial" pitchFamily="34" charset="0"/>
              <a:cs typeface="Arial" pitchFamily="34" charset="0"/>
            </a:endParaRPr>
          </a:p>
          <a:p>
            <a:pPr lvl="1" algn="just">
              <a:buFont typeface="Arial" pitchFamily="34" charset="0"/>
              <a:buChar char="•"/>
              <a:defRPr/>
            </a:pPr>
            <a:r>
              <a:rPr lang="pt-BR" sz="3200" b="1" i="1" dirty="0" err="1" smtClean="0">
                <a:solidFill>
                  <a:srgbClr val="FF0000"/>
                </a:solidFill>
                <a:latin typeface="Arial" pitchFamily="34" charset="0"/>
                <a:cs typeface="Arial" pitchFamily="34" charset="0"/>
              </a:rPr>
              <a:t>Cório</a:t>
            </a:r>
            <a:r>
              <a:rPr lang="pt-BR" sz="3200" b="1" dirty="0" smtClean="0">
                <a:solidFill>
                  <a:srgbClr val="FF0000"/>
                </a:solidFill>
                <a:latin typeface="Arial" pitchFamily="34" charset="0"/>
                <a:cs typeface="Arial" pitchFamily="34" charset="0"/>
              </a:rPr>
              <a:t> </a:t>
            </a:r>
          </a:p>
          <a:p>
            <a:pPr lvl="1" algn="just">
              <a:buFont typeface="Arial" pitchFamily="34" charset="0"/>
              <a:buChar char="•"/>
              <a:defRPr/>
            </a:pPr>
            <a:r>
              <a:rPr lang="pt-BR" sz="3200" b="1" i="1" dirty="0" err="1" smtClean="0">
                <a:solidFill>
                  <a:srgbClr val="FF0000"/>
                </a:solidFill>
                <a:latin typeface="Arial" pitchFamily="34" charset="0"/>
                <a:cs typeface="Arial" pitchFamily="34" charset="0"/>
              </a:rPr>
              <a:t>Alantóide</a:t>
            </a:r>
            <a:endParaRPr lang="pt-BR" sz="3200" b="1" i="1" dirty="0" smtClean="0">
              <a:solidFill>
                <a:srgbClr val="FF0000"/>
              </a:solidFill>
              <a:latin typeface="Arial" pitchFamily="34" charset="0"/>
              <a:cs typeface="Arial" pitchFamily="34" charset="0"/>
            </a:endParaRPr>
          </a:p>
          <a:p>
            <a:pPr lvl="1" algn="just">
              <a:buFont typeface="Arial" charset="0"/>
              <a:buNone/>
              <a:defRPr/>
            </a:pPr>
            <a:endParaRPr lang="pt-BR" b="1" dirty="0" smtClean="0">
              <a:latin typeface="Arial" pitchFamily="34" charset="0"/>
              <a:cs typeface="Arial" pitchFamily="34" charset="0"/>
            </a:endParaRPr>
          </a:p>
          <a:p>
            <a:pPr marL="1162050" lvl="1" indent="-704850" algn="just">
              <a:buFont typeface="Arial" charset="0"/>
              <a:buNone/>
              <a:defRPr/>
            </a:pPr>
            <a:r>
              <a:rPr lang="pt-BR" sz="3200" b="1" dirty="0" smtClean="0">
                <a:latin typeface="Arial" pitchFamily="34" charset="0"/>
                <a:cs typeface="Arial" pitchFamily="34" charset="0"/>
              </a:rPr>
              <a:t>O </a:t>
            </a:r>
            <a:r>
              <a:rPr lang="pt-BR" sz="3200" b="1" i="1" dirty="0" smtClean="0">
                <a:latin typeface="Arial" pitchFamily="34" charset="0"/>
                <a:cs typeface="Arial" pitchFamily="34" charset="0"/>
              </a:rPr>
              <a:t>alantóide</a:t>
            </a:r>
            <a:r>
              <a:rPr lang="pt-BR" sz="3200" b="1" dirty="0" smtClean="0">
                <a:latin typeface="Arial" pitchFamily="34" charset="0"/>
                <a:cs typeface="Arial" pitchFamily="34" charset="0"/>
              </a:rPr>
              <a:t> e o </a:t>
            </a:r>
            <a:r>
              <a:rPr lang="pt-BR" sz="3200" b="1" i="1" dirty="0" err="1" smtClean="0">
                <a:latin typeface="Arial" pitchFamily="34" charset="0"/>
                <a:cs typeface="Arial" pitchFamily="34" charset="0"/>
              </a:rPr>
              <a:t>cório</a:t>
            </a:r>
            <a:r>
              <a:rPr lang="pt-BR" sz="3200" b="1" dirty="0" smtClean="0">
                <a:latin typeface="Arial" pitchFamily="34" charset="0"/>
                <a:cs typeface="Arial" pitchFamily="34" charset="0"/>
              </a:rPr>
              <a:t> associam-se à </a:t>
            </a:r>
            <a:r>
              <a:rPr lang="pt-BR" sz="3200" b="1" i="1" dirty="0" smtClean="0">
                <a:latin typeface="Arial" pitchFamily="34" charset="0"/>
                <a:cs typeface="Arial" pitchFamily="34" charset="0"/>
              </a:rPr>
              <a:t>mucosa uterina</a:t>
            </a:r>
            <a:r>
              <a:rPr lang="pt-BR" sz="3200" b="1" dirty="0" smtClean="0">
                <a:latin typeface="Arial" pitchFamily="34" charset="0"/>
                <a:cs typeface="Arial" pitchFamily="34" charset="0"/>
              </a:rPr>
              <a:t> formando a </a:t>
            </a:r>
            <a:r>
              <a:rPr lang="pt-BR" sz="3200" b="1" i="1" dirty="0" smtClean="0">
                <a:solidFill>
                  <a:srgbClr val="FF0000"/>
                </a:solidFill>
                <a:latin typeface="Arial" pitchFamily="34" charset="0"/>
                <a:cs typeface="Arial" pitchFamily="34" charset="0"/>
              </a:rPr>
              <a:t>placenta</a:t>
            </a:r>
            <a:endParaRPr lang="pt-BR" sz="3200" b="1" dirty="0" smtClean="0">
              <a:latin typeface="Arial" pitchFamily="34" charset="0"/>
              <a:cs typeface="Arial" pitchFamily="34" charset="0"/>
            </a:endParaRPr>
          </a:p>
          <a:p>
            <a:pPr lvl="1" algn="just">
              <a:buFont typeface="Arial" charset="0"/>
              <a:buChar char="–"/>
              <a:defRPr/>
            </a:pPr>
            <a:endParaRPr lang="pt-BR" sz="2400" b="1" dirty="0" smtClean="0"/>
          </a:p>
        </p:txBody>
      </p:sp>
      <p:grpSp>
        <p:nvGrpSpPr>
          <p:cNvPr id="37892" name="Grupo 6"/>
          <p:cNvGrpSpPr>
            <a:grpSpLocks/>
          </p:cNvGrpSpPr>
          <p:nvPr/>
        </p:nvGrpSpPr>
        <p:grpSpPr bwMode="auto">
          <a:xfrm>
            <a:off x="5655728" y="2169560"/>
            <a:ext cx="3529310" cy="2699601"/>
            <a:chOff x="6000760" y="3043557"/>
            <a:chExt cx="3071802" cy="1742765"/>
          </a:xfrm>
        </p:grpSpPr>
        <p:pic>
          <p:nvPicPr>
            <p:cNvPr id="37893" name="Picture 2" descr="http://www.brasilescola.com/upload/e/periodo_embrionario_feta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12008" y="3132309"/>
              <a:ext cx="1742765" cy="15652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7572379" y="3259419"/>
              <a:ext cx="1500183" cy="476855"/>
            </a:xfrm>
            <a:prstGeom prst="rect">
              <a:avLst/>
            </a:prstGeom>
            <a:noFill/>
          </p:spPr>
          <p:txBody>
            <a:bodyPr>
              <a:spAutoFit/>
            </a:bodyPr>
            <a:lstStyle/>
            <a:p>
              <a:pPr>
                <a:defRPr/>
              </a:pPr>
              <a:r>
                <a:rPr lang="pt-BR" sz="1400" b="1" dirty="0">
                  <a:latin typeface="+mn-lt"/>
                  <a:cs typeface="Arial" charset="0"/>
                </a:rPr>
                <a:t>Feto humano envolvido pelo líquido </a:t>
              </a:r>
              <a:r>
                <a:rPr lang="pt-BR" sz="1400" b="1" dirty="0" err="1" smtClean="0">
                  <a:latin typeface="+mn-lt"/>
                  <a:cs typeface="Arial" charset="0"/>
                </a:rPr>
                <a:t>aminiótico</a:t>
              </a:r>
              <a:endParaRPr lang="pt-BR" sz="1400" b="1" dirty="0">
                <a:latin typeface="+mn-lt"/>
                <a:cs typeface="Arial" charset="0"/>
              </a:endParaRPr>
            </a:p>
          </p:txBody>
        </p:sp>
      </p:grpSp>
    </p:spTree>
    <p:extLst>
      <p:ext uri="{BB962C8B-B14F-4D97-AF65-F5344CB8AC3E}">
        <p14:creationId xmlns:p14="http://schemas.microsoft.com/office/powerpoint/2010/main" val="315499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92D050"/>
                </a:solidFill>
              </a:rPr>
              <a:t>POLIDRÂMNIO</a:t>
            </a:r>
            <a:endParaRPr lang="pt-BR" b="1" dirty="0">
              <a:solidFill>
                <a:srgbClr val="92D050"/>
              </a:solidFill>
            </a:endParaRPr>
          </a:p>
        </p:txBody>
      </p:sp>
      <p:sp>
        <p:nvSpPr>
          <p:cNvPr id="3" name="Espaço Reservado para Conteúdo 2"/>
          <p:cNvSpPr>
            <a:spLocks noGrp="1"/>
          </p:cNvSpPr>
          <p:nvPr>
            <p:ph idx="1"/>
          </p:nvPr>
        </p:nvSpPr>
        <p:spPr/>
        <p:txBody>
          <a:bodyPr>
            <a:normAutofit fontScale="92500"/>
          </a:bodyPr>
          <a:lstStyle/>
          <a:p>
            <a:r>
              <a:rPr lang="pt-BR" dirty="0"/>
              <a:t>aumento do volume do líquido </a:t>
            </a:r>
            <a:r>
              <a:rPr lang="pt-BR" dirty="0" smtClean="0"/>
              <a:t>amniótico, </a:t>
            </a:r>
            <a:r>
              <a:rPr lang="pt-BR" dirty="0"/>
              <a:t>associado a uma elevada morbimortalidade materna e </a:t>
            </a:r>
            <a:r>
              <a:rPr lang="pt-BR" dirty="0" smtClean="0"/>
              <a:t>perinatal</a:t>
            </a:r>
          </a:p>
          <a:p>
            <a:r>
              <a:rPr lang="pt-BR" dirty="0"/>
              <a:t>s</a:t>
            </a:r>
            <a:r>
              <a:rPr lang="pt-BR" dirty="0" smtClean="0"/>
              <a:t>ua </a:t>
            </a:r>
            <a:r>
              <a:rPr lang="pt-BR" dirty="0"/>
              <a:t>incidência é estimada em cerca de 1 a 2% das </a:t>
            </a:r>
            <a:r>
              <a:rPr lang="pt-BR" dirty="0" smtClean="0"/>
              <a:t>gestações </a:t>
            </a:r>
          </a:p>
          <a:p>
            <a:r>
              <a:rPr lang="pt-BR" dirty="0" smtClean="0"/>
              <a:t>volume </a:t>
            </a:r>
            <a:r>
              <a:rPr lang="pt-BR" dirty="0"/>
              <a:t>amniótico </a:t>
            </a:r>
            <a:r>
              <a:rPr lang="pt-BR" dirty="0" smtClean="0"/>
              <a:t>maior que 2.000ml</a:t>
            </a:r>
          </a:p>
          <a:p>
            <a:r>
              <a:rPr lang="pt-BR" dirty="0" smtClean="0"/>
              <a:t>causas </a:t>
            </a:r>
            <a:r>
              <a:rPr lang="pt-BR" dirty="0"/>
              <a:t>principais que levam a este aumento são malformação fetal, distúrbios genéticos, diabetes </a:t>
            </a:r>
            <a:r>
              <a:rPr lang="pt-BR" dirty="0" err="1"/>
              <a:t>melito</a:t>
            </a:r>
            <a:r>
              <a:rPr lang="pt-BR" dirty="0"/>
              <a:t>, sensibilização Rh e infecções </a:t>
            </a:r>
            <a:r>
              <a:rPr lang="pt-BR" dirty="0" smtClean="0"/>
              <a:t>congênitas</a:t>
            </a:r>
            <a:endParaRPr lang="pt-BR" baseline="30000" dirty="0" smtClean="0"/>
          </a:p>
        </p:txBody>
      </p:sp>
    </p:spTree>
    <p:extLst>
      <p:ext uri="{BB962C8B-B14F-4D97-AF65-F5344CB8AC3E}">
        <p14:creationId xmlns:p14="http://schemas.microsoft.com/office/powerpoint/2010/main" val="2032216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2"/>
            <a:ext cx="8229600" cy="1143000"/>
          </a:xfrm>
        </p:spPr>
        <p:txBody>
          <a:bodyPr/>
          <a:lstStyle/>
          <a:p>
            <a:r>
              <a:rPr lang="pt-BR" b="1" dirty="0" smtClean="0">
                <a:solidFill>
                  <a:srgbClr val="92D050"/>
                </a:solidFill>
              </a:rPr>
              <a:t>OLIGOIDRÂMNIO</a:t>
            </a:r>
            <a:endParaRPr lang="pt-BR" b="1" dirty="0">
              <a:solidFill>
                <a:srgbClr val="92D050"/>
              </a:solidFill>
            </a:endParaRPr>
          </a:p>
        </p:txBody>
      </p:sp>
      <p:sp>
        <p:nvSpPr>
          <p:cNvPr id="3" name="Espaço Reservado para Conteúdo 2"/>
          <p:cNvSpPr>
            <a:spLocks noGrp="1"/>
          </p:cNvSpPr>
          <p:nvPr>
            <p:ph idx="1"/>
          </p:nvPr>
        </p:nvSpPr>
        <p:spPr>
          <a:xfrm>
            <a:off x="251520" y="1052736"/>
            <a:ext cx="8640960" cy="5616624"/>
          </a:xfrm>
        </p:spPr>
        <p:txBody>
          <a:bodyPr>
            <a:normAutofit fontScale="85000" lnSpcReduction="20000"/>
          </a:bodyPr>
          <a:lstStyle/>
          <a:p>
            <a:r>
              <a:rPr lang="pt-BR" dirty="0" smtClean="0"/>
              <a:t>diminuição </a:t>
            </a:r>
            <a:r>
              <a:rPr lang="pt-BR" dirty="0"/>
              <a:t>do volume do líquido </a:t>
            </a:r>
            <a:r>
              <a:rPr lang="pt-BR" dirty="0" smtClean="0"/>
              <a:t>amniótico</a:t>
            </a:r>
          </a:p>
          <a:p>
            <a:r>
              <a:rPr lang="pt-BR" dirty="0"/>
              <a:t>s</a:t>
            </a:r>
            <a:r>
              <a:rPr lang="pt-BR" dirty="0" smtClean="0"/>
              <a:t>ua </a:t>
            </a:r>
            <a:r>
              <a:rPr lang="pt-BR" dirty="0"/>
              <a:t>incidência é estimada entre 1 e 5</a:t>
            </a:r>
            <a:r>
              <a:rPr lang="pt-BR" dirty="0" smtClean="0"/>
              <a:t>%</a:t>
            </a:r>
            <a:endParaRPr lang="pt-BR" dirty="0"/>
          </a:p>
          <a:p>
            <a:r>
              <a:rPr lang="pt-BR" dirty="0" smtClean="0"/>
              <a:t>observado </a:t>
            </a:r>
            <a:r>
              <a:rPr lang="pt-BR" dirty="0"/>
              <a:t>em casos de malformações bilaterais do trato urinário fetal (como agenesia renal bilateral, rins policísticos, rim </a:t>
            </a:r>
            <a:r>
              <a:rPr lang="pt-BR" dirty="0" err="1"/>
              <a:t>multicístico</a:t>
            </a:r>
            <a:r>
              <a:rPr lang="pt-BR" dirty="0"/>
              <a:t> bilateral e obstrução uretral) e na insuficiência placentária (pelo fenômeno da centralização fetal, na qual a redistribuição da circulação fetal prioriza órgãos mais importantes em detrimento de outros, como os </a:t>
            </a:r>
            <a:r>
              <a:rPr lang="pt-BR" dirty="0" smtClean="0"/>
              <a:t>rins)</a:t>
            </a:r>
          </a:p>
          <a:p>
            <a:r>
              <a:rPr lang="pt-BR" dirty="0"/>
              <a:t>a</a:t>
            </a:r>
            <a:r>
              <a:rPr lang="pt-BR" dirty="0" smtClean="0"/>
              <a:t> </a:t>
            </a:r>
            <a:r>
              <a:rPr lang="pt-BR" dirty="0"/>
              <a:t>incapacidade do saco amniótico de manter o seu conteúdo é observada na rotura prematura das membranas ovulares (RPMO), onde o líquido amniótico produzido é perdido. Em parte dos casos, sobretudo nos mais leves, não é possível se determinar a etiologia do </a:t>
            </a:r>
            <a:r>
              <a:rPr lang="pt-BR" dirty="0" err="1"/>
              <a:t>oligoidrâmnio</a:t>
            </a:r>
            <a:r>
              <a:rPr lang="pt-BR" dirty="0"/>
              <a:t>, sendo o mesmo considerado </a:t>
            </a:r>
            <a:r>
              <a:rPr lang="pt-BR" dirty="0" smtClean="0"/>
              <a:t>idiopático </a:t>
            </a:r>
            <a:endParaRPr lang="pt-BR" dirty="0"/>
          </a:p>
        </p:txBody>
      </p:sp>
    </p:spTree>
    <p:extLst>
      <p:ext uri="{BB962C8B-B14F-4D97-AF65-F5344CB8AC3E}">
        <p14:creationId xmlns:p14="http://schemas.microsoft.com/office/powerpoint/2010/main" val="222058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a:solidFill>
                  <a:srgbClr val="92D050"/>
                </a:solidFill>
              </a:rPr>
              <a:t>OLIGOIDRÂMNIO</a:t>
            </a:r>
            <a:endParaRPr lang="pt-BR" dirty="0"/>
          </a:p>
        </p:txBody>
      </p:sp>
      <p:sp>
        <p:nvSpPr>
          <p:cNvPr id="3" name="Espaço Reservado para Conteúdo 2"/>
          <p:cNvSpPr>
            <a:spLocks noGrp="1"/>
          </p:cNvSpPr>
          <p:nvPr>
            <p:ph idx="1"/>
          </p:nvPr>
        </p:nvSpPr>
        <p:spPr>
          <a:xfrm>
            <a:off x="251520" y="1052736"/>
            <a:ext cx="8712968" cy="5616624"/>
          </a:xfrm>
        </p:spPr>
        <p:txBody>
          <a:bodyPr>
            <a:normAutofit fontScale="92500" lnSpcReduction="20000"/>
          </a:bodyPr>
          <a:lstStyle/>
          <a:p>
            <a:r>
              <a:rPr lang="pt-BR" dirty="0"/>
              <a:t>a</a:t>
            </a:r>
            <a:r>
              <a:rPr lang="pt-BR" dirty="0" smtClean="0"/>
              <a:t> </a:t>
            </a:r>
            <a:r>
              <a:rPr lang="pt-BR" dirty="0"/>
              <a:t>maior ou menor frequência de cada um desses achados varia com a idade </a:t>
            </a:r>
            <a:r>
              <a:rPr lang="pt-BR" dirty="0" smtClean="0"/>
              <a:t>gestacional</a:t>
            </a:r>
          </a:p>
          <a:p>
            <a:r>
              <a:rPr lang="pt-BR" dirty="0"/>
              <a:t>a</a:t>
            </a:r>
            <a:r>
              <a:rPr lang="pt-BR" dirty="0" smtClean="0"/>
              <a:t> </a:t>
            </a:r>
            <a:r>
              <a:rPr lang="pt-BR" dirty="0"/>
              <a:t>ocorrência de </a:t>
            </a:r>
            <a:r>
              <a:rPr lang="pt-BR" dirty="0" err="1"/>
              <a:t>oligoidrâmnio</a:t>
            </a:r>
            <a:r>
              <a:rPr lang="pt-BR" dirty="0"/>
              <a:t> no primeiro trimestre da gestação é rara e, geralmente, de etiologia </a:t>
            </a:r>
            <a:r>
              <a:rPr lang="pt-BR" dirty="0" smtClean="0"/>
              <a:t>indeterminada</a:t>
            </a:r>
          </a:p>
          <a:p>
            <a:r>
              <a:rPr lang="pt-BR" dirty="0"/>
              <a:t>n</a:t>
            </a:r>
            <a:r>
              <a:rPr lang="pt-BR" dirty="0" smtClean="0"/>
              <a:t>o </a:t>
            </a:r>
            <a:r>
              <a:rPr lang="pt-BR" dirty="0"/>
              <a:t>segundo trimestre, a principal causa de </a:t>
            </a:r>
            <a:r>
              <a:rPr lang="pt-BR" dirty="0" err="1"/>
              <a:t>oligoidrâmnio</a:t>
            </a:r>
            <a:r>
              <a:rPr lang="pt-BR" dirty="0"/>
              <a:t> são as malformações do trato urinário fetal, seguida pela RPMO, sendo a insuficiência placentária, </a:t>
            </a:r>
            <a:r>
              <a:rPr lang="pt-BR" dirty="0" smtClean="0"/>
              <a:t>exceção</a:t>
            </a:r>
          </a:p>
          <a:p>
            <a:r>
              <a:rPr lang="pt-BR" dirty="0"/>
              <a:t>q</a:t>
            </a:r>
            <a:r>
              <a:rPr lang="pt-BR" dirty="0" smtClean="0"/>
              <a:t>uando </a:t>
            </a:r>
            <a:r>
              <a:rPr lang="pt-BR" dirty="0"/>
              <a:t>diagnosticado no terceiro trimestre da gestação, o </a:t>
            </a:r>
            <a:r>
              <a:rPr lang="pt-BR" dirty="0" err="1"/>
              <a:t>oligoidrâmnio</a:t>
            </a:r>
            <a:r>
              <a:rPr lang="pt-BR" dirty="0"/>
              <a:t> tem como causas principais a RPMO e a insuficiência placentária, embora algumas vezes a etiologia não possa ser determinada. </a:t>
            </a:r>
          </a:p>
        </p:txBody>
      </p:sp>
    </p:spTree>
    <p:extLst>
      <p:ext uri="{BB962C8B-B14F-4D97-AF65-F5344CB8AC3E}">
        <p14:creationId xmlns:p14="http://schemas.microsoft.com/office/powerpoint/2010/main" val="312086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008112"/>
          </a:xfrm>
        </p:spPr>
        <p:txBody>
          <a:bodyPr>
            <a:normAutofit/>
          </a:bodyPr>
          <a:lstStyle/>
          <a:p>
            <a:r>
              <a:rPr lang="pt-BR" b="1" dirty="0" smtClean="0">
                <a:solidFill>
                  <a:srgbClr val="92D050"/>
                </a:solidFill>
              </a:rPr>
              <a:t>ANÁLISE DO LÍQUIDO AMNIÓTICO</a:t>
            </a:r>
            <a:endParaRPr lang="pt-BR" b="1" dirty="0">
              <a:solidFill>
                <a:srgbClr val="92D050"/>
              </a:solidFill>
            </a:endParaRPr>
          </a:p>
        </p:txBody>
      </p:sp>
      <p:sp>
        <p:nvSpPr>
          <p:cNvPr id="3" name="Espaço Reservado para Conteúdo 2"/>
          <p:cNvSpPr>
            <a:spLocks noGrp="1"/>
          </p:cNvSpPr>
          <p:nvPr>
            <p:ph idx="1"/>
          </p:nvPr>
        </p:nvSpPr>
        <p:spPr>
          <a:xfrm>
            <a:off x="179512" y="1124744"/>
            <a:ext cx="8712968" cy="5733256"/>
          </a:xfrm>
        </p:spPr>
        <p:txBody>
          <a:bodyPr>
            <a:normAutofit fontScale="92500" lnSpcReduction="20000"/>
          </a:bodyPr>
          <a:lstStyle/>
          <a:p>
            <a:r>
              <a:rPr lang="pt-BR" b="1" dirty="0" smtClean="0"/>
              <a:t>AMNIOCENTESE</a:t>
            </a:r>
            <a:r>
              <a:rPr lang="pt-BR" dirty="0" smtClean="0"/>
              <a:t>  - introdução </a:t>
            </a:r>
            <a:r>
              <a:rPr lang="pt-BR" dirty="0"/>
              <a:t>de uma agulha longa através da parede abdominal da mãe para a retirada do líquido </a:t>
            </a:r>
            <a:r>
              <a:rPr lang="pt-BR" dirty="0" smtClean="0"/>
              <a:t>amniótico. O </a:t>
            </a:r>
            <a:r>
              <a:rPr lang="pt-BR" dirty="0"/>
              <a:t>volume do líquido retirado depende da idade do feto e do motivo do exame. </a:t>
            </a:r>
            <a:r>
              <a:rPr lang="pt-BR" dirty="0"/>
              <a:t>U</a:t>
            </a:r>
            <a:r>
              <a:rPr lang="pt-BR" dirty="0" smtClean="0"/>
              <a:t>tilizada </a:t>
            </a:r>
            <a:r>
              <a:rPr lang="pt-BR" dirty="0"/>
              <a:t>para detectar </a:t>
            </a:r>
            <a:r>
              <a:rPr lang="pt-BR" dirty="0" smtClean="0"/>
              <a:t>principalmente </a:t>
            </a:r>
            <a:r>
              <a:rPr lang="pt-BR" dirty="0"/>
              <a:t>doenças congênitas, defeitos de tubo neural, idade gestacional e maturidade fetal pulmonar, sendo indicada principalmente a mulheres acima de 35 anos devido à maior probabilidade de anormalidades cromossômicas fetais </a:t>
            </a:r>
            <a:r>
              <a:rPr lang="pt-BR" dirty="0" smtClean="0"/>
              <a:t>, </a:t>
            </a:r>
            <a:r>
              <a:rPr lang="pt-BR" dirty="0"/>
              <a:t>além de tornar possível o estudo do DNA (paternidade</a:t>
            </a:r>
            <a:r>
              <a:rPr lang="pt-BR" dirty="0" smtClean="0"/>
              <a:t>)</a:t>
            </a:r>
            <a:endParaRPr lang="pt-BR" dirty="0"/>
          </a:p>
          <a:p>
            <a:r>
              <a:rPr lang="pt-BR" b="1" dirty="0" smtClean="0"/>
              <a:t>AMNIOSCOPIA</a:t>
            </a:r>
            <a:r>
              <a:rPr lang="pt-BR" dirty="0" smtClean="0"/>
              <a:t> - método </a:t>
            </a:r>
            <a:r>
              <a:rPr lang="pt-BR" dirty="0"/>
              <a:t>endoscópico de observação da câmara amniótica, permitindo observá-la pelo canal cervical e através das membranas do </a:t>
            </a:r>
            <a:r>
              <a:rPr lang="pt-BR" dirty="0" smtClean="0"/>
              <a:t>polo inferior</a:t>
            </a:r>
            <a:endParaRPr lang="pt-BR" dirty="0"/>
          </a:p>
        </p:txBody>
      </p:sp>
    </p:spTree>
    <p:extLst>
      <p:ext uri="{BB962C8B-B14F-4D97-AF65-F5344CB8AC3E}">
        <p14:creationId xmlns:p14="http://schemas.microsoft.com/office/powerpoint/2010/main" val="102548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67363" y="402431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ítulo 1"/>
          <p:cNvSpPr>
            <a:spLocks noGrp="1"/>
          </p:cNvSpPr>
          <p:nvPr>
            <p:ph type="title"/>
          </p:nvPr>
        </p:nvSpPr>
        <p:spPr>
          <a:xfrm>
            <a:off x="454025" y="93663"/>
            <a:ext cx="8229600" cy="725487"/>
          </a:xfrm>
        </p:spPr>
        <p:txBody>
          <a:bodyPr/>
          <a:lstStyle/>
          <a:p>
            <a:r>
              <a:rPr lang="pt-BR" sz="3600" b="1" dirty="0" smtClean="0">
                <a:solidFill>
                  <a:srgbClr val="0070C0"/>
                </a:solidFill>
              </a:rPr>
              <a:t>CÓRIO</a:t>
            </a:r>
            <a:r>
              <a:rPr lang="pt-BR" sz="3600" b="1" dirty="0" smtClean="0"/>
              <a:t> </a:t>
            </a:r>
            <a:r>
              <a:rPr lang="pt-BR" sz="3600" b="1" dirty="0"/>
              <a:t>(serosa)</a:t>
            </a:r>
            <a:endParaRPr lang="pt-BR" sz="3600" b="1" dirty="0" smtClean="0"/>
          </a:p>
        </p:txBody>
      </p:sp>
      <p:sp>
        <p:nvSpPr>
          <p:cNvPr id="2" name="Espaço Reservado para Conteúdo 2"/>
          <p:cNvSpPr>
            <a:spLocks noGrp="1"/>
          </p:cNvSpPr>
          <p:nvPr>
            <p:ph idx="1"/>
          </p:nvPr>
        </p:nvSpPr>
        <p:spPr>
          <a:xfrm>
            <a:off x="1" y="836712"/>
            <a:ext cx="8929688" cy="6021287"/>
          </a:xfrm>
        </p:spPr>
        <p:txBody>
          <a:bodyPr>
            <a:normAutofit/>
          </a:bodyPr>
          <a:lstStyle/>
          <a:p>
            <a:pPr algn="just">
              <a:buFont typeface="Arial" charset="0"/>
              <a:buNone/>
              <a:defRPr/>
            </a:pPr>
            <a:endParaRPr lang="pt-BR" sz="800" b="1" dirty="0" smtClean="0"/>
          </a:p>
          <a:p>
            <a:pPr algn="just">
              <a:buFont typeface="Arial" charset="0"/>
              <a:buChar char="•"/>
              <a:defRPr/>
            </a:pPr>
            <a:r>
              <a:rPr lang="pt-BR" sz="2800" dirty="0" smtClean="0">
                <a:latin typeface="Arial" pitchFamily="34" charset="0"/>
                <a:cs typeface="Arial" pitchFamily="34" charset="0"/>
              </a:rPr>
              <a:t>Membrana </a:t>
            </a:r>
            <a:r>
              <a:rPr lang="pt-BR" sz="2800" dirty="0" smtClean="0">
                <a:latin typeface="Arial" pitchFamily="34" charset="0"/>
                <a:cs typeface="Arial" pitchFamily="34" charset="0"/>
              </a:rPr>
              <a:t>que </a:t>
            </a:r>
            <a:r>
              <a:rPr lang="pt-BR" sz="2800" dirty="0" smtClean="0">
                <a:solidFill>
                  <a:srgbClr val="FF0000"/>
                </a:solidFill>
                <a:latin typeface="Arial" pitchFamily="34" charset="0"/>
                <a:cs typeface="Arial" pitchFamily="34" charset="0"/>
              </a:rPr>
              <a:t>envolve </a:t>
            </a:r>
            <a:r>
              <a:rPr lang="pt-BR" sz="2800" dirty="0" smtClean="0">
                <a:solidFill>
                  <a:srgbClr val="FF0000"/>
                </a:solidFill>
                <a:latin typeface="Arial" pitchFamily="34" charset="0"/>
                <a:cs typeface="Arial" pitchFamily="34" charset="0"/>
              </a:rPr>
              <a:t>o embrião e os </a:t>
            </a:r>
            <a:r>
              <a:rPr lang="pt-BR" sz="2800" dirty="0" smtClean="0">
                <a:solidFill>
                  <a:srgbClr val="FF0000"/>
                </a:solidFill>
                <a:latin typeface="Arial" pitchFamily="34" charset="0"/>
                <a:cs typeface="Arial" pitchFamily="34" charset="0"/>
              </a:rPr>
              <a:t>demais anexos</a:t>
            </a:r>
          </a:p>
          <a:p>
            <a:pPr algn="just">
              <a:buFont typeface="Arial" charset="0"/>
              <a:buChar char="•"/>
              <a:defRPr/>
            </a:pPr>
            <a:r>
              <a:rPr lang="pt-BR" sz="2800" dirty="0" smtClean="0">
                <a:latin typeface="Arial" pitchFamily="34" charset="0"/>
                <a:cs typeface="Arial" pitchFamily="34" charset="0"/>
              </a:rPr>
              <a:t>Reforça a proteção oferecida pelo </a:t>
            </a:r>
            <a:r>
              <a:rPr lang="pt-BR" sz="2800" dirty="0" smtClean="0">
                <a:latin typeface="Arial" pitchFamily="34" charset="0"/>
                <a:cs typeface="Arial" pitchFamily="34" charset="0"/>
              </a:rPr>
              <a:t>âmnio (</a:t>
            </a:r>
            <a:r>
              <a:rPr lang="pt-BR" sz="2800" dirty="0" smtClean="0">
                <a:latin typeface="Arial" pitchFamily="34" charset="0"/>
                <a:cs typeface="Arial" pitchFamily="34" charset="0"/>
              </a:rPr>
              <a:t>mecânica</a:t>
            </a:r>
            <a:r>
              <a:rPr lang="pt-BR" sz="2800" dirty="0">
                <a:latin typeface="Arial" pitchFamily="34" charset="0"/>
                <a:cs typeface="Arial" pitchFamily="34" charset="0"/>
              </a:rPr>
              <a:t>, </a:t>
            </a:r>
            <a:r>
              <a:rPr lang="pt-BR" sz="2800" dirty="0" smtClean="0">
                <a:latin typeface="Arial" pitchFamily="34" charset="0"/>
                <a:cs typeface="Arial" pitchFamily="34" charset="0"/>
              </a:rPr>
              <a:t> </a:t>
            </a:r>
            <a:r>
              <a:rPr lang="pt-BR" sz="2800" dirty="0">
                <a:latin typeface="Arial" pitchFamily="34" charset="0"/>
                <a:cs typeface="Arial" pitchFamily="34" charset="0"/>
              </a:rPr>
              <a:t>térmica e contra a entrada de micro-organismos </a:t>
            </a:r>
            <a:r>
              <a:rPr lang="pt-BR" sz="2800" dirty="0" smtClean="0">
                <a:latin typeface="Arial" pitchFamily="34" charset="0"/>
                <a:cs typeface="Arial" pitchFamily="34" charset="0"/>
              </a:rPr>
              <a:t>patogênicos</a:t>
            </a:r>
            <a:r>
              <a:rPr lang="pt-BR" sz="2800" dirty="0">
                <a:latin typeface="Arial" pitchFamily="34" charset="0"/>
                <a:cs typeface="Arial" pitchFamily="34" charset="0"/>
              </a:rPr>
              <a:t>)</a:t>
            </a:r>
            <a:endParaRPr lang="pt-BR" sz="2800" dirty="0" smtClean="0">
              <a:latin typeface="Arial" pitchFamily="34" charset="0"/>
              <a:cs typeface="Arial" pitchFamily="34" charset="0"/>
            </a:endParaRPr>
          </a:p>
          <a:p>
            <a:pPr algn="just">
              <a:buFont typeface="Arial" charset="0"/>
              <a:buChar char="•"/>
              <a:defRPr/>
            </a:pPr>
            <a:r>
              <a:rPr lang="pt-BR" sz="2800" dirty="0" smtClean="0">
                <a:latin typeface="Arial" pitchFamily="34" charset="0"/>
                <a:cs typeface="Arial" pitchFamily="34" charset="0"/>
              </a:rPr>
              <a:t>Associa-se ao alantóide (</a:t>
            </a:r>
            <a:r>
              <a:rPr lang="pt-BR" sz="2800" i="1" dirty="0" err="1" smtClean="0">
                <a:latin typeface="Arial" pitchFamily="34" charset="0"/>
                <a:cs typeface="Arial" pitchFamily="34" charset="0"/>
              </a:rPr>
              <a:t>corioalantóide</a:t>
            </a:r>
            <a:r>
              <a:rPr lang="pt-BR" sz="2800" dirty="0" smtClean="0">
                <a:latin typeface="Arial" pitchFamily="34" charset="0"/>
                <a:cs typeface="Arial" pitchFamily="34" charset="0"/>
              </a:rPr>
              <a:t>), formando </a:t>
            </a:r>
            <a:r>
              <a:rPr lang="pt-BR" sz="2800" dirty="0" smtClean="0">
                <a:latin typeface="Arial" pitchFamily="34" charset="0"/>
                <a:cs typeface="Arial" pitchFamily="34" charset="0"/>
              </a:rPr>
              <a:t>uma estrutura altamente </a:t>
            </a:r>
            <a:r>
              <a:rPr lang="pt-BR" sz="2800" dirty="0" smtClean="0">
                <a:latin typeface="Arial" pitchFamily="34" charset="0"/>
                <a:cs typeface="Arial" pitchFamily="34" charset="0"/>
              </a:rPr>
              <a:t> </a:t>
            </a:r>
          </a:p>
          <a:p>
            <a:pPr marL="0" indent="0" algn="just">
              <a:buNone/>
              <a:defRPr/>
            </a:pPr>
            <a:r>
              <a:rPr lang="pt-BR" sz="2800" dirty="0" smtClean="0">
                <a:latin typeface="Arial" pitchFamily="34" charset="0"/>
                <a:cs typeface="Arial" pitchFamily="34" charset="0"/>
              </a:rPr>
              <a:t>vascularizada</a:t>
            </a:r>
            <a:r>
              <a:rPr lang="pt-BR" sz="2800" dirty="0" smtClean="0">
                <a:latin typeface="Arial" pitchFamily="34" charset="0"/>
                <a:cs typeface="Arial" pitchFamily="34" charset="0"/>
              </a:rPr>
              <a:t>, a qual participa das </a:t>
            </a:r>
            <a:endParaRPr lang="pt-BR" sz="2800" dirty="0" smtClean="0">
              <a:latin typeface="Arial" pitchFamily="34" charset="0"/>
              <a:cs typeface="Arial" pitchFamily="34" charset="0"/>
            </a:endParaRPr>
          </a:p>
          <a:p>
            <a:pPr marL="0" indent="0" algn="just">
              <a:buNone/>
              <a:defRPr/>
            </a:pPr>
            <a:r>
              <a:rPr lang="pt-BR" sz="2800" dirty="0" smtClean="0">
                <a:latin typeface="Arial" pitchFamily="34" charset="0"/>
                <a:cs typeface="Arial" pitchFamily="34" charset="0"/>
              </a:rPr>
              <a:t>trocas  gasosas.</a:t>
            </a:r>
          </a:p>
          <a:p>
            <a:pPr algn="just">
              <a:buFont typeface="Arial" charset="0"/>
              <a:buChar char="•"/>
              <a:defRPr/>
            </a:pPr>
            <a:r>
              <a:rPr lang="pt-BR" sz="2800" dirty="0" smtClean="0">
                <a:latin typeface="Arial" pitchFamily="34" charset="0"/>
                <a:cs typeface="Arial" pitchFamily="34" charset="0"/>
              </a:rPr>
              <a:t>Parte </a:t>
            </a:r>
            <a:r>
              <a:rPr lang="pt-BR" sz="2800" dirty="0">
                <a:latin typeface="Arial" pitchFamily="34" charset="0"/>
                <a:cs typeface="Arial" pitchFamily="34" charset="0"/>
              </a:rPr>
              <a:t>do </a:t>
            </a:r>
            <a:r>
              <a:rPr lang="pt-BR" sz="2800" dirty="0" err="1">
                <a:latin typeface="Arial" pitchFamily="34" charset="0"/>
                <a:cs typeface="Arial" pitchFamily="34" charset="0"/>
              </a:rPr>
              <a:t>cório</a:t>
            </a:r>
            <a:r>
              <a:rPr lang="pt-BR" sz="2800" dirty="0">
                <a:latin typeface="Arial" pitchFamily="34" charset="0"/>
                <a:cs typeface="Arial" pitchFamily="34" charset="0"/>
              </a:rPr>
              <a:t>, </a:t>
            </a:r>
            <a:r>
              <a:rPr lang="pt-BR" sz="2800" dirty="0" smtClean="0">
                <a:latin typeface="Arial" pitchFamily="34" charset="0"/>
                <a:cs typeface="Arial" pitchFamily="34" charset="0"/>
              </a:rPr>
              <a:t>em </a:t>
            </a:r>
            <a:r>
              <a:rPr lang="pt-BR" sz="2800" dirty="0">
                <a:latin typeface="Arial" pitchFamily="34" charset="0"/>
                <a:cs typeface="Arial" pitchFamily="34" charset="0"/>
              </a:rPr>
              <a:t>união com </a:t>
            </a:r>
            <a:endParaRPr lang="pt-BR" sz="2800" dirty="0" smtClean="0">
              <a:latin typeface="Arial" pitchFamily="34" charset="0"/>
              <a:cs typeface="Arial" pitchFamily="34" charset="0"/>
            </a:endParaRPr>
          </a:p>
          <a:p>
            <a:pPr marL="0" indent="0" algn="just">
              <a:buNone/>
              <a:defRPr/>
            </a:pPr>
            <a:r>
              <a:rPr lang="pt-BR" sz="2800" dirty="0" smtClean="0">
                <a:latin typeface="Arial" pitchFamily="34" charset="0"/>
                <a:cs typeface="Arial" pitchFamily="34" charset="0"/>
              </a:rPr>
              <a:t>o </a:t>
            </a:r>
            <a:r>
              <a:rPr lang="pt-BR" sz="2800" dirty="0" err="1">
                <a:latin typeface="Arial" pitchFamily="34" charset="0"/>
                <a:cs typeface="Arial" pitchFamily="34" charset="0"/>
              </a:rPr>
              <a:t>endomério</a:t>
            </a:r>
            <a:r>
              <a:rPr lang="pt-BR" sz="2800" dirty="0">
                <a:latin typeface="Arial" pitchFamily="34" charset="0"/>
                <a:cs typeface="Arial" pitchFamily="34" charset="0"/>
              </a:rPr>
              <a:t> uterino, forma a </a:t>
            </a:r>
            <a:r>
              <a:rPr lang="pt-BR" sz="2800" dirty="0" smtClean="0">
                <a:latin typeface="Arial" pitchFamily="34" charset="0"/>
                <a:cs typeface="Arial" pitchFamily="34" charset="0"/>
              </a:rPr>
              <a:t>placenta</a:t>
            </a:r>
            <a:endParaRPr lang="pt-BR" sz="2800" dirty="0" smtClean="0">
              <a:latin typeface="Arial" pitchFamily="34" charset="0"/>
              <a:cs typeface="Arial" pitchFamily="34" charset="0"/>
            </a:endParaRPr>
          </a:p>
          <a:p>
            <a:pPr algn="just">
              <a:buFont typeface="Arial" charset="0"/>
              <a:buNone/>
              <a:defRPr/>
            </a:pPr>
            <a:endParaRPr lang="pt-BR" sz="2200" b="1" dirty="0" smtClean="0"/>
          </a:p>
          <a:p>
            <a:pPr lvl="1" algn="just">
              <a:buFont typeface="Arial" charset="0"/>
              <a:buNone/>
              <a:defRPr/>
            </a:pPr>
            <a:endParaRPr lang="pt-BR" sz="2200" b="1" dirty="0" smtClean="0"/>
          </a:p>
        </p:txBody>
      </p:sp>
      <p:sp>
        <p:nvSpPr>
          <p:cNvPr id="18" name="Retângulo de cantos arredondados 17"/>
          <p:cNvSpPr/>
          <p:nvPr/>
        </p:nvSpPr>
        <p:spPr bwMode="auto">
          <a:xfrm>
            <a:off x="5627688" y="5545138"/>
            <a:ext cx="804862" cy="508000"/>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de cantos arredondados 18"/>
          <p:cNvSpPr/>
          <p:nvPr/>
        </p:nvSpPr>
        <p:spPr bwMode="auto">
          <a:xfrm>
            <a:off x="7434263" y="6040438"/>
            <a:ext cx="625475" cy="3381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97932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457200" y="203200"/>
            <a:ext cx="8229600" cy="725488"/>
          </a:xfrm>
        </p:spPr>
        <p:txBody>
          <a:bodyPr/>
          <a:lstStyle/>
          <a:p>
            <a:r>
              <a:rPr lang="pt-BR" sz="3600" b="1" dirty="0" smtClean="0"/>
              <a:t>ALANTÓIDE</a:t>
            </a:r>
            <a:endParaRPr lang="pt-BR" sz="3600" b="1" dirty="0" smtClean="0"/>
          </a:p>
        </p:txBody>
      </p:sp>
      <p:sp>
        <p:nvSpPr>
          <p:cNvPr id="40963" name="Espaço Reservado para Conteúdo 2"/>
          <p:cNvSpPr>
            <a:spLocks noGrp="1"/>
          </p:cNvSpPr>
          <p:nvPr>
            <p:ph idx="1"/>
          </p:nvPr>
        </p:nvSpPr>
        <p:spPr>
          <a:xfrm>
            <a:off x="214313" y="1000125"/>
            <a:ext cx="8715375" cy="4357688"/>
          </a:xfrm>
        </p:spPr>
        <p:txBody>
          <a:bodyPr/>
          <a:lstStyle/>
          <a:p>
            <a:pPr algn="just"/>
            <a:r>
              <a:rPr lang="pt-BR" sz="2800" dirty="0" smtClean="0">
                <a:latin typeface="Arial" pitchFamily="34" charset="0"/>
                <a:cs typeface="Arial" pitchFamily="34" charset="0"/>
              </a:rPr>
              <a:t>Surge a partir do desenvolvimento da região posterior do intestino do embrião, formando uma espécie de </a:t>
            </a:r>
            <a:r>
              <a:rPr lang="pt-BR" sz="2800" dirty="0" smtClean="0">
                <a:latin typeface="Arial" pitchFamily="34" charset="0"/>
                <a:cs typeface="Arial" pitchFamily="34" charset="0"/>
              </a:rPr>
              <a:t>saco</a:t>
            </a:r>
            <a:endParaRPr lang="pt-BR" sz="2800" dirty="0" smtClean="0">
              <a:latin typeface="Arial" pitchFamily="34" charset="0"/>
              <a:cs typeface="Arial" pitchFamily="34" charset="0"/>
            </a:endParaRPr>
          </a:p>
          <a:p>
            <a:pPr algn="just"/>
            <a:r>
              <a:rPr lang="pt-BR" sz="2800" dirty="0">
                <a:latin typeface="Arial" pitchFamily="34" charset="0"/>
                <a:cs typeface="Arial" pitchFamily="34" charset="0"/>
              </a:rPr>
              <a:t>t</a:t>
            </a:r>
            <a:r>
              <a:rPr lang="pt-BR" sz="2800" dirty="0" smtClean="0">
                <a:latin typeface="Arial" pitchFamily="34" charset="0"/>
                <a:cs typeface="Arial" pitchFamily="34" charset="0"/>
              </a:rPr>
              <a:t>em como</a:t>
            </a:r>
            <a:r>
              <a:rPr lang="pt-BR" sz="2800" dirty="0" smtClean="0">
                <a:latin typeface="Arial" pitchFamily="34" charset="0"/>
                <a:cs typeface="Arial" pitchFamily="34" charset="0"/>
              </a:rPr>
              <a:t> </a:t>
            </a:r>
            <a:r>
              <a:rPr lang="pt-BR" sz="2800" dirty="0" smtClean="0">
                <a:latin typeface="Arial" pitchFamily="34" charset="0"/>
                <a:cs typeface="Arial" pitchFamily="34" charset="0"/>
              </a:rPr>
              <a:t>função </a:t>
            </a:r>
            <a:r>
              <a:rPr lang="pt-BR" sz="2800" dirty="0" smtClean="0">
                <a:solidFill>
                  <a:srgbClr val="FF0000"/>
                </a:solidFill>
                <a:latin typeface="Arial" pitchFamily="34" charset="0"/>
                <a:cs typeface="Arial" pitchFamily="34" charset="0"/>
              </a:rPr>
              <a:t>armazenar </a:t>
            </a:r>
            <a:r>
              <a:rPr lang="pt-BR" sz="2800" dirty="0" smtClean="0">
                <a:solidFill>
                  <a:srgbClr val="FF0000"/>
                </a:solidFill>
                <a:latin typeface="Arial" pitchFamily="34" charset="0"/>
                <a:cs typeface="Arial" pitchFamily="34" charset="0"/>
              </a:rPr>
              <a:t>as excretas nitrogenadas</a:t>
            </a:r>
            <a:r>
              <a:rPr lang="pt-BR" sz="2800" dirty="0" smtClean="0">
                <a:solidFill>
                  <a:srgbClr val="006600"/>
                </a:solidFill>
                <a:latin typeface="Arial" pitchFamily="34" charset="0"/>
                <a:cs typeface="Arial" pitchFamily="34" charset="0"/>
              </a:rPr>
              <a:t> </a:t>
            </a:r>
            <a:r>
              <a:rPr lang="pt-BR" sz="2800" dirty="0" smtClean="0">
                <a:latin typeface="Arial" pitchFamily="34" charset="0"/>
                <a:cs typeface="Arial" pitchFamily="34" charset="0"/>
              </a:rPr>
              <a:t>do embrião</a:t>
            </a:r>
            <a:r>
              <a:rPr lang="pt-BR" sz="2800" dirty="0" smtClean="0">
                <a:latin typeface="Arial" pitchFamily="34" charset="0"/>
                <a:cs typeface="Arial" pitchFamily="34" charset="0"/>
              </a:rPr>
              <a:t>.</a:t>
            </a:r>
            <a:endParaRPr lang="pt-BR" sz="2800" dirty="0">
              <a:latin typeface="Arial" pitchFamily="34" charset="0"/>
              <a:cs typeface="Arial" pitchFamily="34" charset="0"/>
            </a:endParaRPr>
          </a:p>
          <a:p>
            <a:pPr algn="just"/>
            <a:r>
              <a:rPr lang="pt-BR" sz="2800" dirty="0">
                <a:latin typeface="Arial" pitchFamily="34" charset="0"/>
                <a:cs typeface="Arial" pitchFamily="34" charset="0"/>
              </a:rPr>
              <a:t>e</a:t>
            </a:r>
            <a:r>
              <a:rPr lang="pt-BR" sz="2800" dirty="0" smtClean="0">
                <a:latin typeface="Arial" pitchFamily="34" charset="0"/>
                <a:cs typeface="Arial" pitchFamily="34" charset="0"/>
              </a:rPr>
              <a:t>stá </a:t>
            </a:r>
            <a:r>
              <a:rPr lang="pt-BR" sz="2800" dirty="0">
                <a:latin typeface="Arial" pitchFamily="34" charset="0"/>
                <a:cs typeface="Arial" pitchFamily="34" charset="0"/>
              </a:rPr>
              <a:t>envolvido na </a:t>
            </a:r>
            <a:r>
              <a:rPr lang="pt-BR" sz="2800" dirty="0" err="1">
                <a:latin typeface="Arial" pitchFamily="34" charset="0"/>
                <a:cs typeface="Arial" pitchFamily="34" charset="0"/>
              </a:rPr>
              <a:t>hematopoiese</a:t>
            </a:r>
            <a:r>
              <a:rPr lang="pt-BR" sz="2800" dirty="0">
                <a:latin typeface="Arial" pitchFamily="34" charset="0"/>
                <a:cs typeface="Arial" pitchFamily="34" charset="0"/>
              </a:rPr>
              <a:t> inicial </a:t>
            </a:r>
            <a:endParaRPr lang="pt-BR" sz="2800" dirty="0" smtClean="0">
              <a:latin typeface="Arial" pitchFamily="34" charset="0"/>
              <a:cs typeface="Arial" pitchFamily="34" charset="0"/>
            </a:endParaRPr>
          </a:p>
          <a:p>
            <a:pPr algn="just"/>
            <a:r>
              <a:rPr lang="pt-BR" sz="2800" dirty="0" smtClean="0">
                <a:latin typeface="Arial" pitchFamily="34" charset="0"/>
                <a:cs typeface="Arial" pitchFamily="34" charset="0"/>
              </a:rPr>
              <a:t>contribui </a:t>
            </a:r>
            <a:r>
              <a:rPr lang="pt-BR" sz="2800" dirty="0">
                <a:latin typeface="Arial" pitchFamily="34" charset="0"/>
                <a:cs typeface="Arial" pitchFamily="34" charset="0"/>
              </a:rPr>
              <a:t>para a formação da placenta.</a:t>
            </a:r>
          </a:p>
          <a:p>
            <a:pPr algn="just"/>
            <a:endParaRPr lang="pt-BR" sz="2200" b="1" dirty="0" smtClean="0"/>
          </a:p>
        </p:txBody>
      </p:sp>
      <p:grpSp>
        <p:nvGrpSpPr>
          <p:cNvPr id="40964" name="Grupo 16"/>
          <p:cNvGrpSpPr>
            <a:grpSpLocks/>
          </p:cNvGrpSpPr>
          <p:nvPr/>
        </p:nvGrpSpPr>
        <p:grpSpPr bwMode="auto">
          <a:xfrm>
            <a:off x="4002880" y="4439808"/>
            <a:ext cx="3427413" cy="2286000"/>
            <a:chOff x="5572132" y="4286256"/>
            <a:chExt cx="3428056" cy="2286016"/>
          </a:xfrm>
        </p:grpSpPr>
        <p:pic>
          <p:nvPicPr>
            <p:cNvPr id="40971"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72132" y="4286256"/>
              <a:ext cx="3428056" cy="22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de cantos arredondados 7"/>
            <p:cNvSpPr/>
            <p:nvPr/>
          </p:nvSpPr>
          <p:spPr bwMode="auto">
            <a:xfrm>
              <a:off x="8203113" y="4486282"/>
              <a:ext cx="711333" cy="21431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2617821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467544" y="26732"/>
            <a:ext cx="8229600" cy="725488"/>
          </a:xfrm>
        </p:spPr>
        <p:txBody>
          <a:bodyPr/>
          <a:lstStyle/>
          <a:p>
            <a:r>
              <a:rPr lang="pt-BR" sz="3600" b="1" dirty="0" smtClean="0">
                <a:solidFill>
                  <a:srgbClr val="FF0066"/>
                </a:solidFill>
              </a:rPr>
              <a:t>PLACENTA</a:t>
            </a:r>
            <a:endParaRPr lang="pt-BR" sz="3600" b="1" dirty="0" smtClean="0">
              <a:solidFill>
                <a:srgbClr val="FF0066"/>
              </a:solidFill>
            </a:endParaRPr>
          </a:p>
        </p:txBody>
      </p:sp>
      <p:sp>
        <p:nvSpPr>
          <p:cNvPr id="44035" name="Espaço Reservado para Conteúdo 2"/>
          <p:cNvSpPr>
            <a:spLocks noGrp="1"/>
          </p:cNvSpPr>
          <p:nvPr>
            <p:ph idx="1"/>
          </p:nvPr>
        </p:nvSpPr>
        <p:spPr>
          <a:xfrm>
            <a:off x="251520" y="764703"/>
            <a:ext cx="8715375" cy="4662959"/>
          </a:xfrm>
        </p:spPr>
        <p:txBody>
          <a:bodyPr/>
          <a:lstStyle/>
          <a:p>
            <a:pPr algn="just"/>
            <a:r>
              <a:rPr lang="pt-BR" sz="2400" b="1" dirty="0" smtClean="0">
                <a:latin typeface="Arial" pitchFamily="34" charset="0"/>
                <a:cs typeface="Arial" pitchFamily="34" charset="0"/>
              </a:rPr>
              <a:t>O </a:t>
            </a:r>
            <a:r>
              <a:rPr lang="pt-BR" sz="2400" b="1" i="1" dirty="0" err="1" smtClean="0">
                <a:solidFill>
                  <a:srgbClr val="FF0000"/>
                </a:solidFill>
                <a:latin typeface="Arial" pitchFamily="34" charset="0"/>
                <a:cs typeface="Arial" pitchFamily="34" charset="0"/>
              </a:rPr>
              <a:t>alantóide</a:t>
            </a:r>
            <a:r>
              <a:rPr lang="pt-BR" sz="2400" b="1" dirty="0" smtClean="0">
                <a:latin typeface="Arial" pitchFamily="34" charset="0"/>
                <a:cs typeface="Arial" pitchFamily="34" charset="0"/>
              </a:rPr>
              <a:t> </a:t>
            </a:r>
            <a:r>
              <a:rPr lang="pt-BR" sz="2400" b="1" dirty="0" smtClean="0">
                <a:latin typeface="Arial" pitchFamily="34" charset="0"/>
                <a:cs typeface="Arial" pitchFamily="34" charset="0"/>
              </a:rPr>
              <a:t>e o </a:t>
            </a:r>
            <a:r>
              <a:rPr lang="pt-BR" sz="2400" b="1" i="1" dirty="0" err="1" smtClean="0">
                <a:solidFill>
                  <a:srgbClr val="FF0000"/>
                </a:solidFill>
                <a:latin typeface="Arial" pitchFamily="34" charset="0"/>
                <a:cs typeface="Arial" pitchFamily="34" charset="0"/>
              </a:rPr>
              <a:t>cório</a:t>
            </a:r>
            <a:r>
              <a:rPr lang="pt-BR" sz="2400" b="1" dirty="0" smtClean="0">
                <a:latin typeface="Arial" pitchFamily="34" charset="0"/>
                <a:cs typeface="Arial" pitchFamily="34" charset="0"/>
              </a:rPr>
              <a:t> associam-se à </a:t>
            </a:r>
            <a:r>
              <a:rPr lang="pt-BR" sz="2400" b="1" i="1" dirty="0" smtClean="0">
                <a:solidFill>
                  <a:srgbClr val="FF0000"/>
                </a:solidFill>
                <a:latin typeface="Arial" pitchFamily="34" charset="0"/>
                <a:cs typeface="Arial" pitchFamily="34" charset="0"/>
              </a:rPr>
              <a:t>mucosa uterina</a:t>
            </a:r>
            <a:r>
              <a:rPr lang="pt-BR" sz="2400" b="1" dirty="0" smtClean="0">
                <a:latin typeface="Arial" pitchFamily="34" charset="0"/>
                <a:cs typeface="Arial" pitchFamily="34" charset="0"/>
              </a:rPr>
              <a:t> formando a placenta.</a:t>
            </a:r>
          </a:p>
          <a:p>
            <a:pPr algn="just"/>
            <a:r>
              <a:rPr lang="pt-BR" sz="2400" b="1" dirty="0" smtClean="0">
                <a:latin typeface="Arial" pitchFamily="34" charset="0"/>
                <a:cs typeface="Arial" pitchFamily="34" charset="0"/>
              </a:rPr>
              <a:t>Através da placenta </a:t>
            </a:r>
            <a:r>
              <a:rPr lang="pt-BR" sz="2400" b="1" dirty="0" smtClean="0">
                <a:latin typeface="Arial" pitchFamily="34" charset="0"/>
                <a:cs typeface="Arial" pitchFamily="34" charset="0"/>
              </a:rPr>
              <a:t>o </a:t>
            </a:r>
            <a:r>
              <a:rPr lang="pt-BR" sz="2400" b="1" dirty="0" smtClean="0">
                <a:latin typeface="Arial" pitchFamily="34" charset="0"/>
                <a:cs typeface="Arial" pitchFamily="34" charset="0"/>
              </a:rPr>
              <a:t>organismo materno fornece ao embrião os </a:t>
            </a:r>
            <a:r>
              <a:rPr lang="pt-BR" sz="2400" b="1" i="1" dirty="0" smtClean="0">
                <a:solidFill>
                  <a:srgbClr val="FF0000"/>
                </a:solidFill>
                <a:latin typeface="Arial" pitchFamily="34" charset="0"/>
                <a:cs typeface="Arial" pitchFamily="34" charset="0"/>
              </a:rPr>
              <a:t>nutrientes</a:t>
            </a:r>
            <a:r>
              <a:rPr lang="pt-BR" sz="2400" b="1" dirty="0" smtClean="0">
                <a:solidFill>
                  <a:srgbClr val="FF0000"/>
                </a:solidFill>
                <a:latin typeface="Arial" pitchFamily="34" charset="0"/>
                <a:cs typeface="Arial" pitchFamily="34" charset="0"/>
              </a:rPr>
              <a:t> e o </a:t>
            </a:r>
            <a:r>
              <a:rPr lang="pt-BR" sz="2400" b="1" i="1" dirty="0" smtClean="0">
                <a:solidFill>
                  <a:srgbClr val="FF0000"/>
                </a:solidFill>
                <a:latin typeface="Arial" pitchFamily="34" charset="0"/>
                <a:cs typeface="Arial" pitchFamily="34" charset="0"/>
              </a:rPr>
              <a:t>oxigênio</a:t>
            </a:r>
            <a:r>
              <a:rPr lang="pt-BR" sz="2400" b="1" dirty="0" smtClean="0">
                <a:latin typeface="Arial" pitchFamily="34" charset="0"/>
                <a:cs typeface="Arial" pitchFamily="34" charset="0"/>
              </a:rPr>
              <a:t>, enquanto o embrião elimina as </a:t>
            </a:r>
            <a:r>
              <a:rPr lang="pt-BR" sz="2400" b="1" i="1" dirty="0" smtClean="0">
                <a:solidFill>
                  <a:srgbClr val="FF0000"/>
                </a:solidFill>
                <a:latin typeface="Arial" pitchFamily="34" charset="0"/>
                <a:cs typeface="Arial" pitchFamily="34" charset="0"/>
              </a:rPr>
              <a:t>excretas</a:t>
            </a:r>
            <a:r>
              <a:rPr lang="pt-BR" sz="2400" b="1" dirty="0" smtClean="0">
                <a:solidFill>
                  <a:srgbClr val="FF0000"/>
                </a:solidFill>
                <a:latin typeface="Arial" pitchFamily="34" charset="0"/>
                <a:cs typeface="Arial" pitchFamily="34" charset="0"/>
              </a:rPr>
              <a:t> e o </a:t>
            </a:r>
            <a:r>
              <a:rPr lang="pt-BR" sz="2400" b="1" i="1" dirty="0" smtClean="0">
                <a:solidFill>
                  <a:srgbClr val="FF0000"/>
                </a:solidFill>
                <a:latin typeface="Arial" pitchFamily="34" charset="0"/>
                <a:cs typeface="Arial" pitchFamily="34" charset="0"/>
              </a:rPr>
              <a:t>gás carbônico</a:t>
            </a:r>
            <a:r>
              <a:rPr lang="pt-BR" sz="2400" b="1" dirty="0" smtClean="0">
                <a:latin typeface="Arial" pitchFamily="34" charset="0"/>
                <a:cs typeface="Arial" pitchFamily="34" charset="0"/>
              </a:rPr>
              <a:t> na circulação materna. Essa troca é possível, pois a circulação embrionária e a materna estão muito próximas uma da outra, o que permite a </a:t>
            </a:r>
            <a:r>
              <a:rPr lang="pt-BR" sz="2400" b="1" i="1" dirty="0" smtClean="0">
                <a:solidFill>
                  <a:srgbClr val="FF0000"/>
                </a:solidFill>
                <a:latin typeface="Arial" pitchFamily="34" charset="0"/>
                <a:cs typeface="Arial" pitchFamily="34" charset="0"/>
              </a:rPr>
              <a:t>difusão</a:t>
            </a:r>
            <a:r>
              <a:rPr lang="pt-BR" sz="2400" b="1" dirty="0" smtClean="0">
                <a:solidFill>
                  <a:srgbClr val="FF0000"/>
                </a:solidFill>
                <a:latin typeface="Arial" pitchFamily="34" charset="0"/>
                <a:cs typeface="Arial" pitchFamily="34" charset="0"/>
              </a:rPr>
              <a:t> </a:t>
            </a:r>
            <a:r>
              <a:rPr lang="pt-BR" sz="2400" b="1" dirty="0" smtClean="0">
                <a:latin typeface="Arial" pitchFamily="34" charset="0"/>
                <a:cs typeface="Arial" pitchFamily="34" charset="0"/>
              </a:rPr>
              <a:t>das substâncias entre mãe e filho.</a:t>
            </a:r>
          </a:p>
          <a:p>
            <a:pPr algn="just"/>
            <a:endParaRPr lang="pt-BR" sz="1800" b="1" i="1" dirty="0" smtClean="0"/>
          </a:p>
        </p:txBody>
      </p:sp>
      <p:pic>
        <p:nvPicPr>
          <p:cNvPr id="44036" name="Picture 2" descr="http://upload.wikimedia.org/wikipedia/commons/c/c5/Placenta_circunvalada.jpg"/>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l="3741" t="7822" r="2284" b="4178"/>
          <a:stretch>
            <a:fillRect/>
          </a:stretch>
        </p:blipFill>
        <p:spPr bwMode="auto">
          <a:xfrm>
            <a:off x="1357313" y="4211638"/>
            <a:ext cx="2928937"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descr="http://a248.e.akamai.net/7/248/432/20060406030114/www.msd-brazil.com/msd43/m_manual/images/img_placenta_embriao.gif"/>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929188" y="4143375"/>
            <a:ext cx="31067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86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467544" y="26732"/>
            <a:ext cx="8229600" cy="725488"/>
          </a:xfrm>
        </p:spPr>
        <p:txBody>
          <a:bodyPr/>
          <a:lstStyle/>
          <a:p>
            <a:r>
              <a:rPr lang="pt-BR" sz="3600" b="1" dirty="0">
                <a:solidFill>
                  <a:srgbClr val="FF0066"/>
                </a:solidFill>
              </a:rPr>
              <a:t>PLACENTA</a:t>
            </a:r>
            <a:endParaRPr lang="pt-BR" sz="3600" b="1" dirty="0" smtClean="0"/>
          </a:p>
        </p:txBody>
      </p:sp>
      <p:sp>
        <p:nvSpPr>
          <p:cNvPr id="44035" name="Espaço Reservado para Conteúdo 2"/>
          <p:cNvSpPr>
            <a:spLocks noGrp="1"/>
          </p:cNvSpPr>
          <p:nvPr>
            <p:ph idx="1"/>
          </p:nvPr>
        </p:nvSpPr>
        <p:spPr>
          <a:xfrm>
            <a:off x="251520" y="764703"/>
            <a:ext cx="8715375" cy="4662959"/>
          </a:xfrm>
        </p:spPr>
        <p:txBody>
          <a:bodyPr/>
          <a:lstStyle/>
          <a:p>
            <a:pPr algn="just"/>
            <a:r>
              <a:rPr lang="pt-BR" sz="2800" b="1" dirty="0" smtClean="0"/>
              <a:t>também </a:t>
            </a:r>
            <a:r>
              <a:rPr lang="pt-BR" sz="2800" b="1" dirty="0" smtClean="0"/>
              <a:t>tem a função de produzir </a:t>
            </a:r>
            <a:r>
              <a:rPr lang="pt-BR" sz="2800" b="1" i="1" dirty="0" smtClean="0">
                <a:solidFill>
                  <a:srgbClr val="FF0000"/>
                </a:solidFill>
              </a:rPr>
              <a:t>glicogênio, colesterol, ácidos graxos</a:t>
            </a:r>
            <a:r>
              <a:rPr lang="pt-BR" sz="2800" b="1" dirty="0" smtClean="0">
                <a:solidFill>
                  <a:srgbClr val="FF0000"/>
                </a:solidFill>
              </a:rPr>
              <a:t>,</a:t>
            </a:r>
            <a:r>
              <a:rPr lang="pt-BR" sz="2800" b="1" dirty="0" smtClean="0"/>
              <a:t> e secretar </a:t>
            </a:r>
            <a:r>
              <a:rPr lang="pt-BR" sz="2800" b="1" i="1" dirty="0" smtClean="0">
                <a:solidFill>
                  <a:srgbClr val="FF0000"/>
                </a:solidFill>
              </a:rPr>
              <a:t>hormônios</a:t>
            </a:r>
            <a:r>
              <a:rPr lang="pt-BR" sz="2800" b="1" dirty="0" smtClean="0"/>
              <a:t>, como o HCG (gonadotrofina coriônica humana), que mantém a gravidez.</a:t>
            </a:r>
          </a:p>
          <a:p>
            <a:pPr algn="just"/>
            <a:r>
              <a:rPr lang="pt-BR" sz="2800" b="1" dirty="0" smtClean="0"/>
              <a:t>O embrião está ligado à placenta através do </a:t>
            </a:r>
            <a:r>
              <a:rPr lang="pt-BR" sz="2800" b="1" i="1" dirty="0" smtClean="0">
                <a:solidFill>
                  <a:srgbClr val="FF0000"/>
                </a:solidFill>
              </a:rPr>
              <a:t>cordão umbilical</a:t>
            </a:r>
            <a:r>
              <a:rPr lang="pt-BR" sz="2800" b="1" i="1" dirty="0" smtClean="0">
                <a:solidFill>
                  <a:srgbClr val="FF0000"/>
                </a:solidFill>
              </a:rPr>
              <a:t>.</a:t>
            </a:r>
          </a:p>
          <a:p>
            <a:pPr algn="just"/>
            <a:endParaRPr lang="pt-BR" sz="1800" b="1" i="1" dirty="0">
              <a:solidFill>
                <a:srgbClr val="FF0000"/>
              </a:solidFill>
            </a:endParaRPr>
          </a:p>
          <a:p>
            <a:pPr algn="just"/>
            <a:endParaRPr lang="pt-BR" sz="1800" b="1" i="1" dirty="0" smtClean="0">
              <a:solidFill>
                <a:srgbClr val="FF0000"/>
              </a:solidFill>
            </a:endParaRPr>
          </a:p>
          <a:p>
            <a:pPr algn="just"/>
            <a:endParaRPr lang="pt-BR" sz="1800" b="1" i="1" dirty="0" smtClean="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3976" r="17146"/>
          <a:stretch>
            <a:fillRect/>
          </a:stretch>
        </p:blipFill>
        <p:spPr bwMode="auto">
          <a:xfrm>
            <a:off x="251520" y="3459163"/>
            <a:ext cx="4824536"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365104"/>
            <a:ext cx="39989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810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3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17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153194" y="0"/>
            <a:ext cx="9126537" cy="792163"/>
          </a:xfrm>
        </p:spPr>
        <p:txBody>
          <a:bodyPr>
            <a:normAutofit/>
          </a:bodyPr>
          <a:lstStyle/>
          <a:p>
            <a:r>
              <a:rPr lang="pt-BR" sz="3600" b="1" dirty="0" smtClean="0"/>
              <a:t>FORMAÇÃO DOS ANEXOS EMBRIONÁRIOS</a:t>
            </a:r>
          </a:p>
        </p:txBody>
      </p:sp>
      <p:sp>
        <p:nvSpPr>
          <p:cNvPr id="7" name="Retângulo 6"/>
          <p:cNvSpPr/>
          <p:nvPr/>
        </p:nvSpPr>
        <p:spPr>
          <a:xfrm>
            <a:off x="0" y="5992813"/>
            <a:ext cx="9144000" cy="86518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b="1" dirty="0" smtClean="0">
                <a:solidFill>
                  <a:schemeClr val="tx1"/>
                </a:solidFill>
              </a:rPr>
              <a:t>OS   ANEXOS EMBRIONÁRIOS SÃO ESSENCIAIS PARA A VIDA E SOBREVIVÊNCIA DO EMBRIÃO  NO ÚTERO MATERNO</a:t>
            </a:r>
            <a:endParaRPr lang="pt-BR" b="1" dirty="0">
              <a:solidFill>
                <a:schemeClr val="tx1"/>
              </a:solidFill>
            </a:endParaRPr>
          </a:p>
        </p:txBody>
      </p:sp>
      <p:sp>
        <p:nvSpPr>
          <p:cNvPr id="32774" name="Retângulo 4"/>
          <p:cNvSpPr>
            <a:spLocks noChangeArrowheads="1"/>
          </p:cNvSpPr>
          <p:nvPr/>
        </p:nvSpPr>
        <p:spPr bwMode="auto">
          <a:xfrm>
            <a:off x="683568" y="5601103"/>
            <a:ext cx="80651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000" dirty="0"/>
              <a:t>Imagem: Feto de cerca de oito semanas, incluso no âmnio / Desenho de Henry Gray / Disponibilizada por </a:t>
            </a:r>
            <a:r>
              <a:rPr lang="pt-BR" sz="1000" dirty="0" err="1"/>
              <a:t>Irigi</a:t>
            </a:r>
            <a:r>
              <a:rPr lang="pt-BR" sz="1000" dirty="0"/>
              <a:t> / Domínio </a:t>
            </a:r>
            <a:r>
              <a:rPr lang="pt-BR" sz="1000" dirty="0" err="1"/>
              <a:t>Púlico</a:t>
            </a:r>
            <a:endParaRPr lang="pt-BR" sz="1000" dirty="0"/>
          </a:p>
        </p:txBody>
      </p:sp>
      <p:grpSp>
        <p:nvGrpSpPr>
          <p:cNvPr id="32775" name="Grupo 3"/>
          <p:cNvGrpSpPr>
            <a:grpSpLocks/>
          </p:cNvGrpSpPr>
          <p:nvPr/>
        </p:nvGrpSpPr>
        <p:grpSpPr bwMode="auto">
          <a:xfrm>
            <a:off x="1043608" y="908721"/>
            <a:ext cx="6552728" cy="4692382"/>
            <a:chOff x="4643438" y="1503522"/>
            <a:chExt cx="4249041" cy="3603355"/>
          </a:xfrm>
        </p:grpSpPr>
        <p:pic>
          <p:nvPicPr>
            <p:cNvPr id="32776" name="Picture 8" descr="File:Fetus.jpg"/>
            <p:cNvPicPr>
              <a:picLocks noChangeAspect="1" noChangeArrowheads="1"/>
            </p:cNvPicPr>
            <p:nvPr/>
          </p:nvPicPr>
          <p:blipFill>
            <a:blip r:embed="rId2">
              <a:extLst>
                <a:ext uri="{28A0092B-C50C-407E-A947-70E740481C1C}">
                  <a14:useLocalDpi xmlns:a14="http://schemas.microsoft.com/office/drawing/2010/main" val="0"/>
                </a:ext>
              </a:extLst>
            </a:blip>
            <a:srcRect t="2878" b="2179"/>
            <a:stretch>
              <a:fillRect/>
            </a:stretch>
          </p:blipFill>
          <p:spPr bwMode="auto">
            <a:xfrm>
              <a:off x="4859717" y="1503522"/>
              <a:ext cx="3533824" cy="360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p:cNvSpPr/>
            <p:nvPr/>
          </p:nvSpPr>
          <p:spPr>
            <a:xfrm>
              <a:off x="4643438" y="1503522"/>
              <a:ext cx="735344" cy="360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tângulo 14"/>
            <p:cNvSpPr/>
            <p:nvPr/>
          </p:nvSpPr>
          <p:spPr>
            <a:xfrm>
              <a:off x="7884849" y="1503522"/>
              <a:ext cx="1007630" cy="360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CaixaDeTexto 1"/>
            <p:cNvSpPr txBox="1">
              <a:spLocks noChangeArrowheads="1"/>
            </p:cNvSpPr>
            <p:nvPr/>
          </p:nvSpPr>
          <p:spPr bwMode="auto">
            <a:xfrm>
              <a:off x="7813465" y="3789040"/>
              <a:ext cx="10070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Saco vitelínico</a:t>
              </a:r>
              <a:endParaRPr lang="en-US" sz="1000" dirty="0"/>
            </a:p>
          </p:txBody>
        </p:sp>
        <p:sp>
          <p:nvSpPr>
            <p:cNvPr id="32780" name="CaixaDeTexto 10"/>
            <p:cNvSpPr txBox="1">
              <a:spLocks noChangeArrowheads="1"/>
            </p:cNvSpPr>
            <p:nvPr/>
          </p:nvSpPr>
          <p:spPr bwMode="auto">
            <a:xfrm>
              <a:off x="7812360" y="3172906"/>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Cordão </a:t>
              </a:r>
            </a:p>
            <a:p>
              <a:pPr eaLnBrk="1" hangingPunct="1"/>
              <a:r>
                <a:rPr lang="pt-BR" sz="1000" dirty="0"/>
                <a:t>Umbilical</a:t>
              </a:r>
              <a:endParaRPr lang="en-US" sz="1000" dirty="0"/>
            </a:p>
          </p:txBody>
        </p:sp>
        <p:sp>
          <p:nvSpPr>
            <p:cNvPr id="32781" name="CaixaDeTexto 11"/>
            <p:cNvSpPr txBox="1">
              <a:spLocks noChangeArrowheads="1"/>
            </p:cNvSpPr>
            <p:nvPr/>
          </p:nvSpPr>
          <p:spPr bwMode="auto">
            <a:xfrm>
              <a:off x="4730454" y="382097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dirty="0"/>
                <a:t>Cordão</a:t>
              </a:r>
            </a:p>
            <a:p>
              <a:pPr algn="r" eaLnBrk="1" hangingPunct="1"/>
              <a:r>
                <a:rPr lang="pt-BR" sz="1000" dirty="0"/>
                <a:t>Umbilical</a:t>
              </a:r>
              <a:endParaRPr lang="en-US" sz="1000" dirty="0"/>
            </a:p>
          </p:txBody>
        </p:sp>
        <p:sp>
          <p:nvSpPr>
            <p:cNvPr id="32782" name="CaixaDeTexto 12"/>
            <p:cNvSpPr txBox="1">
              <a:spLocks noChangeArrowheads="1"/>
            </p:cNvSpPr>
            <p:nvPr/>
          </p:nvSpPr>
          <p:spPr bwMode="auto">
            <a:xfrm>
              <a:off x="4874724" y="4149080"/>
              <a:ext cx="561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dirty="0" err="1"/>
                <a:t>Córion</a:t>
              </a:r>
              <a:endParaRPr lang="en-US" sz="1000" dirty="0"/>
            </a:p>
          </p:txBody>
        </p:sp>
        <p:sp>
          <p:nvSpPr>
            <p:cNvPr id="32783" name="CaixaDeTexto 13"/>
            <p:cNvSpPr txBox="1">
              <a:spLocks noChangeArrowheads="1"/>
            </p:cNvSpPr>
            <p:nvPr/>
          </p:nvSpPr>
          <p:spPr bwMode="auto">
            <a:xfrm>
              <a:off x="4756102" y="4509120"/>
              <a:ext cx="679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a:t>Placenta</a:t>
              </a:r>
              <a:endParaRPr lang="en-US" sz="1000"/>
            </a:p>
          </p:txBody>
        </p:sp>
        <p:sp>
          <p:nvSpPr>
            <p:cNvPr id="32784" name="CaixaDeTexto 14"/>
            <p:cNvSpPr txBox="1">
              <a:spLocks noChangeArrowheads="1"/>
            </p:cNvSpPr>
            <p:nvPr/>
          </p:nvSpPr>
          <p:spPr bwMode="auto">
            <a:xfrm>
              <a:off x="7812360" y="2390691"/>
              <a:ext cx="5469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Âmnio</a:t>
              </a:r>
              <a:endParaRPr lang="en-US" sz="1000" dirty="0"/>
            </a:p>
          </p:txBody>
        </p:sp>
        <p:sp>
          <p:nvSpPr>
            <p:cNvPr id="32785" name="CaixaDeTexto 16"/>
            <p:cNvSpPr txBox="1">
              <a:spLocks noChangeArrowheads="1"/>
            </p:cNvSpPr>
            <p:nvPr/>
          </p:nvSpPr>
          <p:spPr bwMode="auto">
            <a:xfrm>
              <a:off x="7812360" y="4509120"/>
              <a:ext cx="986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a:t>Duto vitelínico</a:t>
              </a:r>
              <a:endParaRPr lang="en-US" sz="1000"/>
            </a:p>
          </p:txBody>
        </p:sp>
      </p:grpSp>
    </p:spTree>
    <p:extLst>
      <p:ext uri="{BB962C8B-B14F-4D97-AF65-F5344CB8AC3E}">
        <p14:creationId xmlns:p14="http://schemas.microsoft.com/office/powerpoint/2010/main" val="2286134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251520" y="5877272"/>
            <a:ext cx="8424936" cy="830997"/>
          </a:xfrm>
          <a:prstGeom prst="rect">
            <a:avLst/>
          </a:prstGeom>
        </p:spPr>
        <p:txBody>
          <a:bodyPr wrap="square">
            <a:spAutoFit/>
          </a:bodyPr>
          <a:lstStyle/>
          <a:p>
            <a:pPr algn="ctr"/>
            <a:r>
              <a:rPr lang="pt-BR" sz="2400" b="1" dirty="0" smtClean="0">
                <a:latin typeface="Arial" pitchFamily="34" charset="0"/>
                <a:cs typeface="Arial" pitchFamily="34" charset="0"/>
              </a:rPr>
              <a:t>NO MOMENTO DO NASCIMENTO, A PLACENTA PODE PESAR CERCA DE 1KG</a:t>
            </a:r>
            <a:endParaRPr lang="pt-BR" sz="2400" b="1" dirty="0">
              <a:latin typeface="Arial" pitchFamily="34" charset="0"/>
              <a:cs typeface="Arial" pitchFamily="34" charset="0"/>
            </a:endParaRPr>
          </a:p>
        </p:txBody>
      </p:sp>
    </p:spTree>
    <p:extLst>
      <p:ext uri="{BB962C8B-B14F-4D97-AF65-F5344CB8AC3E}">
        <p14:creationId xmlns:p14="http://schemas.microsoft.com/office/powerpoint/2010/main" val="3751542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bwMode="auto">
          <a:xfrm rot="19406036">
            <a:off x="8102600" y="628650"/>
            <a:ext cx="534988" cy="315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47109" name="Picture 10"/>
          <p:cNvPicPr>
            <a:picLocks noChangeAspect="1" noChangeArrowheads="1"/>
          </p:cNvPicPr>
          <p:nvPr/>
        </p:nvPicPr>
        <p:blipFill>
          <a:blip r:embed="rId3">
            <a:lum contrast="38000"/>
            <a:extLst>
              <a:ext uri="{28A0092B-C50C-407E-A947-70E740481C1C}">
                <a14:useLocalDpi xmlns:a14="http://schemas.microsoft.com/office/drawing/2010/main" val="0"/>
              </a:ext>
            </a:extLst>
          </a:blip>
          <a:srcRect/>
          <a:stretch>
            <a:fillRect/>
          </a:stretch>
        </p:blipFill>
        <p:spPr bwMode="auto">
          <a:xfrm>
            <a:off x="179512" y="332656"/>
            <a:ext cx="8964488" cy="63173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36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143000"/>
          </a:xfrm>
        </p:spPr>
        <p:txBody>
          <a:bodyPr/>
          <a:lstStyle/>
          <a:p>
            <a:r>
              <a:rPr lang="pt-BR" b="1" dirty="0" smtClean="0">
                <a:solidFill>
                  <a:schemeClr val="accent2"/>
                </a:solidFill>
              </a:rPr>
              <a:t>CORDÃO UMBILICAL </a:t>
            </a:r>
            <a:endParaRPr lang="pt-BR" b="1" dirty="0">
              <a:solidFill>
                <a:schemeClr val="accent2"/>
              </a:solidFill>
            </a:endParaRPr>
          </a:p>
        </p:txBody>
      </p:sp>
      <p:sp>
        <p:nvSpPr>
          <p:cNvPr id="3" name="Espaço Reservado para Conteúdo 2"/>
          <p:cNvSpPr>
            <a:spLocks noGrp="1"/>
          </p:cNvSpPr>
          <p:nvPr>
            <p:ph idx="1"/>
          </p:nvPr>
        </p:nvSpPr>
        <p:spPr>
          <a:xfrm>
            <a:off x="0" y="1412776"/>
            <a:ext cx="8964488" cy="5184576"/>
          </a:xfrm>
        </p:spPr>
        <p:txBody>
          <a:bodyPr>
            <a:normAutofit lnSpcReduction="10000"/>
          </a:bodyPr>
          <a:lstStyle/>
          <a:p>
            <a:r>
              <a:rPr lang="pt-BR" dirty="0" smtClean="0"/>
              <a:t>haste </a:t>
            </a:r>
            <a:r>
              <a:rPr lang="pt-BR" dirty="0"/>
              <a:t>flexível que une o ventre do feto à </a:t>
            </a:r>
            <a:r>
              <a:rPr lang="pt-BR" dirty="0" smtClean="0"/>
              <a:t>placenta</a:t>
            </a:r>
          </a:p>
          <a:p>
            <a:r>
              <a:rPr lang="pt-BR" dirty="0" smtClean="0"/>
              <a:t>formado </a:t>
            </a:r>
            <a:r>
              <a:rPr lang="pt-BR" dirty="0"/>
              <a:t>ao redor da </a:t>
            </a:r>
            <a:r>
              <a:rPr lang="pt-BR" dirty="0" smtClean="0"/>
              <a:t>quinta semana </a:t>
            </a:r>
            <a:r>
              <a:rPr lang="pt-BR" dirty="0"/>
              <a:t>do desenvolvimento </a:t>
            </a:r>
            <a:r>
              <a:rPr lang="pt-BR" dirty="0" smtClean="0"/>
              <a:t>fetal, a</a:t>
            </a:r>
            <a:r>
              <a:rPr lang="pt-BR" dirty="0"/>
              <a:t> </a:t>
            </a:r>
            <a:r>
              <a:rPr lang="pt-BR" dirty="0" smtClean="0"/>
              <a:t>partir </a:t>
            </a:r>
            <a:r>
              <a:rPr lang="pt-BR" dirty="0"/>
              <a:t>do saco </a:t>
            </a:r>
            <a:r>
              <a:rPr lang="pt-BR" dirty="0" smtClean="0"/>
              <a:t>amniótico, do alantoide </a:t>
            </a:r>
            <a:r>
              <a:rPr lang="pt-BR" dirty="0"/>
              <a:t>(forma a veia e as artérias umbilicais) e da </a:t>
            </a:r>
            <a:r>
              <a:rPr lang="pt-BR" dirty="0" smtClean="0"/>
              <a:t>vesícula vitelínica</a:t>
            </a:r>
            <a:r>
              <a:rPr lang="pt-BR" dirty="0"/>
              <a:t>. </a:t>
            </a:r>
            <a:endParaRPr lang="pt-BR" dirty="0" smtClean="0"/>
          </a:p>
          <a:p>
            <a:r>
              <a:rPr lang="pt-BR" dirty="0" smtClean="0"/>
              <a:t>é </a:t>
            </a:r>
            <a:r>
              <a:rPr lang="pt-BR" dirty="0"/>
              <a:t>composto pelos vasos </a:t>
            </a:r>
            <a:r>
              <a:rPr lang="pt-BR" dirty="0" smtClean="0"/>
              <a:t>umbilicais, </a:t>
            </a:r>
            <a:r>
              <a:rPr lang="pt-BR" dirty="0"/>
              <a:t>duas artérias e uma veia, e </a:t>
            </a:r>
            <a:r>
              <a:rPr lang="pt-BR" dirty="0" smtClean="0"/>
              <a:t>por </a:t>
            </a:r>
            <a:r>
              <a:rPr lang="pt-BR" dirty="0"/>
              <a:t>uma </a:t>
            </a:r>
            <a:r>
              <a:rPr lang="pt-BR" dirty="0" smtClean="0"/>
              <a:t>substância gelatinosa, </a:t>
            </a:r>
            <a:r>
              <a:rPr lang="pt-BR" dirty="0"/>
              <a:t> </a:t>
            </a:r>
            <a:r>
              <a:rPr lang="pt-BR" dirty="0" smtClean="0"/>
              <a:t>a geleia </a:t>
            </a:r>
            <a:r>
              <a:rPr lang="pt-BR" dirty="0"/>
              <a:t>de </a:t>
            </a:r>
            <a:r>
              <a:rPr lang="pt-BR" dirty="0" err="1"/>
              <a:t>Wharton</a:t>
            </a:r>
            <a:r>
              <a:rPr lang="pt-BR" dirty="0"/>
              <a:t> </a:t>
            </a:r>
            <a:r>
              <a:rPr lang="pt-BR" dirty="0" smtClean="0"/>
              <a:t>que envolve os vasos </a:t>
            </a:r>
            <a:r>
              <a:rPr lang="pt-BR" dirty="0"/>
              <a:t>e é envolvida por uma membrana, que constitui </a:t>
            </a:r>
            <a:r>
              <a:rPr lang="pt-BR" dirty="0" smtClean="0"/>
              <a:t>o estojo </a:t>
            </a:r>
            <a:r>
              <a:rPr lang="pt-BR" dirty="0"/>
              <a:t>do cordão e se continua com a pele do ventre </a:t>
            </a:r>
            <a:r>
              <a:rPr lang="pt-BR" dirty="0" smtClean="0"/>
              <a:t>do feto</a:t>
            </a:r>
          </a:p>
          <a:p>
            <a:endParaRPr lang="pt-BR" dirty="0"/>
          </a:p>
          <a:p>
            <a:endParaRPr lang="pt-BR" dirty="0"/>
          </a:p>
        </p:txBody>
      </p:sp>
    </p:spTree>
    <p:extLst>
      <p:ext uri="{BB962C8B-B14F-4D97-AF65-F5344CB8AC3E}">
        <p14:creationId xmlns:p14="http://schemas.microsoft.com/office/powerpoint/2010/main" val="348380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9" y="34944"/>
            <a:ext cx="8712968" cy="1143000"/>
          </a:xfrm>
        </p:spPr>
        <p:txBody>
          <a:bodyPr>
            <a:normAutofit fontScale="90000"/>
          </a:bodyPr>
          <a:lstStyle/>
          <a:p>
            <a:r>
              <a:rPr lang="pt-BR" b="1" dirty="0" smtClean="0">
                <a:solidFill>
                  <a:schemeClr val="accent2"/>
                </a:solidFill>
              </a:rPr>
              <a:t>COMPRIMENTO DO CORDÃO UMBILICAL </a:t>
            </a:r>
            <a:endParaRPr lang="pt-BR" b="1" dirty="0">
              <a:solidFill>
                <a:schemeClr val="accent2"/>
              </a:solidFill>
            </a:endParaRPr>
          </a:p>
        </p:txBody>
      </p:sp>
      <p:sp>
        <p:nvSpPr>
          <p:cNvPr id="3" name="Espaço Reservado para Conteúdo 2"/>
          <p:cNvSpPr>
            <a:spLocks noGrp="1"/>
          </p:cNvSpPr>
          <p:nvPr>
            <p:ph idx="1"/>
          </p:nvPr>
        </p:nvSpPr>
        <p:spPr>
          <a:xfrm>
            <a:off x="0" y="1268760"/>
            <a:ext cx="9144000" cy="5589240"/>
          </a:xfrm>
        </p:spPr>
        <p:txBody>
          <a:bodyPr>
            <a:normAutofit fontScale="85000" lnSpcReduction="20000"/>
          </a:bodyPr>
          <a:lstStyle/>
          <a:p>
            <a:r>
              <a:rPr lang="pt-BR" dirty="0" smtClean="0"/>
              <a:t>de </a:t>
            </a:r>
            <a:r>
              <a:rPr lang="pt-BR" dirty="0"/>
              <a:t>55 a 61 cm </a:t>
            </a:r>
            <a:r>
              <a:rPr lang="pt-BR" dirty="0" smtClean="0"/>
              <a:t>na </a:t>
            </a:r>
            <a:r>
              <a:rPr lang="pt-BR" dirty="0"/>
              <a:t>gravidez de termo, </a:t>
            </a:r>
            <a:r>
              <a:rPr lang="pt-BR" dirty="0" smtClean="0"/>
              <a:t>o suficiente </a:t>
            </a:r>
            <a:r>
              <a:rPr lang="pt-BR" dirty="0"/>
              <a:t>para </a:t>
            </a:r>
            <a:r>
              <a:rPr lang="pt-BR" dirty="0" smtClean="0"/>
              <a:t>um </a:t>
            </a:r>
            <a:r>
              <a:rPr lang="pt-BR" dirty="0"/>
              <a:t>parto </a:t>
            </a:r>
            <a:r>
              <a:rPr lang="pt-BR" dirty="0" smtClean="0"/>
              <a:t>vaginal</a:t>
            </a:r>
          </a:p>
          <a:p>
            <a:r>
              <a:rPr lang="pt-BR" dirty="0" smtClean="0"/>
              <a:t>cresce </a:t>
            </a:r>
            <a:r>
              <a:rPr lang="pt-BR" dirty="0"/>
              <a:t>ao longo de toda a gestação, contudo este crescimento abranda após as 28 </a:t>
            </a:r>
            <a:r>
              <a:rPr lang="pt-BR" dirty="0" smtClean="0"/>
              <a:t>semanas</a:t>
            </a:r>
          </a:p>
          <a:p>
            <a:r>
              <a:rPr lang="pt-BR" dirty="0" smtClean="0"/>
              <a:t>cordões </a:t>
            </a:r>
            <a:r>
              <a:rPr lang="pt-BR" dirty="0"/>
              <a:t>excessivamente longos ou excessivamente curtos podem ser documentados a partir do segundo trimestre de gravidez, o que sugere que os fatores que determinam o comprimento do cordão podem sofrer modificações no início da </a:t>
            </a:r>
            <a:r>
              <a:rPr lang="pt-BR" dirty="0" smtClean="0"/>
              <a:t>gravidez </a:t>
            </a:r>
          </a:p>
          <a:p>
            <a:r>
              <a:rPr lang="pt-BR" dirty="0"/>
              <a:t>a</a:t>
            </a:r>
            <a:r>
              <a:rPr lang="pt-BR" dirty="0" smtClean="0"/>
              <a:t>pesar </a:t>
            </a:r>
            <a:r>
              <a:rPr lang="pt-BR" dirty="0"/>
              <a:t>da sua importância, os fatores moleculares envolvidos na determinação do comprimento do cordão umbilical permanecem desconhecidos, contudo já existem estudos que demonstram diferenças significativas nos padrões de expressão de vários genes (específicos de cada tipo celular) relacionados com a proliferação </a:t>
            </a:r>
            <a:r>
              <a:rPr lang="pt-BR" dirty="0" smtClean="0"/>
              <a:t>celular</a:t>
            </a:r>
            <a:endParaRPr lang="pt-BR" dirty="0"/>
          </a:p>
        </p:txBody>
      </p:sp>
    </p:spTree>
    <p:extLst>
      <p:ext uri="{BB962C8B-B14F-4D97-AF65-F5344CB8AC3E}">
        <p14:creationId xmlns:p14="http://schemas.microsoft.com/office/powerpoint/2010/main" val="19758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b="1" dirty="0" smtClean="0">
                <a:solidFill>
                  <a:schemeClr val="accent2"/>
                </a:solidFill>
              </a:rPr>
              <a:t>CORDÃO UMBILICAL </a:t>
            </a:r>
            <a:r>
              <a:rPr lang="pt-BR" dirty="0" smtClean="0"/>
              <a:t/>
            </a:r>
            <a:br>
              <a:rPr lang="pt-BR" dirty="0" smtClean="0"/>
            </a:br>
            <a:r>
              <a:rPr lang="pt-BR" sz="3100" dirty="0" smtClean="0"/>
              <a:t>responsável </a:t>
            </a:r>
            <a:r>
              <a:rPr lang="pt-BR" sz="3100" dirty="0"/>
              <a:t>pela  garantia de nutrientes e troca gasosa </a:t>
            </a:r>
            <a:r>
              <a:rPr lang="pt-BR" dirty="0"/>
              <a:t/>
            </a:r>
            <a:br>
              <a:rPr lang="pt-BR" dirty="0"/>
            </a:b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r>
              <a:rPr lang="pt-BR" dirty="0" smtClean="0"/>
              <a:t>A </a:t>
            </a:r>
            <a:r>
              <a:rPr lang="pt-BR" dirty="0"/>
              <a:t>veia umbilical </a:t>
            </a:r>
            <a:r>
              <a:rPr lang="pt-BR" dirty="0" smtClean="0"/>
              <a:t>transporta sangue </a:t>
            </a:r>
            <a:r>
              <a:rPr lang="pt-BR" dirty="0"/>
              <a:t>rico em oxigênio proveniente da placenta e </a:t>
            </a:r>
            <a:r>
              <a:rPr lang="pt-BR" dirty="0" smtClean="0"/>
              <a:t>as artérias </a:t>
            </a:r>
            <a:r>
              <a:rPr lang="pt-BR" dirty="0"/>
              <a:t>carregam sangue pobre em oxigênio. </a:t>
            </a:r>
            <a:endParaRPr lang="pt-BR" dirty="0" smtClean="0"/>
          </a:p>
          <a:p>
            <a:r>
              <a:rPr lang="pt-BR" dirty="0" smtClean="0"/>
              <a:t>Como os </a:t>
            </a:r>
            <a:r>
              <a:rPr lang="pt-BR" dirty="0"/>
              <a:t>pulmões do feto não estão em funcionamento, a </a:t>
            </a:r>
            <a:r>
              <a:rPr lang="pt-BR" dirty="0" smtClean="0"/>
              <a:t>placenta passa </a:t>
            </a:r>
            <a:r>
              <a:rPr lang="pt-BR" dirty="0"/>
              <a:t>a ser responsável pelas trocas gasosas, ou seja, </a:t>
            </a:r>
            <a:r>
              <a:rPr lang="pt-BR" dirty="0" smtClean="0"/>
              <a:t>a placenta </a:t>
            </a:r>
            <a:r>
              <a:rPr lang="pt-BR" dirty="0"/>
              <a:t>fica responsável em fazer o papel dos </a:t>
            </a:r>
            <a:r>
              <a:rPr lang="pt-BR" dirty="0" smtClean="0"/>
              <a:t>pulmões</a:t>
            </a:r>
          </a:p>
          <a:p>
            <a:endParaRPr lang="pt-BR" dirty="0"/>
          </a:p>
          <a:p>
            <a:pPr marL="0" indent="0" algn="ctr">
              <a:buNone/>
            </a:pPr>
            <a:endParaRPr lang="pt-BR" dirty="0"/>
          </a:p>
        </p:txBody>
      </p:sp>
    </p:spTree>
    <p:extLst>
      <p:ext uri="{BB962C8B-B14F-4D97-AF65-F5344CB8AC3E}">
        <p14:creationId xmlns:p14="http://schemas.microsoft.com/office/powerpoint/2010/main" val="885788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pPr marL="0" indent="0"/>
            <a:r>
              <a:rPr lang="pt-BR" b="1" dirty="0">
                <a:solidFill>
                  <a:srgbClr val="FF0000"/>
                </a:solidFill>
              </a:rPr>
              <a:t>FLUXO DO SANGUE</a:t>
            </a:r>
            <a:endParaRPr lang="pt-BR" b="1" dirty="0">
              <a:solidFill>
                <a:srgbClr val="FF0000"/>
              </a:solidFill>
            </a:endParaRPr>
          </a:p>
        </p:txBody>
      </p:sp>
      <p:sp>
        <p:nvSpPr>
          <p:cNvPr id="3" name="Espaço Reservado para Conteúdo 2"/>
          <p:cNvSpPr>
            <a:spLocks noGrp="1"/>
          </p:cNvSpPr>
          <p:nvPr>
            <p:ph idx="1"/>
          </p:nvPr>
        </p:nvSpPr>
        <p:spPr>
          <a:xfrm>
            <a:off x="0" y="1052736"/>
            <a:ext cx="8964488" cy="5805264"/>
          </a:xfrm>
        </p:spPr>
        <p:txBody>
          <a:bodyPr>
            <a:normAutofit/>
          </a:bodyPr>
          <a:lstStyle/>
          <a:p>
            <a:r>
              <a:rPr lang="pt-BR" dirty="0" smtClean="0"/>
              <a:t>O </a:t>
            </a:r>
            <a:r>
              <a:rPr lang="pt-BR" dirty="0"/>
              <a:t>sangue flui da veia umbilical e toma o caminho de menor resistência em duas vias dentro do feto</a:t>
            </a:r>
            <a:r>
              <a:rPr lang="pt-BR" dirty="0" smtClean="0"/>
              <a:t>.</a:t>
            </a:r>
          </a:p>
          <a:p>
            <a:r>
              <a:rPr lang="pt-BR" dirty="0" smtClean="0"/>
              <a:t> </a:t>
            </a:r>
            <a:r>
              <a:rPr lang="pt-BR" dirty="0"/>
              <a:t>A primeira é o ducto venoso, que drena diretamente na veia cava </a:t>
            </a:r>
            <a:r>
              <a:rPr lang="pt-BR" dirty="0" smtClean="0"/>
              <a:t>inferior.</a:t>
            </a:r>
          </a:p>
          <a:p>
            <a:r>
              <a:rPr lang="pt-BR" dirty="0" smtClean="0"/>
              <a:t> </a:t>
            </a:r>
            <a:r>
              <a:rPr lang="pt-BR" dirty="0"/>
              <a:t>A outra via é formada por diversas aberturas menores para a circulação hepática. O sangue do fígado flui para a veia cava inferior via veia hepática. </a:t>
            </a:r>
            <a:endParaRPr lang="pt-BR" dirty="0" smtClean="0"/>
          </a:p>
          <a:p>
            <a:r>
              <a:rPr lang="pt-BR" dirty="0" smtClean="0"/>
              <a:t>O sangue deixa </a:t>
            </a:r>
            <a:r>
              <a:rPr lang="pt-BR" dirty="0"/>
              <a:t>o feto pelas duas artérias umbilicais, que são ramos da artéria ilíaca interna e que são obliteradas após o nascimento. </a:t>
            </a:r>
            <a:endParaRPr lang="pt-BR" dirty="0"/>
          </a:p>
        </p:txBody>
      </p:sp>
    </p:spTree>
    <p:extLst>
      <p:ext uri="{BB962C8B-B14F-4D97-AF65-F5344CB8AC3E}">
        <p14:creationId xmlns:p14="http://schemas.microsoft.com/office/powerpoint/2010/main" val="1263575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116632"/>
            <a:ext cx="9144000" cy="6741368"/>
          </a:xfrm>
        </p:spPr>
        <p:txBody>
          <a:bodyPr>
            <a:normAutofit fontScale="92500" lnSpcReduction="20000"/>
          </a:bodyPr>
          <a:lstStyle/>
          <a:p>
            <a:pPr marL="0" indent="0" algn="ctr">
              <a:buNone/>
            </a:pPr>
            <a:r>
              <a:rPr lang="pt-BR" dirty="0"/>
              <a:t>o sangue oxigenado chega da placenta através da veia </a:t>
            </a:r>
            <a:r>
              <a:rPr lang="pt-BR" dirty="0" smtClean="0"/>
              <a:t>umbilical</a:t>
            </a:r>
          </a:p>
          <a:p>
            <a:pPr marL="0" indent="0">
              <a:buNone/>
            </a:pPr>
            <a:r>
              <a:rPr lang="pt-BR" dirty="0" smtClean="0"/>
              <a:t>                                        </a:t>
            </a:r>
            <a:r>
              <a:rPr lang="pt-BR" b="1" dirty="0" smtClean="0"/>
              <a:t>↓</a:t>
            </a:r>
          </a:p>
          <a:p>
            <a:pPr marL="0" indent="0" algn="ctr">
              <a:buNone/>
            </a:pPr>
            <a:r>
              <a:rPr lang="pt-BR" dirty="0" smtClean="0"/>
              <a:t>ao </a:t>
            </a:r>
            <a:r>
              <a:rPr lang="pt-BR" dirty="0"/>
              <a:t>se aproximar do fígado o sangue passa diretamente para o </a:t>
            </a:r>
            <a:r>
              <a:rPr lang="pt-BR" b="1" dirty="0"/>
              <a:t>ducto venoso</a:t>
            </a:r>
            <a:r>
              <a:rPr lang="pt-BR" dirty="0"/>
              <a:t>, um vaso fetal que comunica a veia umbilical com a veia cava </a:t>
            </a:r>
            <a:r>
              <a:rPr lang="pt-BR" dirty="0" smtClean="0"/>
              <a:t>inferior</a:t>
            </a:r>
          </a:p>
          <a:p>
            <a:pPr marL="0" indent="0">
              <a:buNone/>
            </a:pPr>
            <a:r>
              <a:rPr lang="pt-BR" b="1" dirty="0" smtClean="0"/>
              <a:t>                                        ↓</a:t>
            </a:r>
            <a:endParaRPr lang="pt-BR" b="1" dirty="0"/>
          </a:p>
          <a:p>
            <a:pPr marL="0" indent="0" algn="ctr">
              <a:buNone/>
            </a:pPr>
            <a:r>
              <a:rPr lang="pt-BR" dirty="0" smtClean="0"/>
              <a:t>átrio direito</a:t>
            </a:r>
          </a:p>
          <a:p>
            <a:pPr marL="0" indent="0">
              <a:buNone/>
            </a:pPr>
            <a:r>
              <a:rPr lang="pt-BR" b="1" dirty="0" smtClean="0"/>
              <a:t>                                        ↓</a:t>
            </a:r>
            <a:endParaRPr lang="pt-BR" dirty="0" smtClean="0"/>
          </a:p>
          <a:p>
            <a:pPr marL="0" indent="0" algn="ctr">
              <a:buNone/>
            </a:pPr>
            <a:r>
              <a:rPr lang="pt-BR" dirty="0" smtClean="0"/>
              <a:t>átrio esquerdo</a:t>
            </a:r>
            <a:r>
              <a:rPr lang="pt-BR" dirty="0"/>
              <a:t>,</a:t>
            </a:r>
            <a:r>
              <a:rPr lang="pt-BR" dirty="0" smtClean="0"/>
              <a:t> </a:t>
            </a:r>
            <a:r>
              <a:rPr lang="pt-BR" dirty="0"/>
              <a:t>através do </a:t>
            </a:r>
            <a:r>
              <a:rPr lang="pt-BR" b="1" dirty="0"/>
              <a:t>forame </a:t>
            </a:r>
            <a:r>
              <a:rPr lang="pt-BR" b="1" dirty="0" smtClean="0"/>
              <a:t>oval</a:t>
            </a:r>
          </a:p>
          <a:p>
            <a:pPr marL="0" indent="0">
              <a:buNone/>
            </a:pPr>
            <a:r>
              <a:rPr lang="pt-BR" b="1" dirty="0" smtClean="0"/>
              <a:t>                                        ↓</a:t>
            </a:r>
            <a:endParaRPr lang="pt-BR" dirty="0" smtClean="0"/>
          </a:p>
          <a:p>
            <a:pPr marL="0" indent="0" algn="ctr">
              <a:buNone/>
            </a:pPr>
            <a:r>
              <a:rPr lang="pt-BR" dirty="0" smtClean="0"/>
              <a:t>ventrículo </a:t>
            </a:r>
            <a:r>
              <a:rPr lang="pt-BR" dirty="0"/>
              <a:t>esquerdo </a:t>
            </a:r>
            <a:endParaRPr lang="pt-BR" dirty="0" smtClean="0"/>
          </a:p>
          <a:p>
            <a:pPr marL="0" indent="0">
              <a:buNone/>
            </a:pPr>
            <a:r>
              <a:rPr lang="pt-BR" b="1" dirty="0" smtClean="0"/>
              <a:t>                                        ↓</a:t>
            </a:r>
            <a:endParaRPr lang="pt-BR" b="1" dirty="0"/>
          </a:p>
          <a:p>
            <a:pPr marL="0" indent="0" algn="ctr">
              <a:buNone/>
            </a:pPr>
            <a:r>
              <a:rPr lang="pt-BR" dirty="0" smtClean="0"/>
              <a:t> </a:t>
            </a:r>
            <a:r>
              <a:rPr lang="pt-BR" dirty="0"/>
              <a:t>vasos da cabeça e membros </a:t>
            </a:r>
            <a:r>
              <a:rPr lang="pt-BR" dirty="0" smtClean="0"/>
              <a:t>superiores</a:t>
            </a:r>
            <a:endParaRPr lang="pt-BR" dirty="0"/>
          </a:p>
        </p:txBody>
      </p:sp>
    </p:spTree>
    <p:extLst>
      <p:ext uri="{BB962C8B-B14F-4D97-AF65-F5344CB8AC3E}">
        <p14:creationId xmlns:p14="http://schemas.microsoft.com/office/powerpoint/2010/main" val="3151459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79512" y="260648"/>
            <a:ext cx="8784976" cy="6408712"/>
          </a:xfrm>
        </p:spPr>
        <p:txBody>
          <a:bodyPr>
            <a:normAutofit lnSpcReduction="10000"/>
          </a:bodyPr>
          <a:lstStyle/>
          <a:p>
            <a:pPr marL="0" indent="0" algn="ctr">
              <a:buNone/>
            </a:pPr>
            <a:r>
              <a:rPr lang="pt-BR" dirty="0" smtClean="0"/>
              <a:t>o </a:t>
            </a:r>
            <a:r>
              <a:rPr lang="pt-BR" dirty="0"/>
              <a:t>sangue pouco oxigenado que retorna da cabeça e membros superiores chega através da veia cava superior no átrio direito e pela valva tricúspide vai para o ventrículo </a:t>
            </a:r>
            <a:r>
              <a:rPr lang="pt-BR" dirty="0" smtClean="0"/>
              <a:t>direito</a:t>
            </a:r>
          </a:p>
          <a:p>
            <a:pPr marL="0" indent="0">
              <a:buNone/>
            </a:pPr>
            <a:r>
              <a:rPr lang="pt-BR" b="1" dirty="0" smtClean="0"/>
              <a:t>                                        ↓</a:t>
            </a:r>
            <a:endParaRPr lang="pt-BR" b="1" dirty="0"/>
          </a:p>
          <a:p>
            <a:pPr marL="0" indent="0" algn="ctr">
              <a:buNone/>
            </a:pPr>
            <a:r>
              <a:rPr lang="pt-BR" dirty="0" smtClean="0"/>
              <a:t>artéria </a:t>
            </a:r>
            <a:r>
              <a:rPr lang="pt-BR" dirty="0"/>
              <a:t>pulmonar </a:t>
            </a:r>
            <a:endParaRPr lang="pt-BR" dirty="0" smtClean="0"/>
          </a:p>
          <a:p>
            <a:pPr marL="0" indent="0">
              <a:buNone/>
            </a:pPr>
            <a:r>
              <a:rPr lang="pt-BR" b="1" dirty="0" smtClean="0"/>
              <a:t>                                        ↓</a:t>
            </a:r>
            <a:endParaRPr lang="pt-BR" dirty="0" smtClean="0"/>
          </a:p>
          <a:p>
            <a:pPr marL="0" indent="0" algn="ctr">
              <a:buNone/>
            </a:pPr>
            <a:r>
              <a:rPr lang="pt-BR" dirty="0" smtClean="0"/>
              <a:t> </a:t>
            </a:r>
            <a:r>
              <a:rPr lang="pt-BR" dirty="0"/>
              <a:t>aorta descendente </a:t>
            </a:r>
            <a:endParaRPr lang="pt-BR" dirty="0" smtClean="0"/>
          </a:p>
          <a:p>
            <a:pPr marL="0" indent="0">
              <a:buNone/>
            </a:pPr>
            <a:r>
              <a:rPr lang="pt-BR" b="1" dirty="0" smtClean="0"/>
              <a:t>                                        ↓</a:t>
            </a:r>
            <a:endParaRPr lang="pt-BR" b="1" dirty="0"/>
          </a:p>
          <a:p>
            <a:pPr marL="0" indent="0" algn="ctr">
              <a:buNone/>
            </a:pPr>
            <a:r>
              <a:rPr lang="pt-BR" dirty="0" smtClean="0"/>
              <a:t>artérias </a:t>
            </a:r>
            <a:r>
              <a:rPr lang="pt-BR" dirty="0"/>
              <a:t>umbilicais </a:t>
            </a:r>
            <a:endParaRPr lang="pt-BR" dirty="0" smtClean="0"/>
          </a:p>
          <a:p>
            <a:pPr marL="0" indent="0">
              <a:buNone/>
            </a:pPr>
            <a:r>
              <a:rPr lang="pt-BR" b="1" dirty="0" smtClean="0"/>
              <a:t>                                        ↓</a:t>
            </a:r>
            <a:endParaRPr lang="pt-BR" b="1" dirty="0"/>
          </a:p>
          <a:p>
            <a:pPr marL="0" indent="0" algn="ctr">
              <a:buNone/>
            </a:pPr>
            <a:r>
              <a:rPr lang="pt-BR" dirty="0" smtClean="0"/>
              <a:t> </a:t>
            </a:r>
            <a:r>
              <a:rPr lang="pt-BR" dirty="0"/>
              <a:t>placenta para ser oxigenado e recomeçar o ciclo</a:t>
            </a:r>
          </a:p>
          <a:p>
            <a:endParaRPr lang="pt-BR" dirty="0"/>
          </a:p>
        </p:txBody>
      </p:sp>
    </p:spTree>
    <p:extLst>
      <p:ext uri="{BB962C8B-B14F-4D97-AF65-F5344CB8AC3E}">
        <p14:creationId xmlns:p14="http://schemas.microsoft.com/office/powerpoint/2010/main" val="262887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1926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82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640" y="-1323528"/>
            <a:ext cx="12025336" cy="81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27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0" y="142875"/>
            <a:ext cx="9144000" cy="725488"/>
          </a:xfrm>
        </p:spPr>
        <p:txBody>
          <a:bodyPr/>
          <a:lstStyle/>
          <a:p>
            <a:r>
              <a:rPr lang="pt-BR" sz="3600" b="1" dirty="0" smtClean="0">
                <a:solidFill>
                  <a:srgbClr val="FF0000"/>
                </a:solidFill>
              </a:rPr>
              <a:t>VESÍCULA </a:t>
            </a:r>
            <a:r>
              <a:rPr lang="pt-BR" sz="3600" b="1" dirty="0" smtClean="0">
                <a:solidFill>
                  <a:srgbClr val="FF0000"/>
                </a:solidFill>
              </a:rPr>
              <a:t>VITELÍNICA </a:t>
            </a:r>
            <a:endParaRPr lang="pt-BR" sz="3600" b="1" dirty="0" smtClean="0">
              <a:solidFill>
                <a:srgbClr val="FF0000"/>
              </a:solidFill>
            </a:endParaRPr>
          </a:p>
        </p:txBody>
      </p:sp>
      <p:sp>
        <p:nvSpPr>
          <p:cNvPr id="38915" name="Espaço Reservado para Conteúdo 2"/>
          <p:cNvSpPr>
            <a:spLocks noGrp="1"/>
          </p:cNvSpPr>
          <p:nvPr>
            <p:ph idx="1"/>
          </p:nvPr>
        </p:nvSpPr>
        <p:spPr>
          <a:xfrm>
            <a:off x="0" y="928688"/>
            <a:ext cx="9143999" cy="3929062"/>
          </a:xfrm>
        </p:spPr>
        <p:txBody>
          <a:bodyPr>
            <a:normAutofit/>
          </a:bodyPr>
          <a:lstStyle/>
          <a:p>
            <a:pPr algn="just"/>
            <a:r>
              <a:rPr lang="pt-BR" dirty="0">
                <a:latin typeface="Arial" pitchFamily="34" charset="0"/>
                <a:cs typeface="Arial" pitchFamily="34" charset="0"/>
              </a:rPr>
              <a:t>A</a:t>
            </a:r>
            <a:r>
              <a:rPr lang="pt-BR" dirty="0" smtClean="0">
                <a:latin typeface="Arial" pitchFamily="34" charset="0"/>
                <a:cs typeface="Arial" pitchFamily="34" charset="0"/>
              </a:rPr>
              <a:t>rmazena </a:t>
            </a:r>
            <a:r>
              <a:rPr lang="pt-BR" dirty="0">
                <a:latin typeface="Arial" pitchFamily="34" charset="0"/>
                <a:cs typeface="Arial" pitchFamily="34" charset="0"/>
              </a:rPr>
              <a:t>substâncias nutritivas para </a:t>
            </a:r>
            <a:r>
              <a:rPr lang="pt-BR" dirty="0" smtClean="0">
                <a:latin typeface="Arial" pitchFamily="34" charset="0"/>
                <a:cs typeface="Arial" pitchFamily="34" charset="0"/>
              </a:rPr>
              <a:t>o embrião, o vitelo</a:t>
            </a:r>
            <a:endParaRPr lang="pt-BR" dirty="0">
              <a:latin typeface="Arial" pitchFamily="34" charset="0"/>
              <a:cs typeface="Arial" pitchFamily="34" charset="0"/>
            </a:endParaRPr>
          </a:p>
          <a:p>
            <a:pPr algn="just"/>
            <a:r>
              <a:rPr lang="pt-BR" dirty="0" smtClean="0">
                <a:latin typeface="Arial" pitchFamily="34" charset="0"/>
                <a:cs typeface="Arial" pitchFamily="34" charset="0"/>
              </a:rPr>
              <a:t>r</a:t>
            </a:r>
            <a:r>
              <a:rPr lang="pt-BR" dirty="0" smtClean="0">
                <a:latin typeface="Arial" pitchFamily="34" charset="0"/>
                <a:cs typeface="Arial" pitchFamily="34" charset="0"/>
              </a:rPr>
              <a:t>ica </a:t>
            </a:r>
            <a:r>
              <a:rPr lang="pt-BR" dirty="0" smtClean="0">
                <a:latin typeface="Arial" pitchFamily="34" charset="0"/>
                <a:cs typeface="Arial" pitchFamily="34" charset="0"/>
              </a:rPr>
              <a:t>em vasos </a:t>
            </a:r>
            <a:r>
              <a:rPr lang="pt-BR" dirty="0" smtClean="0">
                <a:latin typeface="Arial" pitchFamily="34" charset="0"/>
                <a:cs typeface="Arial" pitchFamily="34" charset="0"/>
              </a:rPr>
              <a:t>sanguíneos, g</a:t>
            </a:r>
            <a:r>
              <a:rPr lang="pt-BR" dirty="0" smtClean="0">
                <a:latin typeface="Arial" pitchFamily="34" charset="0"/>
                <a:cs typeface="Arial" pitchFamily="34" charset="0"/>
              </a:rPr>
              <a:t>arante </a:t>
            </a:r>
            <a:r>
              <a:rPr lang="pt-BR" dirty="0">
                <a:latin typeface="Arial" pitchFamily="34" charset="0"/>
                <a:cs typeface="Arial" pitchFamily="34" charset="0"/>
              </a:rPr>
              <a:t>a nutrição inicial do </a:t>
            </a:r>
            <a:r>
              <a:rPr lang="pt-BR" dirty="0" smtClean="0">
                <a:latin typeface="Arial" pitchFamily="34" charset="0"/>
                <a:cs typeface="Arial" pitchFamily="34" charset="0"/>
              </a:rPr>
              <a:t>embrião</a:t>
            </a:r>
            <a:endParaRPr lang="pt-BR" b="1" dirty="0" smtClean="0">
              <a:latin typeface="Arial" pitchFamily="34" charset="0"/>
              <a:cs typeface="Arial" pitchFamily="34" charset="0"/>
            </a:endParaRPr>
          </a:p>
          <a:p>
            <a:r>
              <a:rPr lang="pt-BR" dirty="0" smtClean="0">
                <a:latin typeface="Arial" pitchFamily="34" charset="0"/>
                <a:cs typeface="Arial" pitchFamily="34" charset="0"/>
              </a:rPr>
              <a:t>Nos mamíferos</a:t>
            </a:r>
            <a:r>
              <a:rPr lang="pt-BR" dirty="0">
                <a:latin typeface="Arial" pitchFamily="34" charset="0"/>
                <a:cs typeface="Arial" pitchFamily="34" charset="0"/>
              </a:rPr>
              <a:t> </a:t>
            </a:r>
            <a:r>
              <a:rPr lang="pt-BR" dirty="0" smtClean="0">
                <a:latin typeface="Arial" pitchFamily="34" charset="0"/>
                <a:cs typeface="Arial" pitchFamily="34" charset="0"/>
              </a:rPr>
              <a:t> </a:t>
            </a:r>
            <a:r>
              <a:rPr lang="pt-BR" dirty="0">
                <a:latin typeface="Arial" pitchFamily="34" charset="0"/>
                <a:cs typeface="Arial" pitchFamily="34" charset="0"/>
              </a:rPr>
              <a:t>é muito reduzida, pois </a:t>
            </a:r>
            <a:r>
              <a:rPr lang="pt-BR" dirty="0" smtClean="0">
                <a:latin typeface="Arial" pitchFamily="34" charset="0"/>
                <a:cs typeface="Arial" pitchFamily="34" charset="0"/>
              </a:rPr>
              <a:t>a </a:t>
            </a:r>
            <a:r>
              <a:rPr lang="pt-BR" dirty="0">
                <a:latin typeface="Arial" pitchFamily="34" charset="0"/>
                <a:cs typeface="Arial" pitchFamily="34" charset="0"/>
              </a:rPr>
              <a:t>p</a:t>
            </a:r>
            <a:r>
              <a:rPr lang="pt-BR" dirty="0" smtClean="0">
                <a:latin typeface="Arial" pitchFamily="34" charset="0"/>
                <a:cs typeface="Arial" pitchFamily="34" charset="0"/>
              </a:rPr>
              <a:t>lacenta</a:t>
            </a:r>
            <a:r>
              <a:rPr lang="pt-BR" dirty="0">
                <a:latin typeface="Arial" pitchFamily="34" charset="0"/>
                <a:cs typeface="Arial" pitchFamily="34" charset="0"/>
              </a:rPr>
              <a:t>  é responsável pela </a:t>
            </a:r>
            <a:r>
              <a:rPr lang="pt-BR" dirty="0" smtClean="0">
                <a:latin typeface="Arial" pitchFamily="34" charset="0"/>
                <a:cs typeface="Arial" pitchFamily="34" charset="0"/>
              </a:rPr>
              <a:t>nutrição</a:t>
            </a:r>
            <a:endParaRPr lang="pt-BR" dirty="0">
              <a:latin typeface="Arial" pitchFamily="34" charset="0"/>
              <a:cs typeface="Arial" pitchFamily="34" charset="0"/>
            </a:endParaRPr>
          </a:p>
          <a:p>
            <a:pPr algn="just"/>
            <a:endParaRPr lang="pt-BR" sz="2800" b="1" dirty="0" smtClean="0"/>
          </a:p>
          <a:p>
            <a:pPr algn="just"/>
            <a:endParaRPr lang="pt-BR" sz="2100" b="1" dirty="0" smtClean="0"/>
          </a:p>
          <a:p>
            <a:pPr lvl="1" algn="just"/>
            <a:endParaRPr lang="pt-BR" sz="2100" b="1" dirty="0" smtClean="0"/>
          </a:p>
        </p:txBody>
      </p:sp>
      <p:grpSp>
        <p:nvGrpSpPr>
          <p:cNvPr id="38916" name="Grupo 10"/>
          <p:cNvGrpSpPr>
            <a:grpSpLocks/>
          </p:cNvGrpSpPr>
          <p:nvPr/>
        </p:nvGrpSpPr>
        <p:grpSpPr bwMode="auto">
          <a:xfrm>
            <a:off x="3320674" y="4083136"/>
            <a:ext cx="3736144" cy="2628813"/>
            <a:chOff x="5000628" y="4728532"/>
            <a:chExt cx="3718373" cy="2000264"/>
          </a:xfrm>
        </p:grpSpPr>
        <p:pic>
          <p:nvPicPr>
            <p:cNvPr id="3891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000628" y="4728532"/>
              <a:ext cx="299954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p:cNvSpPr/>
            <p:nvPr/>
          </p:nvSpPr>
          <p:spPr bwMode="auto">
            <a:xfrm rot="8860293">
              <a:off x="7933140" y="4955114"/>
              <a:ext cx="785861" cy="2143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2671295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t>PROBLEMAS NO CORDÃO</a:t>
            </a:r>
            <a:endParaRPr lang="pt-BR" b="1"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952578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4944"/>
            <a:ext cx="8229600" cy="729760"/>
          </a:xfrm>
        </p:spPr>
        <p:txBody>
          <a:bodyPr>
            <a:normAutofit fontScale="90000"/>
          </a:bodyPr>
          <a:lstStyle/>
          <a:p>
            <a:r>
              <a:rPr lang="pt-BR" b="1" dirty="0">
                <a:solidFill>
                  <a:schemeClr val="accent2"/>
                </a:solidFill>
              </a:rPr>
              <a:t>CORDÃO </a:t>
            </a:r>
            <a:r>
              <a:rPr lang="pt-BR" b="1" dirty="0" smtClean="0">
                <a:solidFill>
                  <a:schemeClr val="accent2"/>
                </a:solidFill>
              </a:rPr>
              <a:t>UMBILICAL LONGO</a:t>
            </a:r>
            <a:endParaRPr lang="pt-BR" dirty="0">
              <a:solidFill>
                <a:schemeClr val="accent2"/>
              </a:solidFill>
            </a:endParaRPr>
          </a:p>
        </p:txBody>
      </p:sp>
      <p:sp>
        <p:nvSpPr>
          <p:cNvPr id="3" name="Espaço Reservado para Conteúdo 2"/>
          <p:cNvSpPr>
            <a:spLocks noGrp="1"/>
          </p:cNvSpPr>
          <p:nvPr>
            <p:ph idx="1"/>
          </p:nvPr>
        </p:nvSpPr>
        <p:spPr>
          <a:xfrm>
            <a:off x="0" y="692696"/>
            <a:ext cx="9144000" cy="5904656"/>
          </a:xfrm>
        </p:spPr>
        <p:txBody>
          <a:bodyPr>
            <a:noAutofit/>
          </a:bodyPr>
          <a:lstStyle/>
          <a:p>
            <a:r>
              <a:rPr lang="pt-BR" sz="2800" dirty="0" smtClean="0"/>
              <a:t>associado </a:t>
            </a:r>
            <a:r>
              <a:rPr lang="pt-BR" sz="2800" dirty="0"/>
              <a:t>a anormalidades </a:t>
            </a:r>
            <a:r>
              <a:rPr lang="pt-BR" sz="2800" dirty="0" smtClean="0"/>
              <a:t>consistentes </a:t>
            </a:r>
            <a:r>
              <a:rPr lang="pt-BR" sz="2800" dirty="0"/>
              <a:t>com obstrução do retorno venoso da </a:t>
            </a:r>
            <a:r>
              <a:rPr lang="pt-BR" sz="2800" dirty="0" smtClean="0"/>
              <a:t>placenta, tal </a:t>
            </a:r>
            <a:r>
              <a:rPr lang="pt-BR" sz="2800" dirty="0"/>
              <a:t>como congestão dos capilares vilosos e trombose vascular fetal, o que suporta a hipótese de que cordões longos exijam maior perfusão em resposta ao aumento da resistência do </a:t>
            </a:r>
            <a:r>
              <a:rPr lang="pt-BR" sz="2800" dirty="0" smtClean="0"/>
              <a:t>fluxo</a:t>
            </a:r>
          </a:p>
          <a:p>
            <a:r>
              <a:rPr lang="pt-BR" sz="2800" dirty="0"/>
              <a:t>d</a:t>
            </a:r>
            <a:r>
              <a:rPr lang="pt-BR" sz="2800" dirty="0" smtClean="0"/>
              <a:t>iversas </a:t>
            </a:r>
            <a:r>
              <a:rPr lang="pt-BR" sz="2800" dirty="0"/>
              <a:t>outras patologias ocorrem com maior frequência associadas a cordões umbilicais </a:t>
            </a:r>
            <a:r>
              <a:rPr lang="pt-BR" sz="2800" dirty="0" smtClean="0"/>
              <a:t>longos</a:t>
            </a:r>
            <a:r>
              <a:rPr lang="pt-BR" sz="2800" dirty="0"/>
              <a:t>:</a:t>
            </a:r>
            <a:r>
              <a:rPr lang="pt-BR" sz="2800" dirty="0" smtClean="0"/>
              <a:t> </a:t>
            </a:r>
            <a:r>
              <a:rPr lang="pt-BR" sz="2800" dirty="0"/>
              <a:t>cordões </a:t>
            </a:r>
            <a:r>
              <a:rPr lang="pt-BR" sz="2800" dirty="0" err="1" smtClean="0"/>
              <a:t>hiper-espiralados</a:t>
            </a:r>
            <a:r>
              <a:rPr lang="pt-BR" sz="2800" dirty="0"/>
              <a:t>, nós verdadeiros, artéria umbilical única, restrições de crescimento, hipertrofia cardíaca, morte </a:t>
            </a:r>
            <a:r>
              <a:rPr lang="pt-BR" sz="2800" dirty="0" err="1"/>
              <a:t>intra-uterina</a:t>
            </a:r>
            <a:r>
              <a:rPr lang="pt-BR" sz="2800" dirty="0"/>
              <a:t> e distúrbios da </a:t>
            </a:r>
            <a:r>
              <a:rPr lang="pt-BR" sz="2800" dirty="0" smtClean="0"/>
              <a:t>coagulação</a:t>
            </a:r>
          </a:p>
          <a:p>
            <a:r>
              <a:rPr lang="pt-BR" sz="2800" dirty="0"/>
              <a:t>e</a:t>
            </a:r>
            <a:r>
              <a:rPr lang="pt-BR" sz="2800" dirty="0" smtClean="0"/>
              <a:t>studos </a:t>
            </a:r>
            <a:r>
              <a:rPr lang="pt-BR" sz="2800" dirty="0"/>
              <a:t>demonstraram, associadas a cordões umbilicais longos, alterações degenerativas cerebrais, aumento da frequência de alterações </a:t>
            </a:r>
            <a:r>
              <a:rPr lang="pt-BR" sz="2800" dirty="0" err="1"/>
              <a:t>imagiológicas</a:t>
            </a:r>
            <a:r>
              <a:rPr lang="pt-BR" sz="2800" dirty="0"/>
              <a:t> cerebrais, dano neurológico e prognóstico neurológico </a:t>
            </a:r>
            <a:r>
              <a:rPr lang="pt-BR" sz="2800" dirty="0" smtClean="0"/>
              <a:t>adverso</a:t>
            </a:r>
            <a:endParaRPr lang="pt-BR" sz="2800" dirty="0"/>
          </a:p>
        </p:txBody>
      </p:sp>
    </p:spTree>
    <p:extLst>
      <p:ext uri="{BB962C8B-B14F-4D97-AF65-F5344CB8AC3E}">
        <p14:creationId xmlns:p14="http://schemas.microsoft.com/office/powerpoint/2010/main" val="3229423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a:solidFill>
                  <a:schemeClr val="accent2"/>
                </a:solidFill>
              </a:rPr>
              <a:t>CORDÃO UMBILICAL </a:t>
            </a:r>
            <a:r>
              <a:rPr lang="pt-BR" b="1" dirty="0" smtClean="0">
                <a:solidFill>
                  <a:schemeClr val="accent2"/>
                </a:solidFill>
              </a:rPr>
              <a:t>CURTO</a:t>
            </a:r>
            <a:endParaRPr lang="pt-BR" dirty="0">
              <a:solidFill>
                <a:schemeClr val="accent2"/>
              </a:solidFill>
            </a:endParaRPr>
          </a:p>
        </p:txBody>
      </p:sp>
      <p:sp>
        <p:nvSpPr>
          <p:cNvPr id="3" name="Espaço Reservado para Conteúdo 2"/>
          <p:cNvSpPr>
            <a:spLocks noGrp="1"/>
          </p:cNvSpPr>
          <p:nvPr>
            <p:ph idx="1"/>
          </p:nvPr>
        </p:nvSpPr>
        <p:spPr>
          <a:xfrm>
            <a:off x="0" y="1124744"/>
            <a:ext cx="9144000" cy="5733256"/>
          </a:xfrm>
        </p:spPr>
        <p:txBody>
          <a:bodyPr>
            <a:normAutofit fontScale="85000" lnSpcReduction="10000"/>
          </a:bodyPr>
          <a:lstStyle/>
          <a:p>
            <a:r>
              <a:rPr lang="pt-BR" dirty="0" smtClean="0"/>
              <a:t>parece </a:t>
            </a:r>
            <a:r>
              <a:rPr lang="pt-BR" dirty="0"/>
              <a:t>relacionar-se com a diminuição da atividade fetal no </a:t>
            </a:r>
            <a:r>
              <a:rPr lang="pt-BR" dirty="0" smtClean="0"/>
              <a:t>útero </a:t>
            </a:r>
          </a:p>
          <a:p>
            <a:r>
              <a:rPr lang="pt-BR" dirty="0"/>
              <a:t>c</a:t>
            </a:r>
            <a:r>
              <a:rPr lang="pt-BR" dirty="0" smtClean="0"/>
              <a:t>ordões </a:t>
            </a:r>
            <a:r>
              <a:rPr lang="pt-BR" dirty="0"/>
              <a:t>curtos estão presentes em condições em que existe constrição física do </a:t>
            </a:r>
            <a:r>
              <a:rPr lang="pt-BR" dirty="0" smtClean="0"/>
              <a:t>feto, </a:t>
            </a:r>
            <a:r>
              <a:rPr lang="pt-BR" dirty="0"/>
              <a:t>como anormalidades uterinas, gravidez ectópica e bandas amnióticas ou restrição do movimento </a:t>
            </a:r>
            <a:r>
              <a:rPr lang="pt-BR" dirty="0" err="1"/>
              <a:t>intra-uterino</a:t>
            </a:r>
            <a:r>
              <a:rPr lang="pt-BR" dirty="0"/>
              <a:t>, como patologia neurológica ou displasia </a:t>
            </a:r>
            <a:r>
              <a:rPr lang="pt-BR" dirty="0" smtClean="0"/>
              <a:t>esquelética</a:t>
            </a:r>
          </a:p>
          <a:p>
            <a:r>
              <a:rPr lang="pt-BR" dirty="0" smtClean="0"/>
              <a:t>existe </a:t>
            </a:r>
            <a:r>
              <a:rPr lang="pt-BR" dirty="0"/>
              <a:t>uma correlação bem definida entre cordões umbilicais curtos e complicações neonatais e fetais, que muitas vezes atingem o </a:t>
            </a:r>
            <a:r>
              <a:rPr lang="pt-BR" dirty="0" smtClean="0"/>
              <a:t>SNC</a:t>
            </a:r>
          </a:p>
          <a:p>
            <a:r>
              <a:rPr lang="pt-BR" dirty="0"/>
              <a:t>a</a:t>
            </a:r>
            <a:r>
              <a:rPr lang="pt-BR" dirty="0" smtClean="0"/>
              <a:t>inda </a:t>
            </a:r>
            <a:r>
              <a:rPr lang="pt-BR" dirty="0"/>
              <a:t>está por esclarecer se existe um cordão umbilical curto devido à presença de distúrbios do SNC ou se estes distúrbios do SNC são o resultado das complicações decorrentes do parto de uma criança com um cordão umbilical </a:t>
            </a:r>
            <a:r>
              <a:rPr lang="pt-BR" dirty="0" smtClean="0"/>
              <a:t>curto</a:t>
            </a:r>
            <a:endParaRPr lang="pt-BR" dirty="0"/>
          </a:p>
        </p:txBody>
      </p:sp>
    </p:spTree>
    <p:extLst>
      <p:ext uri="{BB962C8B-B14F-4D97-AF65-F5344CB8AC3E}">
        <p14:creationId xmlns:p14="http://schemas.microsoft.com/office/powerpoint/2010/main" val="2923098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chemeClr val="accent2"/>
                </a:solidFill>
              </a:rPr>
              <a:t>NÓ-VERDADEIRO</a:t>
            </a:r>
            <a:endParaRPr lang="pt-BR" b="1" dirty="0">
              <a:solidFill>
                <a:schemeClr val="accent2"/>
              </a:solidFill>
            </a:endParaRPr>
          </a:p>
        </p:txBody>
      </p:sp>
      <p:sp>
        <p:nvSpPr>
          <p:cNvPr id="3" name="Espaço Reservado para Conteúdo 2"/>
          <p:cNvSpPr>
            <a:spLocks noGrp="1"/>
          </p:cNvSpPr>
          <p:nvPr>
            <p:ph idx="1"/>
          </p:nvPr>
        </p:nvSpPr>
        <p:spPr>
          <a:xfrm>
            <a:off x="0" y="764704"/>
            <a:ext cx="9144000" cy="5361459"/>
          </a:xfrm>
        </p:spPr>
        <p:txBody>
          <a:bodyPr>
            <a:normAutofit/>
          </a:bodyPr>
          <a:lstStyle/>
          <a:p>
            <a:r>
              <a:rPr lang="pt-BR" dirty="0" smtClean="0"/>
              <a:t>enlaçamento </a:t>
            </a:r>
            <a:r>
              <a:rPr lang="pt-BR" dirty="0"/>
              <a:t>de um segmento de cordão umbilical, geralmente sem obstruir a circulação fetal, ocorrendo comumente como resultado do deslizamento do próprio feto através de uma ansa do cordão. </a:t>
            </a:r>
            <a:endParaRPr lang="pt-BR" dirty="0" smtClean="0"/>
          </a:p>
          <a:p>
            <a:r>
              <a:rPr lang="pt-BR" dirty="0" smtClean="0"/>
              <a:t>incidência varia </a:t>
            </a:r>
            <a:r>
              <a:rPr lang="pt-BR" dirty="0"/>
              <a:t>entre 0,3% e 2,1</a:t>
            </a:r>
            <a:r>
              <a:rPr lang="pt-BR" dirty="0" smtClean="0"/>
              <a:t>%</a:t>
            </a:r>
            <a:endParaRPr lang="pt-BR" dirty="0"/>
          </a:p>
          <a:p>
            <a:pPr marL="0" indent="0">
              <a:buNone/>
            </a:pPr>
            <a:r>
              <a:rPr lang="pt-BR" dirty="0" smtClean="0"/>
              <a:t> </a:t>
            </a:r>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05064"/>
            <a:ext cx="3312368"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651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normAutofit fontScale="90000"/>
          </a:bodyPr>
          <a:lstStyle/>
          <a:p>
            <a:r>
              <a:rPr lang="pt-BR" b="1" dirty="0" smtClean="0">
                <a:solidFill>
                  <a:schemeClr val="accent2"/>
                </a:solidFill>
              </a:rPr>
              <a:t>CIRCULARES DO CORDÃO UMBILICAL </a:t>
            </a:r>
            <a:r>
              <a:rPr lang="pt-BR" b="1" dirty="0" smtClean="0"/>
              <a:t>(</a:t>
            </a:r>
            <a:r>
              <a:rPr lang="pt-BR" dirty="0" smtClean="0"/>
              <a:t>circular </a:t>
            </a:r>
            <a:r>
              <a:rPr lang="pt-BR" dirty="0" err="1"/>
              <a:t>nucal</a:t>
            </a:r>
            <a:r>
              <a:rPr lang="pt-BR" dirty="0"/>
              <a:t> )</a:t>
            </a:r>
            <a:endParaRPr lang="pt-BR" b="1" dirty="0"/>
          </a:p>
        </p:txBody>
      </p:sp>
      <p:sp>
        <p:nvSpPr>
          <p:cNvPr id="3" name="Espaço Reservado para Conteúdo 2"/>
          <p:cNvSpPr>
            <a:spLocks noGrp="1"/>
          </p:cNvSpPr>
          <p:nvPr>
            <p:ph idx="1"/>
          </p:nvPr>
        </p:nvSpPr>
        <p:spPr>
          <a:xfrm>
            <a:off x="179512" y="1412776"/>
            <a:ext cx="8712968" cy="5256584"/>
          </a:xfrm>
        </p:spPr>
        <p:txBody>
          <a:bodyPr>
            <a:noAutofit/>
          </a:bodyPr>
          <a:lstStyle/>
          <a:p>
            <a:r>
              <a:rPr lang="pt-BR" sz="2800" dirty="0" smtClean="0">
                <a:latin typeface="Arial" pitchFamily="34" charset="0"/>
                <a:cs typeface="Arial" pitchFamily="34" charset="0"/>
              </a:rPr>
              <a:t>quando </a:t>
            </a:r>
            <a:r>
              <a:rPr lang="pt-BR" sz="2800" dirty="0">
                <a:latin typeface="Arial" pitchFamily="34" charset="0"/>
                <a:cs typeface="Arial" pitchFamily="34" charset="0"/>
              </a:rPr>
              <a:t>o cordão umbilical fica enrolado 360 graus em redor do pescoço ou de outras partes </a:t>
            </a:r>
            <a:r>
              <a:rPr lang="pt-BR" sz="2800" dirty="0" smtClean="0">
                <a:latin typeface="Arial" pitchFamily="34" charset="0"/>
                <a:cs typeface="Arial" pitchFamily="34" charset="0"/>
              </a:rPr>
              <a:t>fetais</a:t>
            </a:r>
          </a:p>
          <a:p>
            <a:r>
              <a:rPr lang="pt-BR" sz="2800" dirty="0" smtClean="0">
                <a:latin typeface="Arial" pitchFamily="34" charset="0"/>
                <a:cs typeface="Arial" pitchFamily="34" charset="0"/>
              </a:rPr>
              <a:t>muito </a:t>
            </a:r>
            <a:r>
              <a:rPr lang="pt-BR" sz="2800" dirty="0">
                <a:latin typeface="Arial" pitchFamily="34" charset="0"/>
                <a:cs typeface="Arial" pitchFamily="34" charset="0"/>
              </a:rPr>
              <a:t>comuns, </a:t>
            </a:r>
            <a:r>
              <a:rPr lang="pt-BR" sz="2800" dirty="0" smtClean="0">
                <a:latin typeface="Arial" pitchFamily="34" charset="0"/>
                <a:cs typeface="Arial" pitchFamily="34" charset="0"/>
              </a:rPr>
              <a:t>incidência </a:t>
            </a:r>
            <a:r>
              <a:rPr lang="pt-BR" sz="2800" dirty="0">
                <a:latin typeface="Arial" pitchFamily="34" charset="0"/>
                <a:cs typeface="Arial" pitchFamily="34" charset="0"/>
              </a:rPr>
              <a:t>aumenta com o avanço da gestação, passando de 12% entre as 24 e 26 semanas para 37% a </a:t>
            </a:r>
            <a:r>
              <a:rPr lang="pt-BR" sz="2800" dirty="0" smtClean="0">
                <a:latin typeface="Arial" pitchFamily="34" charset="0"/>
                <a:cs typeface="Arial" pitchFamily="34" charset="0"/>
              </a:rPr>
              <a:t>termo</a:t>
            </a:r>
          </a:p>
          <a:p>
            <a:r>
              <a:rPr lang="pt-BR" sz="2800" dirty="0" smtClean="0">
                <a:latin typeface="Arial" pitchFamily="34" charset="0"/>
                <a:cs typeface="Arial" pitchFamily="34" charset="0"/>
              </a:rPr>
              <a:t>na </a:t>
            </a:r>
            <a:r>
              <a:rPr lang="pt-BR" sz="2800" dirty="0">
                <a:latin typeface="Arial" pitchFamily="34" charset="0"/>
                <a:cs typeface="Arial" pitchFamily="34" charset="0"/>
              </a:rPr>
              <a:t>maioria dos casos não causa </a:t>
            </a:r>
            <a:r>
              <a:rPr lang="pt-BR" sz="2800" dirty="0" smtClean="0">
                <a:latin typeface="Arial" pitchFamily="34" charset="0"/>
                <a:cs typeface="Arial" pitchFamily="34" charset="0"/>
              </a:rPr>
              <a:t>complicação</a:t>
            </a:r>
          </a:p>
          <a:p>
            <a:r>
              <a:rPr lang="pt-BR" sz="2800" dirty="0">
                <a:latin typeface="Arial" pitchFamily="34" charset="0"/>
                <a:cs typeface="Arial" pitchFamily="34" charset="0"/>
              </a:rPr>
              <a:t>e</a:t>
            </a:r>
            <a:r>
              <a:rPr lang="pt-BR" sz="2800" dirty="0" smtClean="0">
                <a:latin typeface="Arial" pitchFamily="34" charset="0"/>
                <a:cs typeface="Arial" pitchFamily="34" charset="0"/>
              </a:rPr>
              <a:t>mbora </a:t>
            </a:r>
            <a:r>
              <a:rPr lang="pt-BR" sz="2800" dirty="0">
                <a:latin typeface="Arial" pitchFamily="34" charset="0"/>
                <a:cs typeface="Arial" pitchFamily="34" charset="0"/>
              </a:rPr>
              <a:t>na maioria dos casos circulares do cordão não tenham efeito negativo no resultado perinatal, a possibilidade de taxas mais altas de compressão do cordão umbilical como causa de sofrimento fetal ou mesmo de asfixia e morte </a:t>
            </a:r>
            <a:r>
              <a:rPr lang="pt-BR" sz="2800" dirty="0" err="1" smtClean="0">
                <a:latin typeface="Arial" pitchFamily="34" charset="0"/>
                <a:cs typeface="Arial" pitchFamily="34" charset="0"/>
              </a:rPr>
              <a:t>intra-uterina</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967107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0"/>
            <a:ext cx="9144000" cy="6597352"/>
          </a:xfrm>
        </p:spPr>
        <p:txBody>
          <a:bodyPr>
            <a:noAutofit/>
          </a:bodyPr>
          <a:lstStyle/>
          <a:p>
            <a:r>
              <a:rPr lang="pt-BR" sz="2800" dirty="0" smtClean="0">
                <a:latin typeface="Arial" pitchFamily="34" charset="0"/>
                <a:cs typeface="Arial" pitchFamily="34" charset="0"/>
              </a:rPr>
              <a:t>tem </a:t>
            </a:r>
            <a:r>
              <a:rPr lang="pt-BR" sz="2800" dirty="0">
                <a:latin typeface="Arial" pitchFamily="34" charset="0"/>
                <a:cs typeface="Arial" pitchFamily="34" charset="0"/>
              </a:rPr>
              <a:t>sido descrita sua associação com </a:t>
            </a:r>
            <a:r>
              <a:rPr lang="pt-BR" sz="2800" dirty="0" err="1">
                <a:latin typeface="Arial" pitchFamily="34" charset="0"/>
                <a:cs typeface="Arial" pitchFamily="34" charset="0"/>
              </a:rPr>
              <a:t>acidemia</a:t>
            </a:r>
            <a:r>
              <a:rPr lang="pt-BR" sz="2800" dirty="0">
                <a:latin typeface="Arial" pitchFamily="34" charset="0"/>
                <a:cs typeface="Arial" pitchFamily="34" charset="0"/>
              </a:rPr>
              <a:t> (↓pH da artéria umbilical ), líquido amniótico </a:t>
            </a:r>
            <a:r>
              <a:rPr lang="pt-BR" sz="2800" dirty="0" err="1">
                <a:latin typeface="Arial" pitchFamily="34" charset="0"/>
                <a:cs typeface="Arial" pitchFamily="34" charset="0"/>
              </a:rPr>
              <a:t>meconiado</a:t>
            </a:r>
            <a:r>
              <a:rPr lang="pt-BR" sz="2800" dirty="0">
                <a:latin typeface="Arial" pitchFamily="34" charset="0"/>
                <a:cs typeface="Arial" pitchFamily="34" charset="0"/>
              </a:rPr>
              <a:t>, cesárea de emergência e morte </a:t>
            </a:r>
            <a:r>
              <a:rPr lang="pt-BR" sz="2800" dirty="0" smtClean="0">
                <a:latin typeface="Arial" pitchFamily="34" charset="0"/>
                <a:cs typeface="Arial" pitchFamily="34" charset="0"/>
              </a:rPr>
              <a:t>fetal</a:t>
            </a:r>
            <a:endParaRPr lang="pt-BR" sz="2800" dirty="0">
              <a:latin typeface="Arial" pitchFamily="34" charset="0"/>
              <a:cs typeface="Arial" pitchFamily="34" charset="0"/>
            </a:endParaRPr>
          </a:p>
          <a:p>
            <a:r>
              <a:rPr lang="pt-BR" sz="2800" dirty="0" smtClean="0">
                <a:latin typeface="Arial" pitchFamily="34" charset="0"/>
                <a:cs typeface="Arial" pitchFamily="34" charset="0"/>
              </a:rPr>
              <a:t>os </a:t>
            </a:r>
            <a:r>
              <a:rPr lang="pt-BR" sz="2800" dirty="0">
                <a:latin typeface="Arial" pitchFamily="34" charset="0"/>
                <a:cs typeface="Arial" pitchFamily="34" charset="0"/>
              </a:rPr>
              <a:t>dados atuais não mostram risco aumentado na presença de menos de 3 voltas de </a:t>
            </a:r>
            <a:r>
              <a:rPr lang="pt-BR" sz="2800" dirty="0" smtClean="0">
                <a:latin typeface="Arial" pitchFamily="34" charset="0"/>
                <a:cs typeface="Arial" pitchFamily="34" charset="0"/>
              </a:rPr>
              <a:t>360º</a:t>
            </a:r>
          </a:p>
          <a:p>
            <a:r>
              <a:rPr lang="pt-BR" sz="2800" dirty="0" smtClean="0">
                <a:latin typeface="Arial" pitchFamily="34" charset="0"/>
                <a:cs typeface="Arial" pitchFamily="34" charset="0"/>
              </a:rPr>
              <a:t>o </a:t>
            </a:r>
            <a:r>
              <a:rPr lang="pt-BR" sz="2800" dirty="0">
                <a:latin typeface="Arial" pitchFamily="34" charset="0"/>
                <a:cs typeface="Arial" pitchFamily="34" charset="0"/>
              </a:rPr>
              <a:t>diagnóstico geralmente desencadeia incerteza e ansiedade significativas </a:t>
            </a:r>
            <a:r>
              <a:rPr lang="pt-BR" sz="2800" dirty="0" smtClean="0">
                <a:latin typeface="Arial" pitchFamily="34" charset="0"/>
                <a:cs typeface="Arial" pitchFamily="34" charset="0"/>
              </a:rPr>
              <a:t>e </a:t>
            </a:r>
            <a:r>
              <a:rPr lang="pt-BR" sz="2800" dirty="0">
                <a:latin typeface="Arial" pitchFamily="34" charset="0"/>
                <a:cs typeface="Arial" pitchFamily="34" charset="0"/>
              </a:rPr>
              <a:t>isso deve ser levado em conta aquando do </a:t>
            </a:r>
            <a:r>
              <a:rPr lang="pt-BR" sz="2800" dirty="0" smtClean="0">
                <a:latin typeface="Arial" pitchFamily="34" charset="0"/>
                <a:cs typeface="Arial" pitchFamily="34" charset="0"/>
              </a:rPr>
              <a:t>aconselhamento </a:t>
            </a:r>
          </a:p>
          <a:p>
            <a:r>
              <a:rPr lang="pt-BR" sz="2800" dirty="0" smtClean="0">
                <a:latin typeface="Arial" pitchFamily="34" charset="0"/>
                <a:cs typeface="Arial" pitchFamily="34" charset="0"/>
              </a:rPr>
              <a:t>apenas </a:t>
            </a:r>
            <a:r>
              <a:rPr lang="pt-BR" sz="2800" dirty="0">
                <a:latin typeface="Arial" pitchFamily="34" charset="0"/>
                <a:cs typeface="Arial" pitchFamily="34" charset="0"/>
              </a:rPr>
              <a:t>circulares do cordão com 3 voltas de 360º ou mais foram associadas a uma maior incidência de sofrimento </a:t>
            </a:r>
            <a:r>
              <a:rPr lang="pt-BR" sz="2800" dirty="0" smtClean="0">
                <a:latin typeface="Arial" pitchFamily="34" charset="0"/>
                <a:cs typeface="Arial" pitchFamily="34" charset="0"/>
              </a:rPr>
              <a:t>fetal </a:t>
            </a:r>
          </a:p>
          <a:p>
            <a:r>
              <a:rPr lang="pt-BR" sz="2800" dirty="0" smtClean="0">
                <a:latin typeface="Arial" pitchFamily="34" charset="0"/>
                <a:cs typeface="Arial" pitchFamily="34" charset="0"/>
              </a:rPr>
              <a:t>o </a:t>
            </a:r>
            <a:r>
              <a:rPr lang="pt-BR" sz="2800" dirty="0">
                <a:latin typeface="Arial" pitchFamily="34" charset="0"/>
                <a:cs typeface="Arial" pitchFamily="34" charset="0"/>
              </a:rPr>
              <a:t>índice de </a:t>
            </a:r>
            <a:r>
              <a:rPr lang="pt-BR" sz="2800" dirty="0" err="1">
                <a:latin typeface="Arial" pitchFamily="34" charset="0"/>
                <a:cs typeface="Arial" pitchFamily="34" charset="0"/>
              </a:rPr>
              <a:t>Apgar</a:t>
            </a:r>
            <a:r>
              <a:rPr lang="pt-BR" sz="2800" dirty="0">
                <a:latin typeface="Arial" pitchFamily="34" charset="0"/>
                <a:cs typeface="Arial" pitchFamily="34" charset="0"/>
              </a:rPr>
              <a:t> não </a:t>
            </a:r>
            <a:r>
              <a:rPr lang="pt-BR" sz="2800" dirty="0" smtClean="0">
                <a:latin typeface="Arial" pitchFamily="34" charset="0"/>
                <a:cs typeface="Arial" pitchFamily="34" charset="0"/>
              </a:rPr>
              <a:t>é afetado</a:t>
            </a:r>
            <a:r>
              <a:rPr lang="pt-BR" sz="2800" dirty="0">
                <a:latin typeface="Arial" pitchFamily="34" charset="0"/>
                <a:cs typeface="Arial" pitchFamily="34" charset="0"/>
              </a:rPr>
              <a:t>. </a:t>
            </a:r>
            <a:endParaRPr lang="pt-BR" sz="2800" dirty="0" smtClean="0">
              <a:latin typeface="Arial" pitchFamily="34" charset="0"/>
              <a:cs typeface="Arial" pitchFamily="34" charset="0"/>
            </a:endParaRPr>
          </a:p>
          <a:p>
            <a:r>
              <a:rPr lang="pt-BR" sz="2800" dirty="0">
                <a:latin typeface="Arial" pitchFamily="34" charset="0"/>
                <a:cs typeface="Arial" pitchFamily="34" charset="0"/>
              </a:rPr>
              <a:t>a</a:t>
            </a:r>
            <a:r>
              <a:rPr lang="pt-BR" sz="2800" dirty="0" smtClean="0">
                <a:latin typeface="Arial" pitchFamily="34" charset="0"/>
                <a:cs typeface="Arial" pitchFamily="34" charset="0"/>
              </a:rPr>
              <a:t> </a:t>
            </a:r>
            <a:r>
              <a:rPr lang="pt-BR" sz="2800" dirty="0" err="1">
                <a:latin typeface="Arial" pitchFamily="34" charset="0"/>
                <a:cs typeface="Arial" pitchFamily="34" charset="0"/>
              </a:rPr>
              <a:t>ultra-sonografia</a:t>
            </a:r>
            <a:r>
              <a:rPr lang="pt-BR" sz="2800" dirty="0">
                <a:latin typeface="Arial" pitchFamily="34" charset="0"/>
                <a:cs typeface="Arial" pitchFamily="34" charset="0"/>
              </a:rPr>
              <a:t> pré-natal para estudo de circulares de cordão é desnecessária e não deve influenciar a abordagem</a:t>
            </a:r>
            <a:r>
              <a:rPr lang="pt-BR" sz="2800" dirty="0" smtClean="0">
                <a:latin typeface="Arial" pitchFamily="34" charset="0"/>
                <a:cs typeface="Arial" pitchFamily="34" charset="0"/>
              </a:rPr>
              <a:t>.</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413705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15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508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93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4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67363" y="402431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ítulo 1"/>
          <p:cNvSpPr>
            <a:spLocks noGrp="1"/>
          </p:cNvSpPr>
          <p:nvPr>
            <p:ph type="title"/>
          </p:nvPr>
        </p:nvSpPr>
        <p:spPr>
          <a:xfrm>
            <a:off x="454025" y="93663"/>
            <a:ext cx="8229600" cy="725487"/>
          </a:xfrm>
        </p:spPr>
        <p:txBody>
          <a:bodyPr/>
          <a:lstStyle/>
          <a:p>
            <a:r>
              <a:rPr lang="pt-BR" sz="3600" b="1" dirty="0" smtClean="0"/>
              <a:t>ÂMNIO</a:t>
            </a:r>
            <a:endParaRPr lang="pt-BR" sz="3600" b="1" dirty="0" smtClean="0"/>
          </a:p>
        </p:txBody>
      </p:sp>
      <p:sp>
        <p:nvSpPr>
          <p:cNvPr id="2" name="Espaço Reservado para Conteúdo 2"/>
          <p:cNvSpPr>
            <a:spLocks noGrp="1"/>
          </p:cNvSpPr>
          <p:nvPr>
            <p:ph idx="1"/>
          </p:nvPr>
        </p:nvSpPr>
        <p:spPr>
          <a:xfrm>
            <a:off x="0" y="893762"/>
            <a:ext cx="9143999" cy="5964237"/>
          </a:xfrm>
        </p:spPr>
        <p:txBody>
          <a:bodyPr>
            <a:normAutofit lnSpcReduction="10000"/>
          </a:bodyPr>
          <a:lstStyle/>
          <a:p>
            <a:pPr algn="just">
              <a:buFont typeface="Arial" charset="0"/>
              <a:buChar char="•"/>
              <a:defRPr/>
            </a:pPr>
            <a:r>
              <a:rPr lang="pt-BR" sz="2400" dirty="0" smtClean="0">
                <a:latin typeface="Arial" pitchFamily="34" charset="0"/>
                <a:cs typeface="Arial" pitchFamily="34" charset="0"/>
              </a:rPr>
              <a:t>Membrana </a:t>
            </a:r>
            <a:r>
              <a:rPr lang="pt-BR" sz="2400" dirty="0" smtClean="0">
                <a:latin typeface="Arial" pitchFamily="34" charset="0"/>
                <a:cs typeface="Arial" pitchFamily="34" charset="0"/>
              </a:rPr>
              <a:t>que envolve o embrião como um saco, delimitando </a:t>
            </a:r>
            <a:r>
              <a:rPr lang="pt-BR" sz="2400" dirty="0" smtClean="0">
                <a:latin typeface="Arial" pitchFamily="34" charset="0"/>
                <a:cs typeface="Arial" pitchFamily="34" charset="0"/>
              </a:rPr>
              <a:t>a cavidade </a:t>
            </a:r>
            <a:r>
              <a:rPr lang="pt-BR" sz="2400" dirty="0" err="1" smtClean="0">
                <a:latin typeface="Arial" pitchFamily="34" charset="0"/>
                <a:cs typeface="Arial" pitchFamily="34" charset="0"/>
              </a:rPr>
              <a:t>aminiótica</a:t>
            </a:r>
            <a:r>
              <a:rPr lang="pt-BR" sz="2400" dirty="0" smtClean="0">
                <a:latin typeface="Arial" pitchFamily="34" charset="0"/>
                <a:cs typeface="Arial" pitchFamily="34" charset="0"/>
              </a:rPr>
              <a:t>, </a:t>
            </a:r>
            <a:r>
              <a:rPr lang="pt-BR" sz="2400" dirty="0" smtClean="0">
                <a:latin typeface="Arial" pitchFamily="34" charset="0"/>
                <a:cs typeface="Arial" pitchFamily="34" charset="0"/>
              </a:rPr>
              <a:t>preenchida pelo </a:t>
            </a:r>
            <a:r>
              <a:rPr lang="pt-BR" sz="2400" b="1" dirty="0" smtClean="0">
                <a:solidFill>
                  <a:srgbClr val="FF0000"/>
                </a:solidFill>
                <a:latin typeface="Arial" pitchFamily="34" charset="0"/>
                <a:cs typeface="Arial" pitchFamily="34" charset="0"/>
              </a:rPr>
              <a:t>líquido amniótico</a:t>
            </a:r>
            <a:endParaRPr lang="pt-BR" sz="2400" b="1" dirty="0" smtClean="0">
              <a:solidFill>
                <a:srgbClr val="FF0000"/>
              </a:solidFill>
              <a:latin typeface="Arial" pitchFamily="34" charset="0"/>
              <a:cs typeface="Arial" pitchFamily="34" charset="0"/>
            </a:endParaRPr>
          </a:p>
          <a:p>
            <a:pPr algn="just">
              <a:buFont typeface="Arial" charset="0"/>
              <a:buChar char="•"/>
              <a:defRPr/>
            </a:pPr>
            <a:r>
              <a:rPr lang="pt-BR" sz="2400" dirty="0" smtClean="0">
                <a:latin typeface="Arial" pitchFamily="34" charset="0"/>
                <a:cs typeface="Arial" pitchFamily="34" charset="0"/>
              </a:rPr>
              <a:t>Tem como função proteger o embrião (</a:t>
            </a:r>
            <a:r>
              <a:rPr lang="pt-BR" sz="2400" dirty="0" smtClean="0">
                <a:latin typeface="Arial" pitchFamily="34" charset="0"/>
                <a:cs typeface="Arial" pitchFamily="34" charset="0"/>
              </a:rPr>
              <a:t>amortece </a:t>
            </a:r>
            <a:r>
              <a:rPr lang="pt-BR" sz="2400" dirty="0" smtClean="0">
                <a:latin typeface="Arial" pitchFamily="34" charset="0"/>
                <a:cs typeface="Arial" pitchFamily="34" charset="0"/>
              </a:rPr>
              <a:t>choques mecânicos), além de evitar que o embrião perca água para o meio (dessecação</a:t>
            </a:r>
            <a:r>
              <a:rPr lang="pt-BR" sz="2400" dirty="0" smtClean="0">
                <a:latin typeface="Arial" pitchFamily="34" charset="0"/>
                <a:cs typeface="Arial" pitchFamily="34" charset="0"/>
              </a:rPr>
              <a:t>).</a:t>
            </a:r>
            <a:endParaRPr lang="pt-BR" sz="2400" dirty="0" smtClean="0">
              <a:latin typeface="Arial" pitchFamily="34" charset="0"/>
              <a:cs typeface="Arial" pitchFamily="34" charset="0"/>
            </a:endParaRPr>
          </a:p>
          <a:p>
            <a:r>
              <a:rPr lang="pt-BR" sz="2400" dirty="0">
                <a:latin typeface="Arial" pitchFamily="34" charset="0"/>
                <a:cs typeface="Arial" pitchFamily="34" charset="0"/>
              </a:rPr>
              <a:t>É composto por 2 camadas celulares: </a:t>
            </a:r>
          </a:p>
          <a:p>
            <a:pPr marL="0" indent="0">
              <a:buNone/>
            </a:pPr>
            <a:r>
              <a:rPr lang="pt-BR" sz="2400" dirty="0">
                <a:latin typeface="Arial" pitchFamily="34" charset="0"/>
                <a:cs typeface="Arial" pitchFamily="34" charset="0"/>
              </a:rPr>
              <a:t>1) </a:t>
            </a:r>
            <a:r>
              <a:rPr lang="pt-BR" sz="2400" b="1" dirty="0" err="1">
                <a:latin typeface="Arial" pitchFamily="34" charset="0"/>
                <a:cs typeface="Arial" pitchFamily="34" charset="0"/>
              </a:rPr>
              <a:t>Epiblasto</a:t>
            </a:r>
            <a:r>
              <a:rPr lang="pt-BR" sz="2400" dirty="0">
                <a:latin typeface="Arial" pitchFamily="34" charset="0"/>
                <a:cs typeface="Arial" pitchFamily="34" charset="0"/>
              </a:rPr>
              <a:t> derivado da camada ectodérmica </a:t>
            </a:r>
            <a:r>
              <a:rPr lang="pt-BR" sz="2400" dirty="0" err="1">
                <a:latin typeface="Arial" pitchFamily="34" charset="0"/>
                <a:cs typeface="Arial" pitchFamily="34" charset="0"/>
              </a:rPr>
              <a:t>extra-embrionária</a:t>
            </a:r>
            <a:r>
              <a:rPr lang="pt-BR" sz="2400" dirty="0">
                <a:latin typeface="Arial" pitchFamily="34" charset="0"/>
                <a:cs typeface="Arial" pitchFamily="34" charset="0"/>
              </a:rPr>
              <a:t> </a:t>
            </a:r>
          </a:p>
          <a:p>
            <a:pPr marL="0" indent="0">
              <a:buNone/>
            </a:pPr>
            <a:r>
              <a:rPr lang="pt-BR" sz="2400" dirty="0">
                <a:latin typeface="Arial" pitchFamily="34" charset="0"/>
                <a:cs typeface="Arial" pitchFamily="34" charset="0"/>
              </a:rPr>
              <a:t>2) </a:t>
            </a:r>
            <a:r>
              <a:rPr lang="pt-BR" sz="2400" b="1" dirty="0">
                <a:latin typeface="Arial" pitchFamily="34" charset="0"/>
                <a:cs typeface="Arial" pitchFamily="34" charset="0"/>
              </a:rPr>
              <a:t>Delgado mesoderma embrionário não </a:t>
            </a:r>
            <a:r>
              <a:rPr lang="pt-BR" sz="2400" b="1" dirty="0" smtClean="0">
                <a:latin typeface="Arial" pitchFamily="34" charset="0"/>
                <a:cs typeface="Arial" pitchFamily="34" charset="0"/>
              </a:rPr>
              <a:t>vascular </a:t>
            </a:r>
            <a:endParaRPr lang="pt-BR" sz="2400" b="1" dirty="0">
              <a:latin typeface="Arial" pitchFamily="34" charset="0"/>
              <a:cs typeface="Arial" pitchFamily="34" charset="0"/>
            </a:endParaRPr>
          </a:p>
          <a:p>
            <a:r>
              <a:rPr lang="pt-BR" sz="2400" dirty="0">
                <a:latin typeface="Arial" pitchFamily="34" charset="0"/>
                <a:cs typeface="Arial" pitchFamily="34" charset="0"/>
              </a:rPr>
              <a:t>Conectado ao embrião pela parte ventral</a:t>
            </a:r>
          </a:p>
          <a:p>
            <a:r>
              <a:rPr lang="pt-BR" sz="2400" dirty="0">
                <a:latin typeface="Arial" pitchFamily="34" charset="0"/>
                <a:cs typeface="Arial" pitchFamily="34" charset="0"/>
              </a:rPr>
              <a:t>Emerge ao redor do cordão </a:t>
            </a:r>
            <a:r>
              <a:rPr lang="pt-BR" sz="2400" dirty="0" smtClean="0">
                <a:latin typeface="Arial" pitchFamily="34" charset="0"/>
                <a:cs typeface="Arial" pitchFamily="34" charset="0"/>
              </a:rPr>
              <a:t>umbilical</a:t>
            </a:r>
          </a:p>
          <a:p>
            <a:r>
              <a:rPr lang="pt-BR" sz="2400" dirty="0" smtClean="0">
                <a:latin typeface="Arial" pitchFamily="34" charset="0"/>
                <a:cs typeface="Arial" pitchFamily="34" charset="0"/>
              </a:rPr>
              <a:t>Permite </a:t>
            </a:r>
            <a:r>
              <a:rPr lang="pt-BR" sz="2400" dirty="0">
                <a:latin typeface="Arial" pitchFamily="34" charset="0"/>
                <a:cs typeface="Arial" pitchFamily="34" charset="0"/>
              </a:rPr>
              <a:t>movimentos livres os quais </a:t>
            </a:r>
            <a:endParaRPr lang="pt-BR" sz="2400" dirty="0" smtClean="0">
              <a:latin typeface="Arial" pitchFamily="34" charset="0"/>
              <a:cs typeface="Arial" pitchFamily="34" charset="0"/>
            </a:endParaRPr>
          </a:p>
          <a:p>
            <a:pPr marL="0" indent="0">
              <a:buNone/>
            </a:pPr>
            <a:r>
              <a:rPr lang="pt-BR" sz="2400" dirty="0" smtClean="0">
                <a:latin typeface="Arial" pitchFamily="34" charset="0"/>
                <a:cs typeface="Arial" pitchFamily="34" charset="0"/>
              </a:rPr>
              <a:t>influenciam o </a:t>
            </a:r>
            <a:r>
              <a:rPr lang="pt-BR" sz="2400" dirty="0">
                <a:latin typeface="Arial" pitchFamily="34" charset="0"/>
                <a:cs typeface="Arial" pitchFamily="34" charset="0"/>
              </a:rPr>
              <a:t>desenvolvimento neuromuscular </a:t>
            </a: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Antibacteriano </a:t>
            </a:r>
          </a:p>
          <a:p>
            <a:r>
              <a:rPr lang="pt-BR" sz="2400" dirty="0" smtClean="0">
                <a:latin typeface="Arial" pitchFamily="34" charset="0"/>
                <a:cs typeface="Arial" pitchFamily="34" charset="0"/>
              </a:rPr>
              <a:t>Permite </a:t>
            </a:r>
            <a:r>
              <a:rPr lang="pt-BR" sz="2400" dirty="0">
                <a:latin typeface="Arial" pitchFamily="34" charset="0"/>
                <a:cs typeface="Arial" pitchFamily="34" charset="0"/>
              </a:rPr>
              <a:t>o crescimento fetal </a:t>
            </a: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Proteção </a:t>
            </a:r>
            <a:r>
              <a:rPr lang="pt-BR" sz="2400" dirty="0">
                <a:latin typeface="Arial" pitchFamily="34" charset="0"/>
                <a:cs typeface="Arial" pitchFamily="34" charset="0"/>
              </a:rPr>
              <a:t>contra adesões</a:t>
            </a:r>
          </a:p>
          <a:p>
            <a:pPr marL="0" indent="0">
              <a:buNone/>
            </a:pPr>
            <a:endParaRPr lang="pt-BR" sz="2400" dirty="0"/>
          </a:p>
          <a:p>
            <a:endParaRPr lang="pt-BR" sz="2400" dirty="0"/>
          </a:p>
          <a:p>
            <a:pPr algn="just">
              <a:buFont typeface="Arial" charset="0"/>
              <a:buChar char="•"/>
              <a:defRPr/>
            </a:pPr>
            <a:endParaRPr lang="pt-BR" sz="2200" b="1" dirty="0" smtClean="0"/>
          </a:p>
          <a:p>
            <a:pPr algn="just">
              <a:buFont typeface="Arial" charset="0"/>
              <a:buChar char="•"/>
              <a:defRPr/>
            </a:pPr>
            <a:endParaRPr lang="pt-BR" sz="2200" b="1" dirty="0" smtClean="0"/>
          </a:p>
          <a:p>
            <a:pPr algn="just">
              <a:buFont typeface="Arial" charset="0"/>
              <a:buNone/>
              <a:defRPr/>
            </a:pPr>
            <a:endParaRPr lang="pt-BR" sz="2200" b="1" dirty="0" smtClean="0"/>
          </a:p>
          <a:p>
            <a:pPr lvl="1" algn="just">
              <a:buFont typeface="Arial" charset="0"/>
              <a:buNone/>
              <a:defRPr/>
            </a:pPr>
            <a:endParaRPr lang="pt-BR" sz="2200" b="1" dirty="0" smtClean="0"/>
          </a:p>
        </p:txBody>
      </p:sp>
      <p:sp>
        <p:nvSpPr>
          <p:cNvPr id="18" name="Retângulo de cantos arredondados 17"/>
          <p:cNvSpPr/>
          <p:nvPr/>
        </p:nvSpPr>
        <p:spPr bwMode="auto">
          <a:xfrm>
            <a:off x="5627688" y="5545138"/>
            <a:ext cx="804862" cy="508000"/>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de cantos arredondados 18"/>
          <p:cNvSpPr/>
          <p:nvPr/>
        </p:nvSpPr>
        <p:spPr bwMode="auto">
          <a:xfrm>
            <a:off x="7434263" y="6040438"/>
            <a:ext cx="625475" cy="3381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713565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4944"/>
            <a:ext cx="8229600" cy="1143000"/>
          </a:xfrm>
        </p:spPr>
        <p:txBody>
          <a:bodyPr/>
          <a:lstStyle/>
          <a:p>
            <a:r>
              <a:rPr lang="pt-BR" b="1" dirty="0" smtClean="0">
                <a:solidFill>
                  <a:schemeClr val="accent2"/>
                </a:solidFill>
              </a:rPr>
              <a:t>VASA PRÉVIA </a:t>
            </a:r>
            <a:endParaRPr lang="pt-BR" b="1" dirty="0">
              <a:solidFill>
                <a:schemeClr val="accent2"/>
              </a:solidFill>
            </a:endParaRPr>
          </a:p>
        </p:txBody>
      </p:sp>
      <p:sp>
        <p:nvSpPr>
          <p:cNvPr id="3" name="Espaço Reservado para Conteúdo 2"/>
          <p:cNvSpPr>
            <a:spLocks noGrp="1"/>
          </p:cNvSpPr>
          <p:nvPr>
            <p:ph idx="1"/>
          </p:nvPr>
        </p:nvSpPr>
        <p:spPr>
          <a:xfrm>
            <a:off x="323528" y="1268760"/>
            <a:ext cx="8568952" cy="5184576"/>
          </a:xfrm>
        </p:spPr>
        <p:txBody>
          <a:bodyPr>
            <a:normAutofit/>
          </a:bodyPr>
          <a:lstStyle/>
          <a:p>
            <a:r>
              <a:rPr lang="pt-BR" dirty="0" smtClean="0"/>
              <a:t>um </a:t>
            </a:r>
            <a:r>
              <a:rPr lang="pt-BR" dirty="0"/>
              <a:t>vaso das </a:t>
            </a:r>
            <a:r>
              <a:rPr lang="pt-BR" dirty="0" smtClean="0"/>
              <a:t>membranas se </a:t>
            </a:r>
            <a:r>
              <a:rPr lang="pt-BR" dirty="0"/>
              <a:t>estende ao nível do orifício interno do colo </a:t>
            </a:r>
            <a:r>
              <a:rPr lang="pt-BR" dirty="0" smtClean="0"/>
              <a:t>uterino à </a:t>
            </a:r>
            <a:r>
              <a:rPr lang="pt-BR" dirty="0"/>
              <a:t>frente da apresentação fetal, sem o suporte do </a:t>
            </a:r>
            <a:r>
              <a:rPr lang="pt-BR" dirty="0" smtClean="0"/>
              <a:t>tecido placentário </a:t>
            </a:r>
            <a:r>
              <a:rPr lang="pt-BR" dirty="0"/>
              <a:t>ou do cordão umbilical</a:t>
            </a:r>
            <a:r>
              <a:rPr lang="pt-BR" dirty="0" smtClean="0"/>
              <a:t>.</a:t>
            </a:r>
          </a:p>
          <a:p>
            <a:r>
              <a:rPr lang="pt-BR" dirty="0"/>
              <a:t>i</a:t>
            </a:r>
            <a:r>
              <a:rPr lang="pt-BR" dirty="0" smtClean="0"/>
              <a:t>ncidência de </a:t>
            </a:r>
            <a:r>
              <a:rPr lang="pt-BR" dirty="0"/>
              <a:t>um caso para cada 2.000 a 5.000 </a:t>
            </a:r>
            <a:r>
              <a:rPr lang="pt-BR" dirty="0" smtClean="0"/>
              <a:t>nascimentos</a:t>
            </a:r>
          </a:p>
          <a:p>
            <a:r>
              <a:rPr lang="pt-BR" dirty="0"/>
              <a:t>a</a:t>
            </a:r>
            <a:r>
              <a:rPr lang="pt-BR" dirty="0" smtClean="0"/>
              <a:t> ruptura </a:t>
            </a:r>
            <a:r>
              <a:rPr lang="pt-BR" dirty="0"/>
              <a:t>desses vasos pode ocorrer espontaneamente </a:t>
            </a:r>
            <a:r>
              <a:rPr lang="pt-BR" dirty="0" smtClean="0"/>
              <a:t>ou de </a:t>
            </a:r>
            <a:r>
              <a:rPr lang="pt-BR" dirty="0"/>
              <a:t>modo artificial não sendo infrequente resultar </a:t>
            </a:r>
            <a:r>
              <a:rPr lang="pt-BR" dirty="0" smtClean="0"/>
              <a:t>em </a:t>
            </a:r>
            <a:r>
              <a:rPr lang="pt-BR" dirty="0" err="1" smtClean="0"/>
              <a:t>exanguinação</a:t>
            </a:r>
            <a:r>
              <a:rPr lang="pt-BR" dirty="0" smtClean="0"/>
              <a:t> </a:t>
            </a:r>
            <a:r>
              <a:rPr lang="pt-BR" dirty="0"/>
              <a:t>e morte </a:t>
            </a:r>
            <a:r>
              <a:rPr lang="pt-BR" dirty="0" smtClean="0"/>
              <a:t>fetal</a:t>
            </a:r>
            <a:endParaRPr lang="pt-BR" dirty="0"/>
          </a:p>
        </p:txBody>
      </p:sp>
    </p:spTree>
    <p:extLst>
      <p:ext uri="{BB962C8B-B14F-4D97-AF65-F5344CB8AC3E}">
        <p14:creationId xmlns:p14="http://schemas.microsoft.com/office/powerpoint/2010/main" val="3524650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3690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3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chemeClr val="accent2"/>
                </a:solidFill>
              </a:rPr>
              <a:t>INSERÇÃO DO CORDÃO UMBILICAL </a:t>
            </a:r>
            <a:endParaRPr lang="pt-BR" b="1" dirty="0">
              <a:solidFill>
                <a:schemeClr val="accent2"/>
              </a:solidFill>
            </a:endParaRPr>
          </a:p>
        </p:txBody>
      </p:sp>
      <p:sp>
        <p:nvSpPr>
          <p:cNvPr id="3" name="Espaço Reservado para Conteúdo 2"/>
          <p:cNvSpPr>
            <a:spLocks noGrp="1"/>
          </p:cNvSpPr>
          <p:nvPr>
            <p:ph idx="1"/>
          </p:nvPr>
        </p:nvSpPr>
        <p:spPr>
          <a:xfrm>
            <a:off x="251520" y="1268760"/>
            <a:ext cx="8640960" cy="5400600"/>
          </a:xfrm>
        </p:spPr>
        <p:txBody>
          <a:bodyPr>
            <a:normAutofit fontScale="92500" lnSpcReduction="10000"/>
          </a:bodyPr>
          <a:lstStyle/>
          <a:p>
            <a:r>
              <a:rPr lang="pt-BR" dirty="0" smtClean="0"/>
              <a:t>A </a:t>
            </a:r>
            <a:r>
              <a:rPr lang="pt-BR" dirty="0"/>
              <a:t>inserção mais comum do cordão umbilical na superfície placentária é central ou próxima do centro </a:t>
            </a:r>
          </a:p>
          <a:p>
            <a:r>
              <a:rPr lang="pt-BR" dirty="0" smtClean="0"/>
              <a:t>Em </a:t>
            </a:r>
            <a:r>
              <a:rPr lang="pt-BR" dirty="0"/>
              <a:t>aproximadamente 7% dos partos de termo, o cordão umbilical apresenta uma inserção marginal </a:t>
            </a:r>
            <a:r>
              <a:rPr lang="pt-BR" dirty="0" smtClean="0"/>
              <a:t>e</a:t>
            </a:r>
            <a:r>
              <a:rPr lang="pt-BR" dirty="0"/>
              <a:t>, em aproximadamente 1%, este insere-se nas membranas, situação que se designa como inserção </a:t>
            </a:r>
            <a:r>
              <a:rPr lang="pt-BR" dirty="0" err="1"/>
              <a:t>velamentosa</a:t>
            </a:r>
            <a:r>
              <a:rPr lang="pt-BR" dirty="0"/>
              <a:t> </a:t>
            </a:r>
          </a:p>
          <a:p>
            <a:r>
              <a:rPr lang="pt-BR" dirty="0" smtClean="0"/>
              <a:t>Neste </a:t>
            </a:r>
            <a:r>
              <a:rPr lang="pt-BR" dirty="0"/>
              <a:t>caso, os vasos passam livremente nas membranas, sem a </a:t>
            </a:r>
            <a:r>
              <a:rPr lang="pt-BR" dirty="0" smtClean="0"/>
              <a:t>proteção </a:t>
            </a:r>
            <a:r>
              <a:rPr lang="pt-BR" dirty="0"/>
              <a:t>da geleia de </a:t>
            </a:r>
            <a:r>
              <a:rPr lang="pt-BR" dirty="0" err="1"/>
              <a:t>Wharton</a:t>
            </a:r>
            <a:r>
              <a:rPr lang="pt-BR" dirty="0"/>
              <a:t>, tornando-se mais susceptíveis a </a:t>
            </a:r>
            <a:r>
              <a:rPr lang="pt-BR" dirty="0" smtClean="0"/>
              <a:t>trombose</a:t>
            </a:r>
            <a:r>
              <a:rPr lang="pt-BR" dirty="0"/>
              <a:t>, compressão, ruptura ou </a:t>
            </a:r>
            <a:r>
              <a:rPr lang="pt-BR" dirty="0" smtClean="0"/>
              <a:t>trauma</a:t>
            </a:r>
          </a:p>
        </p:txBody>
      </p:sp>
    </p:spTree>
    <p:extLst>
      <p:ext uri="{BB962C8B-B14F-4D97-AF65-F5344CB8AC3E}">
        <p14:creationId xmlns:p14="http://schemas.microsoft.com/office/powerpoint/2010/main" val="4003096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INSERÇÃO VELAMENTOSA </a:t>
            </a:r>
            <a:endParaRPr lang="pt-BR" b="1" dirty="0"/>
          </a:p>
        </p:txBody>
      </p:sp>
      <p:sp>
        <p:nvSpPr>
          <p:cNvPr id="3" name="Espaço Reservado para Conteúdo 2"/>
          <p:cNvSpPr>
            <a:spLocks noGrp="1"/>
          </p:cNvSpPr>
          <p:nvPr>
            <p:ph idx="1"/>
          </p:nvPr>
        </p:nvSpPr>
        <p:spPr/>
        <p:txBody>
          <a:bodyPr>
            <a:normAutofit fontScale="92500" lnSpcReduction="10000"/>
          </a:bodyPr>
          <a:lstStyle/>
          <a:p>
            <a:r>
              <a:rPr lang="pt-BR" dirty="0" smtClean="0"/>
              <a:t>Quando a </a:t>
            </a:r>
            <a:r>
              <a:rPr lang="pt-BR" dirty="0"/>
              <a:t>inserção do cordão umbilical ocorre fora da </a:t>
            </a:r>
            <a:r>
              <a:rPr lang="pt-BR" dirty="0" smtClean="0"/>
              <a:t>massa placentária</a:t>
            </a:r>
            <a:r>
              <a:rPr lang="pt-BR" dirty="0"/>
              <a:t>, permitindo que um segmento variável de </a:t>
            </a:r>
            <a:r>
              <a:rPr lang="pt-BR" dirty="0" smtClean="0"/>
              <a:t>vasos umbilicais </a:t>
            </a:r>
            <a:r>
              <a:rPr lang="pt-BR" dirty="0"/>
              <a:t>fique entre as membranas sem o suporte da </a:t>
            </a:r>
            <a:r>
              <a:rPr lang="pt-BR" dirty="0" smtClean="0"/>
              <a:t>geleia de </a:t>
            </a:r>
            <a:r>
              <a:rPr lang="pt-BR" dirty="0" err="1" smtClean="0"/>
              <a:t>Wharton</a:t>
            </a:r>
            <a:endParaRPr lang="pt-BR" dirty="0"/>
          </a:p>
          <a:p>
            <a:r>
              <a:rPr lang="pt-BR" dirty="0" smtClean="0"/>
              <a:t>associada </a:t>
            </a:r>
            <a:r>
              <a:rPr lang="pt-BR" dirty="0"/>
              <a:t>com </a:t>
            </a:r>
            <a:r>
              <a:rPr lang="pt-BR" dirty="0" smtClean="0"/>
              <a:t>complicações obstétricas </a:t>
            </a:r>
            <a:r>
              <a:rPr lang="pt-BR" dirty="0"/>
              <a:t>incluindo restrição do </a:t>
            </a:r>
            <a:r>
              <a:rPr lang="pt-BR" dirty="0" smtClean="0"/>
              <a:t>crescimento fetal</a:t>
            </a:r>
            <a:r>
              <a:rPr lang="pt-BR" dirty="0"/>
              <a:t>, prematuridade, anomalias congênitas, baixos </a:t>
            </a:r>
            <a:r>
              <a:rPr lang="pt-BR" dirty="0" smtClean="0"/>
              <a:t>índices de </a:t>
            </a:r>
            <a:r>
              <a:rPr lang="pt-BR" dirty="0" err="1"/>
              <a:t>Apgar</a:t>
            </a:r>
            <a:r>
              <a:rPr lang="pt-BR" dirty="0"/>
              <a:t> e retenção </a:t>
            </a:r>
            <a:r>
              <a:rPr lang="pt-BR" dirty="0" smtClean="0"/>
              <a:t>placentária</a:t>
            </a:r>
          </a:p>
          <a:p>
            <a:r>
              <a:rPr lang="pt-BR" dirty="0" smtClean="0"/>
              <a:t>incidência de </a:t>
            </a:r>
            <a:r>
              <a:rPr lang="pt-BR" dirty="0"/>
              <a:t>1% das inserções de </a:t>
            </a:r>
            <a:r>
              <a:rPr lang="pt-BR" dirty="0" smtClean="0"/>
              <a:t>cordão</a:t>
            </a:r>
            <a:endParaRPr lang="pt-BR" dirty="0"/>
          </a:p>
        </p:txBody>
      </p:sp>
    </p:spTree>
    <p:extLst>
      <p:ext uri="{BB962C8B-B14F-4D97-AF65-F5344CB8AC3E}">
        <p14:creationId xmlns:p14="http://schemas.microsoft.com/office/powerpoint/2010/main" val="903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a:solidFill>
                  <a:schemeClr val="accent2"/>
                </a:solidFill>
              </a:rPr>
              <a:t>INSERÇÃO VELAMENTOSA </a:t>
            </a:r>
            <a:endParaRPr lang="pt-BR" dirty="0">
              <a:solidFill>
                <a:schemeClr val="accent2"/>
              </a:solidFill>
            </a:endParaRPr>
          </a:p>
        </p:txBody>
      </p:sp>
      <p:sp>
        <p:nvSpPr>
          <p:cNvPr id="3" name="Espaço Reservado para Conteúdo 2"/>
          <p:cNvSpPr>
            <a:spLocks noGrp="1"/>
          </p:cNvSpPr>
          <p:nvPr>
            <p:ph idx="1"/>
          </p:nvPr>
        </p:nvSpPr>
        <p:spPr>
          <a:xfrm>
            <a:off x="179512" y="1052736"/>
            <a:ext cx="8784976" cy="5805264"/>
          </a:xfrm>
        </p:spPr>
        <p:txBody>
          <a:bodyPr>
            <a:normAutofit/>
          </a:bodyPr>
          <a:lstStyle/>
          <a:p>
            <a:r>
              <a:rPr lang="pt-BR" dirty="0" smtClean="0">
                <a:latin typeface="Arial" pitchFamily="34" charset="0"/>
                <a:cs typeface="Arial" pitchFamily="34" charset="0"/>
              </a:rPr>
              <a:t>clinicamente </a:t>
            </a:r>
            <a:r>
              <a:rPr lang="pt-BR" dirty="0">
                <a:latin typeface="Arial" pitchFamily="34" charset="0"/>
                <a:cs typeface="Arial" pitchFamily="34" charset="0"/>
              </a:rPr>
              <a:t>está </a:t>
            </a:r>
            <a:r>
              <a:rPr lang="pt-BR" dirty="0" smtClean="0">
                <a:latin typeface="Arial" pitchFamily="34" charset="0"/>
                <a:cs typeface="Arial" pitchFamily="34" charset="0"/>
              </a:rPr>
              <a:t>relacionada a </a:t>
            </a:r>
            <a:r>
              <a:rPr lang="pt-BR" dirty="0">
                <a:latin typeface="Arial" pitchFamily="34" charset="0"/>
                <a:cs typeface="Arial" pitchFamily="34" charset="0"/>
              </a:rPr>
              <a:t>diabetes materno, tabagismo e idade materna </a:t>
            </a:r>
            <a:r>
              <a:rPr lang="pt-BR" dirty="0" smtClean="0">
                <a:latin typeface="Arial" pitchFamily="34" charset="0"/>
                <a:cs typeface="Arial" pitchFamily="34" charset="0"/>
              </a:rPr>
              <a:t>avançada</a:t>
            </a:r>
            <a:endParaRPr lang="pt-BR" dirty="0">
              <a:latin typeface="Arial" pitchFamily="34" charset="0"/>
              <a:cs typeface="Arial" pitchFamily="34" charset="0"/>
            </a:endParaRPr>
          </a:p>
          <a:p>
            <a:r>
              <a:rPr lang="pt-BR" dirty="0">
                <a:latin typeface="Arial" pitchFamily="34" charset="0"/>
                <a:cs typeface="Arial" pitchFamily="34" charset="0"/>
              </a:rPr>
              <a:t>p</a:t>
            </a:r>
            <a:r>
              <a:rPr lang="pt-BR" dirty="0" smtClean="0">
                <a:latin typeface="Arial" pitchFamily="34" charset="0"/>
                <a:cs typeface="Arial" pitchFamily="34" charset="0"/>
              </a:rPr>
              <a:t>ode </a:t>
            </a:r>
            <a:r>
              <a:rPr lang="pt-BR" dirty="0">
                <a:latin typeface="Arial" pitchFamily="34" charset="0"/>
                <a:cs typeface="Arial" pitchFamily="34" charset="0"/>
              </a:rPr>
              <a:t>ser considerada uma urgência obstétrica se </a:t>
            </a:r>
            <a:r>
              <a:rPr lang="pt-BR" dirty="0" smtClean="0">
                <a:latin typeface="Arial" pitchFamily="34" charset="0"/>
                <a:cs typeface="Arial" pitchFamily="34" charset="0"/>
              </a:rPr>
              <a:t>os vasos </a:t>
            </a:r>
            <a:r>
              <a:rPr lang="pt-BR" dirty="0">
                <a:latin typeface="Arial" pitchFamily="34" charset="0"/>
                <a:cs typeface="Arial" pitchFamily="34" charset="0"/>
              </a:rPr>
              <a:t>sanguíneos forem torcidos ou as membranas se </a:t>
            </a:r>
            <a:r>
              <a:rPr lang="pt-BR" dirty="0" smtClean="0">
                <a:latin typeface="Arial" pitchFamily="34" charset="0"/>
                <a:cs typeface="Arial" pitchFamily="34" charset="0"/>
              </a:rPr>
              <a:t>romperem, causando </a:t>
            </a:r>
            <a:r>
              <a:rPr lang="pt-BR" dirty="0">
                <a:latin typeface="Arial" pitchFamily="34" charset="0"/>
                <a:cs typeface="Arial" pitchFamily="34" charset="0"/>
              </a:rPr>
              <a:t>grandes hemorragias, especialmente </a:t>
            </a:r>
            <a:r>
              <a:rPr lang="pt-BR" dirty="0" smtClean="0">
                <a:latin typeface="Arial" pitchFamily="34" charset="0"/>
                <a:cs typeface="Arial" pitchFamily="34" charset="0"/>
              </a:rPr>
              <a:t>no final </a:t>
            </a:r>
            <a:r>
              <a:rPr lang="pt-BR" dirty="0">
                <a:latin typeface="Arial" pitchFamily="34" charset="0"/>
                <a:cs typeface="Arial" pitchFamily="34" charset="0"/>
              </a:rPr>
              <a:t>da gestação</a:t>
            </a:r>
            <a:r>
              <a:rPr lang="pt-BR" dirty="0" smtClean="0">
                <a:latin typeface="Arial" pitchFamily="34" charset="0"/>
                <a:cs typeface="Arial" pitchFamily="34" charset="0"/>
              </a:rPr>
              <a:t>.</a:t>
            </a:r>
          </a:p>
          <a:p>
            <a:r>
              <a:rPr lang="pt-BR" dirty="0">
                <a:latin typeface="Arial" pitchFamily="34" charset="0"/>
                <a:cs typeface="Arial" pitchFamily="34" charset="0"/>
              </a:rPr>
              <a:t>n</a:t>
            </a:r>
            <a:r>
              <a:rPr lang="pt-BR" dirty="0" smtClean="0">
                <a:latin typeface="Arial" pitchFamily="34" charset="0"/>
                <a:cs typeface="Arial" pitchFamily="34" charset="0"/>
              </a:rPr>
              <a:t>os </a:t>
            </a:r>
            <a:r>
              <a:rPr lang="pt-BR" dirty="0">
                <a:latin typeface="Arial" pitchFamily="34" charset="0"/>
                <a:cs typeface="Arial" pitchFamily="34" charset="0"/>
              </a:rPr>
              <a:t>casos mais graves, deve-se </a:t>
            </a:r>
            <a:r>
              <a:rPr lang="pt-BR" dirty="0" smtClean="0">
                <a:latin typeface="Arial" pitchFamily="34" charset="0"/>
                <a:cs typeface="Arial" pitchFamily="34" charset="0"/>
              </a:rPr>
              <a:t>realizar uma </a:t>
            </a:r>
            <a:r>
              <a:rPr lang="pt-BR" dirty="0">
                <a:latin typeface="Arial" pitchFamily="34" charset="0"/>
                <a:cs typeface="Arial" pitchFamily="34" charset="0"/>
              </a:rPr>
              <a:t>cesárea o mais rápido possível, pois o feto </a:t>
            </a:r>
            <a:r>
              <a:rPr lang="pt-BR" dirty="0" smtClean="0">
                <a:latin typeface="Arial" pitchFamily="34" charset="0"/>
                <a:cs typeface="Arial" pitchFamily="34" charset="0"/>
              </a:rPr>
              <a:t>corre risco </a:t>
            </a:r>
            <a:r>
              <a:rPr lang="pt-BR" dirty="0">
                <a:latin typeface="Arial" pitchFamily="34" charset="0"/>
                <a:cs typeface="Arial" pitchFamily="34" charset="0"/>
              </a:rPr>
              <a:t>de </a:t>
            </a:r>
            <a:r>
              <a:rPr lang="pt-BR" dirty="0" smtClean="0">
                <a:latin typeface="Arial" pitchFamily="34" charset="0"/>
                <a:cs typeface="Arial" pitchFamily="34" charset="0"/>
              </a:rPr>
              <a:t>vida</a:t>
            </a:r>
            <a:endParaRPr lang="pt-BR" dirty="0">
              <a:latin typeface="Arial" pitchFamily="34" charset="0"/>
              <a:cs typeface="Arial" pitchFamily="34" charset="0"/>
            </a:endParaRPr>
          </a:p>
        </p:txBody>
      </p:sp>
    </p:spTree>
    <p:extLst>
      <p:ext uri="{BB962C8B-B14F-4D97-AF65-F5344CB8AC3E}">
        <p14:creationId xmlns:p14="http://schemas.microsoft.com/office/powerpoint/2010/main" val="551010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smtClean="0">
                <a:solidFill>
                  <a:schemeClr val="accent2"/>
                </a:solidFill>
              </a:rPr>
              <a:t>ARTÉRIA UMBILICAL ÚNICA </a:t>
            </a:r>
            <a:endParaRPr lang="pt-BR" b="1" dirty="0">
              <a:solidFill>
                <a:schemeClr val="accent2"/>
              </a:solidFill>
            </a:endParaRPr>
          </a:p>
        </p:txBody>
      </p:sp>
      <p:sp>
        <p:nvSpPr>
          <p:cNvPr id="3" name="Espaço Reservado para Conteúdo 2"/>
          <p:cNvSpPr>
            <a:spLocks noGrp="1"/>
          </p:cNvSpPr>
          <p:nvPr>
            <p:ph idx="1"/>
          </p:nvPr>
        </p:nvSpPr>
        <p:spPr>
          <a:xfrm>
            <a:off x="0" y="1196752"/>
            <a:ext cx="8964488" cy="5472608"/>
          </a:xfrm>
        </p:spPr>
        <p:txBody>
          <a:bodyPr>
            <a:normAutofit fontScale="92500" lnSpcReduction="10000"/>
          </a:bodyPr>
          <a:lstStyle/>
          <a:p>
            <a:r>
              <a:rPr lang="pt-BR" dirty="0"/>
              <a:t>presença de uma veia umbilical e a ausência de uma das artérias umbilicais</a:t>
            </a:r>
            <a:endParaRPr lang="pt-BR" dirty="0" smtClean="0"/>
          </a:p>
          <a:p>
            <a:r>
              <a:rPr lang="pt-BR" dirty="0" smtClean="0"/>
              <a:t>é </a:t>
            </a:r>
            <a:r>
              <a:rPr lang="pt-BR" dirty="0"/>
              <a:t>um </a:t>
            </a:r>
            <a:r>
              <a:rPr lang="pt-BR" dirty="0" smtClean="0"/>
              <a:t>marcador ecográfico associado </a:t>
            </a:r>
            <a:r>
              <a:rPr lang="pt-BR" dirty="0"/>
              <a:t>a restrições de crescimento, gestações múltiplas, diabetes materna, hemorragias </a:t>
            </a:r>
            <a:r>
              <a:rPr lang="pt-BR" dirty="0" err="1"/>
              <a:t>anteparto</a:t>
            </a:r>
            <a:r>
              <a:rPr lang="pt-BR" dirty="0"/>
              <a:t>, </a:t>
            </a:r>
            <a:r>
              <a:rPr lang="pt-BR" dirty="0" err="1" smtClean="0"/>
              <a:t>poliidrâmnios</a:t>
            </a:r>
            <a:r>
              <a:rPr lang="pt-BR" dirty="0" smtClean="0"/>
              <a:t> </a:t>
            </a:r>
            <a:r>
              <a:rPr lang="pt-BR" dirty="0"/>
              <a:t>e </a:t>
            </a:r>
            <a:r>
              <a:rPr lang="pt-BR" dirty="0" err="1" smtClean="0"/>
              <a:t>oligodrâmnios</a:t>
            </a:r>
            <a:r>
              <a:rPr lang="pt-BR" dirty="0" smtClean="0"/>
              <a:t> </a:t>
            </a:r>
            <a:r>
              <a:rPr lang="pt-BR" dirty="0"/>
              <a:t>e aumenta o risco de complicações perinatais como diabetes mellitus gestacional, recém-nascidos pequenos para a idade gestacional e mortalidade perinatal</a:t>
            </a:r>
            <a:r>
              <a:rPr lang="pt-BR" dirty="0" smtClean="0"/>
              <a:t>.</a:t>
            </a:r>
          </a:p>
          <a:p>
            <a:r>
              <a:rPr lang="pt-BR" dirty="0"/>
              <a:t>é</a:t>
            </a:r>
            <a:r>
              <a:rPr lang="pt-BR" dirty="0" smtClean="0"/>
              <a:t> a </a:t>
            </a:r>
            <a:r>
              <a:rPr lang="pt-BR" dirty="0"/>
              <a:t>anomalia mais comum da artéria umbilical, com incidências de 0,5% a 1%, podendo </a:t>
            </a:r>
            <a:r>
              <a:rPr lang="pt-BR" dirty="0" smtClean="0"/>
              <a:t>atingir 8,8</a:t>
            </a:r>
            <a:r>
              <a:rPr lang="pt-BR" dirty="0"/>
              <a:t>% em </a:t>
            </a:r>
            <a:r>
              <a:rPr lang="pt-BR" dirty="0" smtClean="0"/>
              <a:t>gémeos</a:t>
            </a:r>
          </a:p>
        </p:txBody>
      </p:sp>
    </p:spTree>
    <p:extLst>
      <p:ext uri="{BB962C8B-B14F-4D97-AF65-F5344CB8AC3E}">
        <p14:creationId xmlns:p14="http://schemas.microsoft.com/office/powerpoint/2010/main" val="2123167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303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732"/>
            <a:ext cx="8712968" cy="1143000"/>
          </a:xfrm>
        </p:spPr>
        <p:txBody>
          <a:bodyPr>
            <a:normAutofit/>
          </a:bodyPr>
          <a:lstStyle/>
          <a:p>
            <a:r>
              <a:rPr lang="pt-BR" b="1" dirty="0" smtClean="0">
                <a:solidFill>
                  <a:schemeClr val="accent2"/>
                </a:solidFill>
              </a:rPr>
              <a:t>PROLAPSO DO CORDÃO UMBILICAL </a:t>
            </a:r>
            <a:endParaRPr lang="pt-BR" b="1" dirty="0">
              <a:solidFill>
                <a:schemeClr val="accent2"/>
              </a:solidFill>
            </a:endParaRPr>
          </a:p>
        </p:txBody>
      </p:sp>
      <p:sp>
        <p:nvSpPr>
          <p:cNvPr id="3" name="Espaço Reservado para Conteúdo 2"/>
          <p:cNvSpPr>
            <a:spLocks noGrp="1"/>
          </p:cNvSpPr>
          <p:nvPr>
            <p:ph idx="1"/>
          </p:nvPr>
        </p:nvSpPr>
        <p:spPr>
          <a:xfrm>
            <a:off x="179512" y="1340768"/>
            <a:ext cx="8712968" cy="5256584"/>
          </a:xfrm>
        </p:spPr>
        <p:txBody>
          <a:bodyPr>
            <a:normAutofit/>
          </a:bodyPr>
          <a:lstStyle/>
          <a:p>
            <a:r>
              <a:rPr lang="pt-BR" dirty="0"/>
              <a:t>i</a:t>
            </a:r>
            <a:r>
              <a:rPr lang="pt-BR" dirty="0" smtClean="0"/>
              <a:t>ntercorrência obstétrica pouco frequente, que necessita </a:t>
            </a:r>
            <a:r>
              <a:rPr lang="pt-BR" dirty="0"/>
              <a:t>de rápida intervenção, devido </a:t>
            </a:r>
            <a:r>
              <a:rPr lang="pt-BR" dirty="0" smtClean="0"/>
              <a:t>ao grande </a:t>
            </a:r>
            <a:r>
              <a:rPr lang="pt-BR" dirty="0"/>
              <a:t>risco de morbimortalidade </a:t>
            </a:r>
            <a:r>
              <a:rPr lang="pt-BR" dirty="0" smtClean="0"/>
              <a:t>fetal</a:t>
            </a:r>
          </a:p>
          <a:p>
            <a:r>
              <a:rPr lang="pt-BR" dirty="0"/>
              <a:t>a</a:t>
            </a:r>
            <a:r>
              <a:rPr lang="pt-BR" dirty="0" smtClean="0"/>
              <a:t> </a:t>
            </a:r>
            <a:r>
              <a:rPr lang="pt-BR" dirty="0"/>
              <a:t>conduta mais </a:t>
            </a:r>
            <a:r>
              <a:rPr lang="pt-BR" dirty="0" smtClean="0"/>
              <a:t>recomendada é a </a:t>
            </a:r>
            <a:r>
              <a:rPr lang="pt-BR" dirty="0"/>
              <a:t>interrupção da </a:t>
            </a:r>
            <a:r>
              <a:rPr lang="pt-BR" dirty="0" smtClean="0"/>
              <a:t>gestação por </a:t>
            </a:r>
            <a:r>
              <a:rPr lang="pt-BR" dirty="0"/>
              <a:t>meio de </a:t>
            </a:r>
            <a:r>
              <a:rPr lang="pt-BR" dirty="0" smtClean="0"/>
              <a:t>cesariana</a:t>
            </a:r>
            <a:endParaRPr lang="pt-BR" dirty="0"/>
          </a:p>
          <a:p>
            <a:r>
              <a:rPr lang="pt-BR" dirty="0"/>
              <a:t>o</a:t>
            </a:r>
            <a:r>
              <a:rPr lang="pt-BR" dirty="0" smtClean="0"/>
              <a:t> </a:t>
            </a:r>
            <a:r>
              <a:rPr lang="pt-BR" dirty="0"/>
              <a:t>intervalo de tempo entre o </a:t>
            </a:r>
            <a:r>
              <a:rPr lang="pt-BR" dirty="0" smtClean="0"/>
              <a:t>prolapso do </a:t>
            </a:r>
            <a:r>
              <a:rPr lang="pt-BR" dirty="0"/>
              <a:t>cordão e a interrupção da gravidez, assim como o </a:t>
            </a:r>
            <a:r>
              <a:rPr lang="pt-BR" dirty="0" smtClean="0"/>
              <a:t>grau de </a:t>
            </a:r>
            <a:r>
              <a:rPr lang="pt-BR" dirty="0"/>
              <a:t>compressão do cordão são fatores determinantes para </a:t>
            </a:r>
            <a:r>
              <a:rPr lang="pt-BR" dirty="0" smtClean="0"/>
              <a:t>o prognóstico neonatal</a:t>
            </a:r>
            <a:endParaRPr lang="pt-BR" dirty="0"/>
          </a:p>
        </p:txBody>
      </p:sp>
    </p:spTree>
    <p:extLst>
      <p:ext uri="{BB962C8B-B14F-4D97-AF65-F5344CB8AC3E}">
        <p14:creationId xmlns:p14="http://schemas.microsoft.com/office/powerpoint/2010/main" val="681399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820891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6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rgbClr val="00B050"/>
                </a:solidFill>
              </a:rPr>
              <a:t>LÍQUIDO AMNIÓTICO</a:t>
            </a:r>
            <a:endParaRPr lang="pt-BR" b="1" dirty="0">
              <a:solidFill>
                <a:srgbClr val="00B050"/>
              </a:solidFill>
            </a:endParaRPr>
          </a:p>
        </p:txBody>
      </p:sp>
      <p:sp>
        <p:nvSpPr>
          <p:cNvPr id="3" name="Espaço Reservado para Conteúdo 2"/>
          <p:cNvSpPr>
            <a:spLocks noGrp="1"/>
          </p:cNvSpPr>
          <p:nvPr>
            <p:ph idx="1"/>
          </p:nvPr>
        </p:nvSpPr>
        <p:spPr>
          <a:xfrm>
            <a:off x="0" y="980728"/>
            <a:ext cx="9144000" cy="5877272"/>
          </a:xfrm>
        </p:spPr>
        <p:txBody>
          <a:bodyPr>
            <a:noAutofit/>
          </a:bodyPr>
          <a:lstStyle/>
          <a:p>
            <a:r>
              <a:rPr lang="pt-BR" dirty="0" smtClean="0">
                <a:latin typeface="Arial" pitchFamily="34" charset="0"/>
                <a:cs typeface="Arial" pitchFamily="34" charset="0"/>
              </a:rPr>
              <a:t>se acumula dentro da cavidade amniótica e aumenta </a:t>
            </a:r>
            <a:r>
              <a:rPr lang="pt-BR" dirty="0">
                <a:latin typeface="Arial" pitchFamily="34" charset="0"/>
                <a:cs typeface="Arial" pitchFamily="34" charset="0"/>
              </a:rPr>
              <a:t>p</a:t>
            </a:r>
            <a:r>
              <a:rPr lang="pt-BR" dirty="0" smtClean="0">
                <a:latin typeface="Arial" pitchFamily="34" charset="0"/>
                <a:cs typeface="Arial" pitchFamily="34" charset="0"/>
              </a:rPr>
              <a:t>rogressivamente de volume à medida que a gravidez evolui</a:t>
            </a:r>
          </a:p>
          <a:p>
            <a:r>
              <a:rPr lang="pt-BR" dirty="0">
                <a:latin typeface="Arial" pitchFamily="34" charset="0"/>
                <a:cs typeface="Arial" pitchFamily="34" charset="0"/>
              </a:rPr>
              <a:t>normalmente </a:t>
            </a:r>
            <a:r>
              <a:rPr lang="pt-BR" dirty="0" smtClean="0">
                <a:latin typeface="Arial" pitchFamily="34" charset="0"/>
                <a:cs typeface="Arial" pitchFamily="34" charset="0"/>
              </a:rPr>
              <a:t>claro (incolor </a:t>
            </a:r>
            <a:r>
              <a:rPr lang="pt-BR" dirty="0">
                <a:latin typeface="Arial" pitchFamily="34" charset="0"/>
                <a:cs typeface="Arial" pitchFamily="34" charset="0"/>
              </a:rPr>
              <a:t>ou </a:t>
            </a:r>
            <a:r>
              <a:rPr lang="pt-BR" dirty="0" smtClean="0">
                <a:latin typeface="Arial" pitchFamily="34" charset="0"/>
                <a:cs typeface="Arial" pitchFamily="34" charset="0"/>
              </a:rPr>
              <a:t>acinzentado</a:t>
            </a:r>
            <a:r>
              <a:rPr lang="pt-BR" dirty="0">
                <a:latin typeface="Arial" pitchFamily="34" charset="0"/>
                <a:cs typeface="Arial" pitchFamily="34" charset="0"/>
              </a:rPr>
              <a:t>)</a:t>
            </a:r>
            <a:r>
              <a:rPr lang="pt-BR" dirty="0" smtClean="0">
                <a:latin typeface="Arial" pitchFamily="34" charset="0"/>
                <a:cs typeface="Arial" pitchFamily="34" charset="0"/>
              </a:rPr>
              <a:t> </a:t>
            </a:r>
            <a:r>
              <a:rPr lang="pt-BR" dirty="0">
                <a:latin typeface="Arial" pitchFamily="34" charset="0"/>
                <a:cs typeface="Arial" pitchFamily="34" charset="0"/>
              </a:rPr>
              <a:t>principalmente nos primeiros meses de </a:t>
            </a:r>
            <a:r>
              <a:rPr lang="pt-BR" dirty="0" smtClean="0">
                <a:latin typeface="Arial" pitchFamily="34" charset="0"/>
                <a:cs typeface="Arial" pitchFamily="34" charset="0"/>
              </a:rPr>
              <a:t>gestação - a </a:t>
            </a:r>
            <a:r>
              <a:rPr lang="pt-BR" dirty="0">
                <a:latin typeface="Arial" pitchFamily="34" charset="0"/>
                <a:cs typeface="Arial" pitchFamily="34" charset="0"/>
              </a:rPr>
              <a:t>cor </a:t>
            </a:r>
            <a:r>
              <a:rPr lang="pt-BR" dirty="0" smtClean="0">
                <a:latin typeface="Arial" pitchFamily="34" charset="0"/>
                <a:cs typeface="Arial" pitchFamily="34" charset="0"/>
              </a:rPr>
              <a:t>alterada </a:t>
            </a:r>
            <a:r>
              <a:rPr lang="pt-BR" dirty="0">
                <a:latin typeface="Arial" pitchFamily="34" charset="0"/>
                <a:cs typeface="Arial" pitchFamily="34" charset="0"/>
              </a:rPr>
              <a:t>tem significado patológico</a:t>
            </a:r>
            <a:endParaRPr lang="pt-BR" dirty="0" smtClean="0">
              <a:latin typeface="Arial" pitchFamily="34" charset="0"/>
              <a:cs typeface="Arial" pitchFamily="34" charset="0"/>
            </a:endParaRPr>
          </a:p>
          <a:p>
            <a:r>
              <a:rPr lang="pt-BR" dirty="0">
                <a:latin typeface="Arial" pitchFamily="34" charset="0"/>
                <a:cs typeface="Arial" pitchFamily="34" charset="0"/>
              </a:rPr>
              <a:t>nos últimos meses torna-se opaco, devido a presença de partículas em suspensão - lipídios que, ao aumentarem no decorrer da gestação, vão intensificar a </a:t>
            </a:r>
            <a:r>
              <a:rPr lang="pt-BR" dirty="0" smtClean="0">
                <a:latin typeface="Arial" pitchFamily="34" charset="0"/>
                <a:cs typeface="Arial" pitchFamily="34" charset="0"/>
              </a:rPr>
              <a:t>turvação</a:t>
            </a:r>
            <a:endParaRPr lang="pt-BR" dirty="0">
              <a:latin typeface="Arial" pitchFamily="34" charset="0"/>
              <a:cs typeface="Arial" pitchFamily="34" charset="0"/>
            </a:endParaRPr>
          </a:p>
          <a:p>
            <a:endParaRPr lang="pt-BR" dirty="0"/>
          </a:p>
          <a:p>
            <a:endParaRPr lang="pt-BR" dirty="0" smtClean="0">
              <a:latin typeface="Arial" pitchFamily="34" charset="0"/>
              <a:cs typeface="Arial" pitchFamily="34" charset="0"/>
            </a:endParaRPr>
          </a:p>
          <a:p>
            <a:endParaRPr lang="pt-BR" dirty="0" smtClean="0">
              <a:latin typeface="Arial" pitchFamily="34" charset="0"/>
              <a:cs typeface="Arial" pitchFamily="34" charset="0"/>
            </a:endParaRPr>
          </a:p>
        </p:txBody>
      </p:sp>
    </p:spTree>
    <p:extLst>
      <p:ext uri="{BB962C8B-B14F-4D97-AF65-F5344CB8AC3E}">
        <p14:creationId xmlns:p14="http://schemas.microsoft.com/office/powerpoint/2010/main" val="4054035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12968" cy="1143000"/>
          </a:xfrm>
        </p:spPr>
        <p:txBody>
          <a:bodyPr>
            <a:normAutofit/>
          </a:bodyPr>
          <a:lstStyle/>
          <a:p>
            <a:r>
              <a:rPr lang="pt-BR" b="1" dirty="0" smtClean="0">
                <a:solidFill>
                  <a:schemeClr val="accent2"/>
                </a:solidFill>
              </a:rPr>
              <a:t>REDUÇÃO DA GELEIA DE WHARTON </a:t>
            </a:r>
            <a:endParaRPr lang="pt-BR" b="1" dirty="0">
              <a:solidFill>
                <a:schemeClr val="accent2"/>
              </a:solidFill>
            </a:endParaRPr>
          </a:p>
        </p:txBody>
      </p:sp>
      <p:sp>
        <p:nvSpPr>
          <p:cNvPr id="3" name="Espaço Reservado para Conteúdo 2"/>
          <p:cNvSpPr>
            <a:spLocks noGrp="1"/>
          </p:cNvSpPr>
          <p:nvPr>
            <p:ph idx="1"/>
          </p:nvPr>
        </p:nvSpPr>
        <p:spPr>
          <a:xfrm>
            <a:off x="179512" y="1268760"/>
            <a:ext cx="8784976" cy="5589240"/>
          </a:xfrm>
        </p:spPr>
        <p:txBody>
          <a:bodyPr>
            <a:normAutofit fontScale="85000" lnSpcReduction="20000"/>
          </a:bodyPr>
          <a:lstStyle/>
          <a:p>
            <a:r>
              <a:rPr lang="pt-BR" dirty="0" smtClean="0"/>
              <a:t>Substância que recobre o cordão umbilical, é </a:t>
            </a:r>
            <a:r>
              <a:rPr lang="pt-BR" dirty="0"/>
              <a:t>homogénea, rica em </a:t>
            </a:r>
            <a:r>
              <a:rPr lang="pt-BR" dirty="0" err="1"/>
              <a:t>proteoglicanos</a:t>
            </a:r>
            <a:r>
              <a:rPr lang="pt-BR" dirty="0"/>
              <a:t> e rodeada por </a:t>
            </a:r>
            <a:r>
              <a:rPr lang="pt-BR" dirty="0" err="1"/>
              <a:t>miofibroblastos</a:t>
            </a:r>
            <a:r>
              <a:rPr lang="pt-BR" dirty="0"/>
              <a:t>, que lhe conferem propriedades elásticas e </a:t>
            </a:r>
            <a:r>
              <a:rPr lang="pt-BR" dirty="0" smtClean="0"/>
              <a:t>contrateis</a:t>
            </a:r>
          </a:p>
          <a:p>
            <a:r>
              <a:rPr lang="pt-BR" dirty="0"/>
              <a:t>o</a:t>
            </a:r>
            <a:r>
              <a:rPr lang="pt-BR" dirty="0" smtClean="0"/>
              <a:t> ácido </a:t>
            </a:r>
            <a:r>
              <a:rPr lang="pt-BR" dirty="0" err="1"/>
              <a:t>hialurónico</a:t>
            </a:r>
            <a:r>
              <a:rPr lang="pt-BR" dirty="0"/>
              <a:t> </a:t>
            </a:r>
            <a:r>
              <a:rPr lang="pt-BR" dirty="0" smtClean="0"/>
              <a:t>e </a:t>
            </a:r>
            <a:r>
              <a:rPr lang="pt-BR" dirty="0"/>
              <a:t>a sua </a:t>
            </a:r>
            <a:r>
              <a:rPr lang="pt-BR" dirty="0" err="1"/>
              <a:t>hidrofilia</a:t>
            </a:r>
            <a:r>
              <a:rPr lang="pt-BR" dirty="0"/>
              <a:t> faz com que absorva água e </a:t>
            </a:r>
            <a:r>
              <a:rPr lang="pt-BR" dirty="0" smtClean="0"/>
              <a:t>eletrólitos </a:t>
            </a:r>
            <a:endParaRPr lang="pt-BR" dirty="0"/>
          </a:p>
          <a:p>
            <a:r>
              <a:rPr lang="pt-BR" dirty="0" smtClean="0"/>
              <a:t>sua </a:t>
            </a:r>
            <a:r>
              <a:rPr lang="pt-BR" dirty="0"/>
              <a:t>elasticidade ajuda a resistir à pressão externa e atua como um tampão físico na regulação da circulação feto-placentária, tendo um papel primordial no crescimento </a:t>
            </a:r>
            <a:r>
              <a:rPr lang="pt-BR" dirty="0" smtClean="0"/>
              <a:t>fetal</a:t>
            </a:r>
          </a:p>
          <a:p>
            <a:r>
              <a:rPr lang="pt-BR" dirty="0" smtClean="0"/>
              <a:t>o </a:t>
            </a:r>
            <a:r>
              <a:rPr lang="pt-BR" dirty="0"/>
              <a:t>efeito protetor da geleia de </a:t>
            </a:r>
            <a:r>
              <a:rPr lang="pt-BR" dirty="0" err="1"/>
              <a:t>Wharton</a:t>
            </a:r>
            <a:r>
              <a:rPr lang="pt-BR" dirty="0"/>
              <a:t> aumenta com seu volume, tendo um efeito favorável na nutrição fetal facilitando a circulação feto-placentária</a:t>
            </a:r>
            <a:r>
              <a:rPr lang="pt-BR" dirty="0" smtClean="0"/>
              <a:t>.</a:t>
            </a:r>
          </a:p>
          <a:p>
            <a:r>
              <a:rPr lang="pt-BR" dirty="0"/>
              <a:t>a</a:t>
            </a:r>
            <a:r>
              <a:rPr lang="pt-BR" dirty="0" smtClean="0"/>
              <a:t> </a:t>
            </a:r>
            <a:r>
              <a:rPr lang="pt-BR" dirty="0"/>
              <a:t>ausência de geleia de </a:t>
            </a:r>
            <a:r>
              <a:rPr lang="pt-BR" dirty="0" err="1"/>
              <a:t>Wharton</a:t>
            </a:r>
            <a:r>
              <a:rPr lang="pt-BR" dirty="0"/>
              <a:t> envolvendo os vasos umbilicais está diretamente associada à morte </a:t>
            </a:r>
            <a:r>
              <a:rPr lang="pt-BR" dirty="0" smtClean="0"/>
              <a:t>fetal</a:t>
            </a:r>
            <a:endParaRPr lang="pt-BR" dirty="0"/>
          </a:p>
        </p:txBody>
      </p:sp>
    </p:spTree>
    <p:extLst>
      <p:ext uri="{BB962C8B-B14F-4D97-AF65-F5344CB8AC3E}">
        <p14:creationId xmlns:p14="http://schemas.microsoft.com/office/powerpoint/2010/main" val="56605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69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363272" cy="1143000"/>
          </a:xfrm>
        </p:spPr>
        <p:txBody>
          <a:bodyPr>
            <a:normAutofit/>
          </a:bodyPr>
          <a:lstStyle/>
          <a:p>
            <a:r>
              <a:rPr lang="pt-BR" b="1" dirty="0" smtClean="0">
                <a:solidFill>
                  <a:schemeClr val="accent2"/>
                </a:solidFill>
              </a:rPr>
              <a:t>TUMORES DO CORDÃO UMBILICAL </a:t>
            </a:r>
            <a:endParaRPr lang="pt-BR" b="1" dirty="0">
              <a:solidFill>
                <a:schemeClr val="accent2"/>
              </a:solidFill>
            </a:endParaRPr>
          </a:p>
        </p:txBody>
      </p:sp>
      <p:sp>
        <p:nvSpPr>
          <p:cNvPr id="3" name="Espaço Reservado para Conteúdo 2"/>
          <p:cNvSpPr>
            <a:spLocks noGrp="1"/>
          </p:cNvSpPr>
          <p:nvPr>
            <p:ph idx="1"/>
          </p:nvPr>
        </p:nvSpPr>
        <p:spPr>
          <a:xfrm rot="10800000" flipV="1">
            <a:off x="251520" y="1412776"/>
            <a:ext cx="8640960" cy="4896543"/>
          </a:xfrm>
        </p:spPr>
        <p:txBody>
          <a:bodyPr>
            <a:normAutofit/>
          </a:bodyPr>
          <a:lstStyle/>
          <a:p>
            <a:r>
              <a:rPr lang="pt-BR" dirty="0" smtClean="0"/>
              <a:t>evento </a:t>
            </a:r>
            <a:r>
              <a:rPr lang="pt-BR" dirty="0"/>
              <a:t>raro que pode ser diagnosticado no período </a:t>
            </a:r>
            <a:r>
              <a:rPr lang="pt-BR" dirty="0" err="1"/>
              <a:t>prénatal</a:t>
            </a:r>
            <a:r>
              <a:rPr lang="pt-BR" dirty="0"/>
              <a:t> por </a:t>
            </a:r>
            <a:r>
              <a:rPr lang="pt-BR" dirty="0" err="1" smtClean="0"/>
              <a:t>ultra-sonografia</a:t>
            </a:r>
            <a:r>
              <a:rPr lang="pt-BR" dirty="0" smtClean="0"/>
              <a:t> </a:t>
            </a:r>
            <a:endParaRPr lang="pt-BR" dirty="0"/>
          </a:p>
          <a:p>
            <a:r>
              <a:rPr lang="pt-BR" dirty="0"/>
              <a:t>o</a:t>
            </a:r>
            <a:r>
              <a:rPr lang="pt-BR" dirty="0" smtClean="0"/>
              <a:t> </a:t>
            </a:r>
            <a:r>
              <a:rPr lang="pt-BR" dirty="0"/>
              <a:t>seu significado clínico é determinado essencialmente pelo tamanho, que pode potencialmente causar comprometimento vascular e afetar o crescimento </a:t>
            </a:r>
            <a:r>
              <a:rPr lang="pt-BR" dirty="0" smtClean="0"/>
              <a:t>fetal</a:t>
            </a:r>
            <a:endParaRPr lang="pt-BR" dirty="0"/>
          </a:p>
        </p:txBody>
      </p:sp>
    </p:spTree>
    <p:extLst>
      <p:ext uri="{BB962C8B-B14F-4D97-AF65-F5344CB8AC3E}">
        <p14:creationId xmlns:p14="http://schemas.microsoft.com/office/powerpoint/2010/main" val="312603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B050"/>
                </a:solidFill>
              </a:rPr>
              <a:t>ALTERAÇÕES NA COR DO DO LA</a:t>
            </a:r>
            <a:endParaRPr lang="pt-BR" b="1" dirty="0">
              <a:solidFill>
                <a:srgbClr val="00B050"/>
              </a:solidFill>
            </a:endParaRPr>
          </a:p>
        </p:txBody>
      </p:sp>
      <p:sp>
        <p:nvSpPr>
          <p:cNvPr id="3" name="Espaço Reservado para Conteúdo 2"/>
          <p:cNvSpPr>
            <a:spLocks noGrp="1"/>
          </p:cNvSpPr>
          <p:nvPr>
            <p:ph idx="1"/>
          </p:nvPr>
        </p:nvSpPr>
        <p:spPr>
          <a:xfrm>
            <a:off x="251520" y="1600200"/>
            <a:ext cx="8712968" cy="4925144"/>
          </a:xfrm>
        </p:spPr>
        <p:txBody>
          <a:bodyPr>
            <a:normAutofit lnSpcReduction="10000"/>
          </a:bodyPr>
          <a:lstStyle/>
          <a:p>
            <a:r>
              <a:rPr lang="pt-BR" sz="3600" b="1" dirty="0" err="1" smtClean="0">
                <a:solidFill>
                  <a:schemeClr val="accent6">
                    <a:lumMod val="40000"/>
                    <a:lumOff val="60000"/>
                  </a:schemeClr>
                </a:solidFill>
              </a:rPr>
              <a:t>Amarelo-alaranjada</a:t>
            </a:r>
            <a:r>
              <a:rPr lang="pt-BR" sz="3600" dirty="0" smtClean="0"/>
              <a:t> - presença </a:t>
            </a:r>
            <a:r>
              <a:rPr lang="pt-BR" sz="3600" dirty="0"/>
              <a:t>de bilirrubina em casos de anemia </a:t>
            </a:r>
            <a:r>
              <a:rPr lang="pt-BR" sz="3600" dirty="0" smtClean="0"/>
              <a:t>hemolítica</a:t>
            </a:r>
          </a:p>
          <a:p>
            <a:r>
              <a:rPr lang="pt-BR" sz="3600" b="1" dirty="0" smtClean="0">
                <a:solidFill>
                  <a:schemeClr val="accent6"/>
                </a:solidFill>
              </a:rPr>
              <a:t>Amarelo-acastanhada</a:t>
            </a:r>
            <a:r>
              <a:rPr lang="pt-BR" sz="3600" dirty="0" smtClean="0">
                <a:solidFill>
                  <a:schemeClr val="accent6"/>
                </a:solidFill>
              </a:rPr>
              <a:t> </a:t>
            </a:r>
            <a:r>
              <a:rPr lang="pt-BR" sz="3600" dirty="0" smtClean="0"/>
              <a:t>- presença </a:t>
            </a:r>
            <a:r>
              <a:rPr lang="pt-BR" sz="3600" dirty="0"/>
              <a:t>dos eritrócitos maternos ou fetais e à </a:t>
            </a:r>
            <a:r>
              <a:rPr lang="pt-BR" sz="3600" dirty="0" err="1"/>
              <a:t>hemossiderina</a:t>
            </a:r>
            <a:r>
              <a:rPr lang="pt-BR" sz="3600" dirty="0"/>
              <a:t> e </a:t>
            </a:r>
            <a:r>
              <a:rPr lang="pt-BR" sz="3600" dirty="0" err="1"/>
              <a:t>hemotoidina</a:t>
            </a:r>
            <a:r>
              <a:rPr lang="pt-BR" sz="3600" dirty="0"/>
              <a:t> resultante de </a:t>
            </a:r>
            <a:r>
              <a:rPr lang="pt-BR" sz="3600" dirty="0" smtClean="0"/>
              <a:t>hemorragia</a:t>
            </a:r>
          </a:p>
          <a:p>
            <a:r>
              <a:rPr lang="pt-BR" sz="3600" dirty="0" smtClean="0"/>
              <a:t> </a:t>
            </a:r>
            <a:r>
              <a:rPr lang="pt-BR" sz="3600" b="1" dirty="0" smtClean="0">
                <a:solidFill>
                  <a:srgbClr val="92D050"/>
                </a:solidFill>
              </a:rPr>
              <a:t>Esverdeada</a:t>
            </a:r>
            <a:r>
              <a:rPr lang="pt-BR" sz="3600" dirty="0" smtClean="0"/>
              <a:t> - devido </a:t>
            </a:r>
            <a:r>
              <a:rPr lang="pt-BR" sz="3600" dirty="0"/>
              <a:t>à </a:t>
            </a:r>
            <a:r>
              <a:rPr lang="pt-BR" sz="3600" dirty="0" err="1"/>
              <a:t>estercobilina</a:t>
            </a:r>
            <a:r>
              <a:rPr lang="pt-BR" sz="3600" dirty="0"/>
              <a:t>, presente no mecônio, traduzindo sofrimento </a:t>
            </a:r>
            <a:r>
              <a:rPr lang="pt-BR" sz="3600" dirty="0" smtClean="0"/>
              <a:t>fetal</a:t>
            </a:r>
            <a:endParaRPr lang="pt-BR" sz="3600" dirty="0"/>
          </a:p>
          <a:p>
            <a:endParaRPr lang="pt-BR" dirty="0"/>
          </a:p>
        </p:txBody>
      </p:sp>
    </p:spTree>
    <p:extLst>
      <p:ext uri="{BB962C8B-B14F-4D97-AF65-F5344CB8AC3E}">
        <p14:creationId xmlns:p14="http://schemas.microsoft.com/office/powerpoint/2010/main" val="18592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2"/>
            <a:ext cx="8229600" cy="1143000"/>
          </a:xfrm>
        </p:spPr>
        <p:txBody>
          <a:bodyPr/>
          <a:lstStyle/>
          <a:p>
            <a:r>
              <a:rPr lang="pt-BR" b="1" dirty="0" smtClean="0">
                <a:solidFill>
                  <a:srgbClr val="92D050"/>
                </a:solidFill>
              </a:rPr>
              <a:t>COMPOSIÇÃO DO LA</a:t>
            </a:r>
            <a:endParaRPr lang="pt-BR" dirty="0">
              <a:solidFill>
                <a:srgbClr val="92D050"/>
              </a:solidFill>
            </a:endParaRPr>
          </a:p>
        </p:txBody>
      </p:sp>
      <p:sp>
        <p:nvSpPr>
          <p:cNvPr id="3" name="Espaço Reservado para Conteúdo 2"/>
          <p:cNvSpPr>
            <a:spLocks noGrp="1"/>
          </p:cNvSpPr>
          <p:nvPr>
            <p:ph idx="1"/>
          </p:nvPr>
        </p:nvSpPr>
        <p:spPr>
          <a:xfrm>
            <a:off x="0" y="1268760"/>
            <a:ext cx="8964488" cy="5589240"/>
          </a:xfrm>
        </p:spPr>
        <p:txBody>
          <a:bodyPr>
            <a:normAutofit lnSpcReduction="10000"/>
          </a:bodyPr>
          <a:lstStyle/>
          <a:p>
            <a:r>
              <a:rPr lang="pt-BR" sz="3600" dirty="0" smtClean="0"/>
              <a:t>muda </a:t>
            </a:r>
            <a:r>
              <a:rPr lang="pt-BR" sz="3600" dirty="0"/>
              <a:t>com a idade </a:t>
            </a:r>
            <a:r>
              <a:rPr lang="pt-BR" sz="3600" dirty="0" smtClean="0"/>
              <a:t>gestacional</a:t>
            </a:r>
          </a:p>
          <a:p>
            <a:r>
              <a:rPr lang="pt-BR" sz="3600" dirty="0" smtClean="0"/>
              <a:t>no </a:t>
            </a:r>
            <a:r>
              <a:rPr lang="pt-BR" sz="3600" dirty="0"/>
              <a:t>inicio </a:t>
            </a:r>
            <a:r>
              <a:rPr lang="pt-BR" sz="3600" dirty="0" smtClean="0"/>
              <a:t>da gestação</a:t>
            </a:r>
            <a:r>
              <a:rPr lang="pt-BR" sz="3600" dirty="0"/>
              <a:t>  o líquido se encontra isotônico em relação ao sangue materno e </a:t>
            </a:r>
            <a:r>
              <a:rPr lang="pt-BR" sz="3600" dirty="0" smtClean="0"/>
              <a:t>fetal</a:t>
            </a:r>
          </a:p>
          <a:p>
            <a:r>
              <a:rPr lang="pt-BR" sz="3600" dirty="0"/>
              <a:t>c</a:t>
            </a:r>
            <a:r>
              <a:rPr lang="pt-BR" sz="3600" dirty="0" smtClean="0"/>
              <a:t>om </a:t>
            </a:r>
            <a:r>
              <a:rPr lang="pt-BR" sz="3600" dirty="0"/>
              <a:t>a </a:t>
            </a:r>
            <a:r>
              <a:rPr lang="pt-BR" sz="3600" dirty="0" err="1"/>
              <a:t>queratinização</a:t>
            </a:r>
            <a:r>
              <a:rPr lang="pt-BR" sz="3600" dirty="0"/>
              <a:t> da pele fetal, a passagem do líquido através da pele fetal fica bastante reduzida. Nesse período, a urina fetal é mais hipotônica do que no inicio da gestação, tornando assim o </a:t>
            </a:r>
            <a:r>
              <a:rPr lang="pt-BR" sz="3600" dirty="0" smtClean="0"/>
              <a:t>LA hipotônic</a:t>
            </a:r>
            <a:r>
              <a:rPr lang="pt-BR" sz="3600" dirty="0"/>
              <a:t>o</a:t>
            </a:r>
            <a:r>
              <a:rPr lang="pt-BR" sz="3600" dirty="0"/>
              <a:t>  em relação ao sangue </a:t>
            </a:r>
            <a:r>
              <a:rPr lang="pt-BR" sz="3600" dirty="0" smtClean="0"/>
              <a:t>fetal</a:t>
            </a:r>
            <a:endParaRPr lang="pt-BR" sz="3600" dirty="0"/>
          </a:p>
          <a:p>
            <a:endParaRPr lang="pt-BR" dirty="0"/>
          </a:p>
        </p:txBody>
      </p:sp>
    </p:spTree>
    <p:extLst>
      <p:ext uri="{BB962C8B-B14F-4D97-AF65-F5344CB8AC3E}">
        <p14:creationId xmlns:p14="http://schemas.microsoft.com/office/powerpoint/2010/main" val="1852622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4944"/>
            <a:ext cx="8229600" cy="1143000"/>
          </a:xfrm>
        </p:spPr>
        <p:txBody>
          <a:bodyPr/>
          <a:lstStyle/>
          <a:p>
            <a:r>
              <a:rPr lang="pt-BR" b="1" dirty="0">
                <a:solidFill>
                  <a:srgbClr val="92D050"/>
                </a:solidFill>
              </a:rPr>
              <a:t>COMPOSIÇÃO DO LA</a:t>
            </a:r>
            <a:endParaRPr lang="pt-BR" dirty="0"/>
          </a:p>
        </p:txBody>
      </p:sp>
      <p:sp>
        <p:nvSpPr>
          <p:cNvPr id="3" name="Espaço Reservado para Conteúdo 2"/>
          <p:cNvSpPr>
            <a:spLocks noGrp="1"/>
          </p:cNvSpPr>
          <p:nvPr>
            <p:ph idx="1"/>
          </p:nvPr>
        </p:nvSpPr>
        <p:spPr>
          <a:xfrm>
            <a:off x="0" y="980728"/>
            <a:ext cx="9144000" cy="5877272"/>
          </a:xfrm>
        </p:spPr>
        <p:txBody>
          <a:bodyPr>
            <a:normAutofit fontScale="55000" lnSpcReduction="20000"/>
          </a:bodyPr>
          <a:lstStyle/>
          <a:p>
            <a:r>
              <a:rPr lang="pt-BR" sz="3800" dirty="0" smtClean="0">
                <a:latin typeface="Arial" pitchFamily="34" charset="0"/>
                <a:cs typeface="Arial" pitchFamily="34" charset="0"/>
              </a:rPr>
              <a:t>células </a:t>
            </a:r>
            <a:r>
              <a:rPr lang="pt-BR" sz="3800" dirty="0">
                <a:latin typeface="Arial" pitchFamily="34" charset="0"/>
                <a:cs typeface="Arial" pitchFamily="34" charset="0"/>
              </a:rPr>
              <a:t>esfoliadas do âmnio, oriundas </a:t>
            </a:r>
            <a:r>
              <a:rPr lang="pt-BR" sz="3800" dirty="0" smtClean="0">
                <a:latin typeface="Arial" pitchFamily="34" charset="0"/>
                <a:cs typeface="Arial" pitchFamily="34" charset="0"/>
              </a:rPr>
              <a:t>principalmente </a:t>
            </a:r>
            <a:r>
              <a:rPr lang="pt-BR" sz="3800" dirty="0">
                <a:latin typeface="Arial" pitchFamily="34" charset="0"/>
                <a:cs typeface="Arial" pitchFamily="34" charset="0"/>
              </a:rPr>
              <a:t>do feto, </a:t>
            </a:r>
            <a:r>
              <a:rPr lang="pt-BR" sz="3800" dirty="0" smtClean="0">
                <a:latin typeface="Arial" pitchFamily="34" charset="0"/>
                <a:cs typeface="Arial" pitchFamily="34" charset="0"/>
              </a:rPr>
              <a:t>lanugem </a:t>
            </a:r>
            <a:r>
              <a:rPr lang="pt-BR" sz="3800" dirty="0">
                <a:latin typeface="Arial" pitchFamily="34" charset="0"/>
                <a:cs typeface="Arial" pitchFamily="34" charset="0"/>
              </a:rPr>
              <a:t>e gotículas de </a:t>
            </a:r>
            <a:r>
              <a:rPr lang="pt-BR" sz="3800" dirty="0" smtClean="0">
                <a:latin typeface="Arial" pitchFamily="34" charset="0"/>
                <a:cs typeface="Arial" pitchFamily="34" charset="0"/>
              </a:rPr>
              <a:t>gordura</a:t>
            </a:r>
          </a:p>
          <a:p>
            <a:pPr marL="0" indent="0">
              <a:buNone/>
            </a:pPr>
            <a:endParaRPr lang="pt-BR" sz="3800" dirty="0" smtClean="0">
              <a:latin typeface="Arial" pitchFamily="34" charset="0"/>
              <a:cs typeface="Arial" pitchFamily="34" charset="0"/>
            </a:endParaRPr>
          </a:p>
          <a:p>
            <a:r>
              <a:rPr lang="pt-BR" sz="3800" dirty="0" smtClean="0">
                <a:latin typeface="Arial" pitchFamily="34" charset="0"/>
                <a:cs typeface="Arial" pitchFamily="34" charset="0"/>
              </a:rPr>
              <a:t>proteínas</a:t>
            </a:r>
            <a:r>
              <a:rPr lang="pt-BR" sz="3800" dirty="0">
                <a:latin typeface="Arial" pitchFamily="34" charset="0"/>
                <a:cs typeface="Arial" pitchFamily="34" charset="0"/>
              </a:rPr>
              <a:t>, aminoácidos, alfa- </a:t>
            </a:r>
            <a:r>
              <a:rPr lang="pt-BR" sz="3800" dirty="0" err="1">
                <a:latin typeface="Arial" pitchFamily="34" charset="0"/>
                <a:cs typeface="Arial" pitchFamily="34" charset="0"/>
              </a:rPr>
              <a:t>fetoproteínas</a:t>
            </a:r>
            <a:r>
              <a:rPr lang="pt-BR" sz="3800" dirty="0">
                <a:latin typeface="Arial" pitchFamily="34" charset="0"/>
                <a:cs typeface="Arial" pitchFamily="34" charset="0"/>
              </a:rPr>
              <a:t>, substâncias nitrogenadas não-proteicas, lipídios , carboidratos, vitaminas , enzimas, bilirrubina, hormônios e as prostaglandinas, e </a:t>
            </a:r>
            <a:r>
              <a:rPr lang="pt-BR" sz="3800" dirty="0" smtClean="0">
                <a:latin typeface="Arial" pitchFamily="34" charset="0"/>
                <a:cs typeface="Arial" pitchFamily="34" charset="0"/>
              </a:rPr>
              <a:t>eletrólitos</a:t>
            </a:r>
          </a:p>
          <a:p>
            <a:endParaRPr lang="pt-BR" sz="3800" dirty="0">
              <a:latin typeface="Arial" pitchFamily="34" charset="0"/>
              <a:cs typeface="Arial" pitchFamily="34" charset="0"/>
            </a:endParaRPr>
          </a:p>
          <a:p>
            <a:r>
              <a:rPr lang="pt-BR" sz="3800" dirty="0" smtClean="0">
                <a:latin typeface="Arial" pitchFamily="34" charset="0"/>
                <a:cs typeface="Arial" pitchFamily="34" charset="0"/>
              </a:rPr>
              <a:t>o </a:t>
            </a:r>
            <a:r>
              <a:rPr lang="pt-BR" sz="3800" dirty="0">
                <a:latin typeface="Arial" pitchFamily="34" charset="0"/>
                <a:cs typeface="Arial" pitchFamily="34" charset="0"/>
              </a:rPr>
              <a:t>líquido amniótico é rico em células escamadas que delimitam a cavidade amniótica e também células oriundas do </a:t>
            </a:r>
            <a:r>
              <a:rPr lang="pt-BR" sz="3800" dirty="0" smtClean="0">
                <a:latin typeface="Arial" pitchFamily="34" charset="0"/>
                <a:cs typeface="Arial" pitchFamily="34" charset="0"/>
              </a:rPr>
              <a:t>feto</a:t>
            </a:r>
          </a:p>
          <a:p>
            <a:endParaRPr lang="pt-BR" sz="3800" dirty="0" smtClean="0">
              <a:latin typeface="Arial" pitchFamily="34" charset="0"/>
              <a:cs typeface="Arial" pitchFamily="34" charset="0"/>
            </a:endParaRPr>
          </a:p>
          <a:p>
            <a:r>
              <a:rPr lang="pt-BR" sz="3800" dirty="0" smtClean="0">
                <a:latin typeface="Arial" pitchFamily="34" charset="0"/>
                <a:cs typeface="Arial" pitchFamily="34" charset="0"/>
              </a:rPr>
              <a:t>a </a:t>
            </a:r>
            <a:r>
              <a:rPr lang="pt-BR" sz="3800" dirty="0">
                <a:latin typeface="Arial" pitchFamily="34" charset="0"/>
                <a:cs typeface="Arial" pitchFamily="34" charset="0"/>
              </a:rPr>
              <a:t>base morfológica da citologia </a:t>
            </a:r>
            <a:r>
              <a:rPr lang="pt-BR" sz="3800" dirty="0" err="1">
                <a:latin typeface="Arial" pitchFamily="34" charset="0"/>
                <a:cs typeface="Arial" pitchFamily="34" charset="0"/>
              </a:rPr>
              <a:t>amniótca</a:t>
            </a:r>
            <a:r>
              <a:rPr lang="pt-BR" sz="3800" dirty="0">
                <a:latin typeface="Arial" pitchFamily="34" charset="0"/>
                <a:cs typeface="Arial" pitchFamily="34" charset="0"/>
              </a:rPr>
              <a:t> está estritamente relacionada ao feto, como o desenvolvimento </a:t>
            </a:r>
            <a:r>
              <a:rPr lang="pt-BR" sz="3800" dirty="0" err="1">
                <a:latin typeface="Arial" pitchFamily="34" charset="0"/>
                <a:cs typeface="Arial" pitchFamily="34" charset="0"/>
              </a:rPr>
              <a:t>intra-uterino</a:t>
            </a:r>
            <a:r>
              <a:rPr lang="pt-BR" sz="3800" dirty="0">
                <a:latin typeface="Arial" pitchFamily="34" charset="0"/>
                <a:cs typeface="Arial" pitchFamily="34" charset="0"/>
              </a:rPr>
              <a:t> da </a:t>
            </a:r>
            <a:r>
              <a:rPr lang="pt-BR" sz="3800" dirty="0" smtClean="0">
                <a:latin typeface="Arial" pitchFamily="34" charset="0"/>
                <a:cs typeface="Arial" pitchFamily="34" charset="0"/>
              </a:rPr>
              <a:t>pele, </a:t>
            </a:r>
            <a:r>
              <a:rPr lang="pt-BR" sz="3800" dirty="0">
                <a:latin typeface="Arial" pitchFamily="34" charset="0"/>
                <a:cs typeface="Arial" pitchFamily="34" charset="0"/>
              </a:rPr>
              <a:t>mucosas respiratórias e digestivas, das coberturas </a:t>
            </a:r>
            <a:r>
              <a:rPr lang="pt-BR" sz="3800" dirty="0" err="1" smtClean="0">
                <a:latin typeface="Arial" pitchFamily="34" charset="0"/>
                <a:cs typeface="Arial" pitchFamily="34" charset="0"/>
              </a:rPr>
              <a:t>genitournárias</a:t>
            </a:r>
            <a:r>
              <a:rPr lang="pt-BR" sz="3800" dirty="0" smtClean="0">
                <a:latin typeface="Arial" pitchFamily="34" charset="0"/>
                <a:cs typeface="Arial" pitchFamily="34" charset="0"/>
              </a:rPr>
              <a:t> </a:t>
            </a:r>
            <a:r>
              <a:rPr lang="pt-BR" sz="3800" dirty="0">
                <a:latin typeface="Arial" pitchFamily="34" charset="0"/>
                <a:cs typeface="Arial" pitchFamily="34" charset="0"/>
              </a:rPr>
              <a:t>e de todas as cavidades em contato com esse líquido. Isso possibilita então, analisar a fisiologia de cada epitélio, seus ritmos de crescimento e maturação, podendo </a:t>
            </a:r>
            <a:r>
              <a:rPr lang="pt-BR" sz="3800" dirty="0" smtClean="0">
                <a:latin typeface="Arial" pitchFamily="34" charset="0"/>
                <a:cs typeface="Arial" pitchFamily="34" charset="0"/>
              </a:rPr>
              <a:t>diagnosticar: </a:t>
            </a:r>
            <a:r>
              <a:rPr lang="pt-BR" sz="3800" dirty="0">
                <a:latin typeface="Arial" pitchFamily="34" charset="0"/>
                <a:cs typeface="Arial" pitchFamily="34" charset="0"/>
              </a:rPr>
              <a:t>maturidade fetal, gestação de alto risco, morte fetal, infecções ovulares, sexo fetal , além de </a:t>
            </a:r>
            <a:r>
              <a:rPr lang="pt-BR" sz="3800" dirty="0" smtClean="0">
                <a:latin typeface="Arial" pitchFamily="34" charset="0"/>
                <a:cs typeface="Arial" pitchFamily="34" charset="0"/>
              </a:rPr>
              <a:t>determinar </a:t>
            </a:r>
            <a:r>
              <a:rPr lang="pt-BR" sz="3800" dirty="0">
                <a:latin typeface="Arial" pitchFamily="34" charset="0"/>
                <a:cs typeface="Arial" pitchFamily="34" charset="0"/>
              </a:rPr>
              <a:t>o grupo </a:t>
            </a:r>
            <a:r>
              <a:rPr lang="pt-BR" sz="3800" dirty="0" smtClean="0">
                <a:latin typeface="Arial" pitchFamily="34" charset="0"/>
                <a:cs typeface="Arial" pitchFamily="34" charset="0"/>
              </a:rPr>
              <a:t>sanguíneo </a:t>
            </a:r>
            <a:r>
              <a:rPr lang="pt-BR" sz="3800" dirty="0">
                <a:latin typeface="Arial" pitchFamily="34" charset="0"/>
                <a:cs typeface="Arial" pitchFamily="34" charset="0"/>
              </a:rPr>
              <a:t>fetal no líquido amniótico em gestações de 37 a 40 </a:t>
            </a:r>
            <a:r>
              <a:rPr lang="pt-BR" sz="3800" dirty="0" smtClean="0">
                <a:latin typeface="Arial" pitchFamily="34" charset="0"/>
                <a:cs typeface="Arial" pitchFamily="34" charset="0"/>
              </a:rPr>
              <a:t>semanas</a:t>
            </a:r>
            <a:endParaRPr lang="pt-BR" sz="3800"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156491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rgbClr val="92D050"/>
                </a:solidFill>
              </a:rPr>
              <a:t>LÍQUIDO AMNIÓTICO</a:t>
            </a:r>
            <a:endParaRPr lang="pt-BR" b="1" dirty="0">
              <a:solidFill>
                <a:srgbClr val="92D050"/>
              </a:solidFill>
            </a:endParaRPr>
          </a:p>
        </p:txBody>
      </p:sp>
      <p:sp>
        <p:nvSpPr>
          <p:cNvPr id="3" name="Espaço Reservado para Conteúdo 2"/>
          <p:cNvSpPr>
            <a:spLocks noGrp="1"/>
          </p:cNvSpPr>
          <p:nvPr>
            <p:ph idx="1"/>
          </p:nvPr>
        </p:nvSpPr>
        <p:spPr>
          <a:xfrm>
            <a:off x="0" y="980728"/>
            <a:ext cx="9144000" cy="5877272"/>
          </a:xfrm>
        </p:spPr>
        <p:txBody>
          <a:bodyPr>
            <a:noAutofit/>
          </a:bodyPr>
          <a:lstStyle/>
          <a:p>
            <a:pPr marL="0" indent="0">
              <a:buNone/>
            </a:pPr>
            <a:endParaRPr lang="pt-BR" dirty="0" smtClean="0">
              <a:latin typeface="Arial" pitchFamily="34" charset="0"/>
              <a:cs typeface="Arial" pitchFamily="34" charset="0"/>
            </a:endParaRPr>
          </a:p>
          <a:p>
            <a:r>
              <a:rPr lang="pt-BR" dirty="0">
                <a:latin typeface="Arial" pitchFamily="34" charset="0"/>
                <a:cs typeface="Arial" pitchFamily="34" charset="0"/>
              </a:rPr>
              <a:t>a</a:t>
            </a:r>
            <a:r>
              <a:rPr lang="pt-BR" dirty="0" smtClean="0">
                <a:latin typeface="Arial" pitchFamily="34" charset="0"/>
                <a:cs typeface="Arial" pitchFamily="34" charset="0"/>
              </a:rPr>
              <a:t> partir de 34 semanas, o volume começa a declinar </a:t>
            </a:r>
          </a:p>
          <a:p>
            <a:pPr marL="0" indent="0">
              <a:buNone/>
            </a:pPr>
            <a:endParaRPr lang="pt-BR" dirty="0" smtClean="0">
              <a:latin typeface="Arial" pitchFamily="34" charset="0"/>
              <a:cs typeface="Arial" pitchFamily="34" charset="0"/>
            </a:endParaRPr>
          </a:p>
          <a:p>
            <a:r>
              <a:rPr lang="pt-BR" dirty="0">
                <a:latin typeface="Arial" pitchFamily="34" charset="0"/>
                <a:cs typeface="Arial" pitchFamily="34" charset="0"/>
              </a:rPr>
              <a:t>a</a:t>
            </a:r>
            <a:r>
              <a:rPr lang="pt-BR" dirty="0" smtClean="0">
                <a:latin typeface="Arial" pitchFamily="34" charset="0"/>
                <a:cs typeface="Arial" pitchFamily="34" charset="0"/>
              </a:rPr>
              <a:t>o final da gravidez, o volume médio é de cerca de 1.000 </a:t>
            </a:r>
            <a:r>
              <a:rPr lang="pt-BR" dirty="0" err="1" smtClean="0">
                <a:latin typeface="Arial" pitchFamily="34" charset="0"/>
                <a:cs typeface="Arial" pitchFamily="34" charset="0"/>
              </a:rPr>
              <a:t>mL</a:t>
            </a:r>
            <a:r>
              <a:rPr lang="pt-BR" dirty="0" smtClean="0">
                <a:latin typeface="Arial" pitchFamily="34" charset="0"/>
                <a:cs typeface="Arial" pitchFamily="34" charset="0"/>
              </a:rPr>
              <a:t>, ainda que possa haver grande variação em condições normais ou anormais (</a:t>
            </a:r>
            <a:r>
              <a:rPr lang="pt-BR" dirty="0" err="1" smtClean="0">
                <a:latin typeface="Arial" pitchFamily="34" charset="0"/>
                <a:cs typeface="Arial" pitchFamily="34" charset="0"/>
              </a:rPr>
              <a:t>oligodrâmnio</a:t>
            </a:r>
            <a:r>
              <a:rPr lang="pt-BR" dirty="0" smtClean="0">
                <a:latin typeface="Arial" pitchFamily="34" charset="0"/>
                <a:cs typeface="Arial" pitchFamily="34" charset="0"/>
              </a:rPr>
              <a:t> e </a:t>
            </a:r>
            <a:r>
              <a:rPr lang="pt-BR" dirty="0" err="1" smtClean="0">
                <a:latin typeface="Arial" pitchFamily="34" charset="0"/>
                <a:cs typeface="Arial" pitchFamily="34" charset="0"/>
              </a:rPr>
              <a:t>polidrâmnio</a:t>
            </a:r>
            <a:r>
              <a:rPr lang="pt-BR" dirty="0">
                <a:latin typeface="Arial" pitchFamily="34" charset="0"/>
                <a:cs typeface="Arial" pitchFamily="34" charset="0"/>
              </a:rPr>
              <a:t>)</a:t>
            </a:r>
          </a:p>
        </p:txBody>
      </p:sp>
    </p:spTree>
    <p:extLst>
      <p:ext uri="{BB962C8B-B14F-4D97-AF65-F5344CB8AC3E}">
        <p14:creationId xmlns:p14="http://schemas.microsoft.com/office/powerpoint/2010/main" val="153818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10479</TotalTime>
  <Words>2633</Words>
  <Application>Microsoft Office PowerPoint</Application>
  <PresentationFormat>Apresentação na tela (4:3)</PresentationFormat>
  <Paragraphs>214</Paragraphs>
  <Slides>52</Slides>
  <Notes>8</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Tema do Office</vt:lpstr>
      <vt:lpstr>ANEXOS EMBRIONÁRIOS</vt:lpstr>
      <vt:lpstr>FORMAÇÃO DOS ANEXOS EMBRIONÁRIOS</vt:lpstr>
      <vt:lpstr>VESÍCULA VITELÍNICA </vt:lpstr>
      <vt:lpstr>ÂMNIO</vt:lpstr>
      <vt:lpstr>LÍQUIDO AMNIÓTICO</vt:lpstr>
      <vt:lpstr>ALTERAÇÕES NA COR DO DO LA</vt:lpstr>
      <vt:lpstr>COMPOSIÇÃO DO LA</vt:lpstr>
      <vt:lpstr>COMPOSIÇÃO DO LA</vt:lpstr>
      <vt:lpstr>LÍQUIDO AMNIÓTICO</vt:lpstr>
      <vt:lpstr>POLIDRÂMNIO</vt:lpstr>
      <vt:lpstr>OLIGOIDRÂMNIO</vt:lpstr>
      <vt:lpstr>OLIGOIDRÂMNIO</vt:lpstr>
      <vt:lpstr>ANÁLISE DO LÍQUIDO AMNIÓTICO</vt:lpstr>
      <vt:lpstr>CÓRIO (serosa)</vt:lpstr>
      <vt:lpstr>ALANTÓIDE</vt:lpstr>
      <vt:lpstr>PLACENTA</vt:lpstr>
      <vt:lpstr>PLACENTA</vt:lpstr>
      <vt:lpstr>Apresentação do PowerPoint</vt:lpstr>
      <vt:lpstr>Apresentação do PowerPoint</vt:lpstr>
      <vt:lpstr>Apresentação do PowerPoint</vt:lpstr>
      <vt:lpstr>Apresentação do PowerPoint</vt:lpstr>
      <vt:lpstr>CORDÃO UMBILICAL </vt:lpstr>
      <vt:lpstr>COMPRIMENTO DO CORDÃO UMBILICAL </vt:lpstr>
      <vt:lpstr>CORDÃO UMBILICAL  responsável pela  garantia de nutrientes e troca gasosa  </vt:lpstr>
      <vt:lpstr>FLUXO DO SANGUE</vt:lpstr>
      <vt:lpstr>Apresentação do PowerPoint</vt:lpstr>
      <vt:lpstr>Apresentação do PowerPoint</vt:lpstr>
      <vt:lpstr>Apresentação do PowerPoint</vt:lpstr>
      <vt:lpstr>Apresentação do PowerPoint</vt:lpstr>
      <vt:lpstr>PROBLEMAS NO CORDÃO</vt:lpstr>
      <vt:lpstr>CORDÃO UMBILICAL LONGO</vt:lpstr>
      <vt:lpstr>CORDÃO UMBILICAL CURTO</vt:lpstr>
      <vt:lpstr>NÓ-VERDADEIRO</vt:lpstr>
      <vt:lpstr>CIRCULARES DO CORDÃO UMBILICAL (circular nucal )</vt:lpstr>
      <vt:lpstr>Apresentação do PowerPoint</vt:lpstr>
      <vt:lpstr>Apresentação do PowerPoint</vt:lpstr>
      <vt:lpstr>Apresentação do PowerPoint</vt:lpstr>
      <vt:lpstr>Apresentação do PowerPoint</vt:lpstr>
      <vt:lpstr>Apresentação do PowerPoint</vt:lpstr>
      <vt:lpstr>VASA PRÉVIA </vt:lpstr>
      <vt:lpstr>Apresentação do PowerPoint</vt:lpstr>
      <vt:lpstr>INSERÇÃO DO CORDÃO UMBILICAL </vt:lpstr>
      <vt:lpstr>INSERÇÃO VELAMENTOSA </vt:lpstr>
      <vt:lpstr>Apresentação do PowerPoint</vt:lpstr>
      <vt:lpstr>INSERÇÃO VELAMENTOSA </vt:lpstr>
      <vt:lpstr>ARTÉRIA UMBILICAL ÚNICA </vt:lpstr>
      <vt:lpstr>Apresentação do PowerPoint</vt:lpstr>
      <vt:lpstr>PROLAPSO DO CORDÃO UMBILICAL </vt:lpstr>
      <vt:lpstr>Apresentação do PowerPoint</vt:lpstr>
      <vt:lpstr>REDUÇÃO DA GELEIA DE WHARTON </vt:lpstr>
      <vt:lpstr>Apresentação do PowerPoint</vt:lpstr>
      <vt:lpstr>TUMORES DO CORDÃO UMBILICAL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FERTILIZAÇÃO FECUNDAÇÃO, FERTILIZAÇÃO E CONCEPÇÃO consiste na passagem de um espermatozóide para o interior de um óvulo com a fusão de seus núcleos em uma única célula –ovo ou zigoto. •A Fecundação ocorre na tuba uterina, no seu terço externo, em poucas horas:* viabilidade:-óvulo= 24 horas após eliminação-espermatozóide = 48 horas após penetração nas vias genitais femininas.</dc:title>
  <dc:creator>Isabela</dc:creator>
  <cp:lastModifiedBy>Isabela</cp:lastModifiedBy>
  <cp:revision>117</cp:revision>
  <dcterms:created xsi:type="dcterms:W3CDTF">2020-07-15T14:02:52Z</dcterms:created>
  <dcterms:modified xsi:type="dcterms:W3CDTF">2020-08-16T19:50:31Z</dcterms:modified>
</cp:coreProperties>
</file>