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25" r:id="rId3"/>
    <p:sldId id="326" r:id="rId4"/>
    <p:sldId id="327" r:id="rId5"/>
    <p:sldId id="328" r:id="rId6"/>
    <p:sldId id="329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59" r:id="rId17"/>
    <p:sldId id="323" r:id="rId18"/>
    <p:sldId id="324" r:id="rId19"/>
    <p:sldId id="263" r:id="rId20"/>
    <p:sldId id="257" r:id="rId21"/>
    <p:sldId id="258" r:id="rId22"/>
    <p:sldId id="261" r:id="rId23"/>
    <p:sldId id="262" r:id="rId24"/>
    <p:sldId id="273" r:id="rId25"/>
    <p:sldId id="274" r:id="rId26"/>
    <p:sldId id="291" r:id="rId27"/>
    <p:sldId id="275" r:id="rId28"/>
    <p:sldId id="292" r:id="rId29"/>
    <p:sldId id="293" r:id="rId30"/>
    <p:sldId id="260" r:id="rId31"/>
    <p:sldId id="276" r:id="rId32"/>
    <p:sldId id="290" r:id="rId33"/>
    <p:sldId id="294" r:id="rId34"/>
    <p:sldId id="295" r:id="rId35"/>
    <p:sldId id="289" r:id="rId36"/>
    <p:sldId id="277" r:id="rId37"/>
    <p:sldId id="278" r:id="rId38"/>
    <p:sldId id="280" r:id="rId39"/>
    <p:sldId id="281" r:id="rId40"/>
    <p:sldId id="282" r:id="rId41"/>
    <p:sldId id="279" r:id="rId42"/>
    <p:sldId id="283" r:id="rId43"/>
    <p:sldId id="284" r:id="rId44"/>
    <p:sldId id="285" r:id="rId45"/>
    <p:sldId id="286" r:id="rId46"/>
    <p:sldId id="287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288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19" r:id="rId72"/>
    <p:sldId id="320" r:id="rId73"/>
    <p:sldId id="321" r:id="rId74"/>
    <p:sldId id="322" r:id="rId7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ANATOMIA HUMANA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Professora: Kassya Komar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2249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HISTÓRIA DA ANATOMIA HUMANA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No século II D.C., Galeno dissecou quase tudo, macacos e porcos, aplicando depois os resultados obtidos na anatomia humana, quase sempre corretamente; contudo, alguns erros foram inevitáveis devido à impossibilidade de confirmar os achados em cadáveres humanos. Galeno desenvolveu assim mesmo a doutrina da “causa final”, um sistema teológico que requeria que todos os achados confirmassem a fisiologia tal e qual ele a compreendia.</a:t>
            </a:r>
          </a:p>
        </p:txBody>
      </p:sp>
    </p:spTree>
    <p:extLst>
      <p:ext uri="{BB962C8B-B14F-4D97-AF65-F5344CB8AC3E}">
        <p14:creationId xmlns:p14="http://schemas.microsoft.com/office/powerpoint/2010/main" val="2385043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921747"/>
            <a:ext cx="9601196" cy="1303867"/>
          </a:xfrm>
        </p:spPr>
        <p:txBody>
          <a:bodyPr/>
          <a:lstStyle/>
          <a:p>
            <a:r>
              <a:rPr lang="pt-BR" dirty="0"/>
              <a:t>HISTÓRIA DA ANATOMIA HUMANA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motivo mais importante para a dissecação humana, foi o desejo de saber a causa da morte por razões essencialmente médico-legais, de averiguar o que havia matado uma pessoa importante ou elucidar a natureza da peste ou outra enfermidade infecciosa.</a:t>
            </a:r>
          </a:p>
        </p:txBody>
      </p:sp>
    </p:spTree>
    <p:extLst>
      <p:ext uri="{BB962C8B-B14F-4D97-AF65-F5344CB8AC3E}">
        <p14:creationId xmlns:p14="http://schemas.microsoft.com/office/powerpoint/2010/main" val="1585644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HISTÓRIA DA ANATOMIA HUMANA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anatomia não era uma disciplina independente, mas um auxiliar da cirurgia, que nessa época era relativamente grosseira e reunia sobre todo conhecer os pontos apropriados para a sangria. Durante todo o tempo que a anatomia ostentou essa qualidade oposta à prática, as figuras não-realistas e esquemáticas foram suficientes.</a:t>
            </a:r>
          </a:p>
        </p:txBody>
      </p:sp>
    </p:spTree>
    <p:extLst>
      <p:ext uri="{BB962C8B-B14F-4D97-AF65-F5344CB8AC3E}">
        <p14:creationId xmlns:p14="http://schemas.microsoft.com/office/powerpoint/2010/main" val="387109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HISTÓRIA DA ANATOMIA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primeiro livro ilustrado com imagens impressas mais do que pintadas foi a obra de </a:t>
            </a:r>
            <a:r>
              <a:rPr lang="pt-BR" dirty="0" err="1"/>
              <a:t>Ulrich</a:t>
            </a:r>
            <a:r>
              <a:rPr lang="pt-BR" dirty="0"/>
              <a:t> </a:t>
            </a:r>
            <a:r>
              <a:rPr lang="pt-BR" dirty="0" err="1"/>
              <a:t>Boner</a:t>
            </a:r>
            <a:r>
              <a:rPr lang="pt-BR" dirty="0"/>
              <a:t> Der </a:t>
            </a:r>
            <a:r>
              <a:rPr lang="pt-BR" dirty="0" err="1"/>
              <a:t>Edelstein</a:t>
            </a:r>
            <a:r>
              <a:rPr lang="pt-BR" dirty="0"/>
              <a:t>. Foi publicada por Albrecht </a:t>
            </a:r>
            <a:r>
              <a:rPr lang="pt-BR" dirty="0" err="1"/>
              <a:t>Plister</a:t>
            </a:r>
            <a:r>
              <a:rPr lang="pt-BR" dirty="0"/>
              <a:t> em </a:t>
            </a:r>
            <a:r>
              <a:rPr lang="pt-BR" dirty="0" err="1"/>
              <a:t>Banberg</a:t>
            </a:r>
            <a:r>
              <a:rPr lang="pt-BR" dirty="0"/>
              <a:t> depois de 1460 e suas ilustrações foram algo mais que decorações vulgares. Em 1475, Konrad </a:t>
            </a:r>
            <a:r>
              <a:rPr lang="pt-BR" dirty="0" err="1"/>
              <a:t>Megenberg</a:t>
            </a:r>
            <a:r>
              <a:rPr lang="pt-BR" dirty="0"/>
              <a:t> publicou seu </a:t>
            </a:r>
            <a:r>
              <a:rPr lang="pt-BR" dirty="0" err="1"/>
              <a:t>Buch</a:t>
            </a:r>
            <a:r>
              <a:rPr lang="pt-BR" dirty="0"/>
              <a:t> der </a:t>
            </a:r>
            <a:r>
              <a:rPr lang="pt-BR" dirty="0" err="1"/>
              <a:t>Natur</a:t>
            </a:r>
            <a:r>
              <a:rPr lang="pt-BR" dirty="0"/>
              <a:t>, </a:t>
            </a:r>
          </a:p>
        </p:txBody>
      </p:sp>
    </p:spTree>
    <p:extLst>
      <p:ext uri="{BB962C8B-B14F-4D97-AF65-F5344CB8AC3E}">
        <p14:creationId xmlns:p14="http://schemas.microsoft.com/office/powerpoint/2010/main" val="3902933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HISTÓRIA DA ANATOMIA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As primeiras ilustrações anatômicas impressas baseiam-se na tradição manuscrita medieval</a:t>
            </a:r>
            <a:r>
              <a:rPr lang="pt-BR" dirty="0" smtClean="0"/>
              <a:t>.</a:t>
            </a:r>
          </a:p>
          <a:p>
            <a:r>
              <a:rPr lang="pt-BR" dirty="0"/>
              <a:t>Na primeira (1491) utilizou-se a xilografia pela primeira vez, para figuras anatômicas. As ilustrações representam corpos humanos mostrando os pontos de sangria, e linhas que unem a figura às explicações impressas nas margens. As dissecações foram desenhadas de uma forma primitiva e pouco realista</a:t>
            </a:r>
            <a:r>
              <a:rPr lang="pt-BR" dirty="0" smtClean="0"/>
              <a:t>.</a:t>
            </a:r>
          </a:p>
          <a:p>
            <a:r>
              <a:rPr lang="pt-BR" dirty="0"/>
              <a:t>Na Segunda edição (1493), as posições das figuras são mais naturais. </a:t>
            </a:r>
          </a:p>
        </p:txBody>
      </p:sp>
    </p:spTree>
    <p:extLst>
      <p:ext uri="{BB962C8B-B14F-4D97-AF65-F5344CB8AC3E}">
        <p14:creationId xmlns:p14="http://schemas.microsoft.com/office/powerpoint/2010/main" val="494155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Seu estudo tem uma longa e interessante história, desde os primórdios da civilização humana. Inicialmente limitada ao observável a olho nu e pela manipulação dos corpos, expandiu-se, ao longo do tempo, graças a aquisição de tecnologias inovadoras.</a:t>
            </a:r>
          </a:p>
        </p:txBody>
      </p:sp>
    </p:spTree>
    <p:extLst>
      <p:ext uri="{BB962C8B-B14F-4D97-AF65-F5344CB8AC3E}">
        <p14:creationId xmlns:p14="http://schemas.microsoft.com/office/powerpoint/2010/main" val="1141798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CONSTITUIÇÃO DO CORPO HUMANO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789" y="2743200"/>
            <a:ext cx="4183811" cy="2282825"/>
          </a:xfrm>
        </p:spPr>
      </p:pic>
    </p:spTree>
    <p:extLst>
      <p:ext uri="{BB962C8B-B14F-4D97-AF65-F5344CB8AC3E}">
        <p14:creationId xmlns:p14="http://schemas.microsoft.com/office/powerpoint/2010/main" val="525003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CONSTITUIÇÃO DO CORPO HUMANO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b="1" dirty="0"/>
              <a:t>Nível Químico</a:t>
            </a:r>
            <a:r>
              <a:rPr lang="pt-BR" dirty="0"/>
              <a:t>: Inclui os átomos (menores unidades de matéria que participam de reações químicas) e as moléculas (dois ou mais átomos ligados entre si).</a:t>
            </a:r>
          </a:p>
          <a:p>
            <a:r>
              <a:rPr lang="pt-BR" b="1" dirty="0"/>
              <a:t>Nível Celular</a:t>
            </a:r>
            <a:r>
              <a:rPr lang="pt-BR" dirty="0"/>
              <a:t>: A união das moléculas formam as células. As células são as unidades básicas, estruturais e funcionais do corpo humano.</a:t>
            </a:r>
          </a:p>
          <a:p>
            <a:r>
              <a:rPr lang="pt-BR" b="1" dirty="0"/>
              <a:t>Nível Tecidual</a:t>
            </a:r>
            <a:r>
              <a:rPr lang="pt-BR" dirty="0"/>
              <a:t>: Os tecidos são grupos de células e materiais em torno delas, que trabalham juntos para realizar uma determinada função celular. Existem quatro tipos básicos de tecidos, em seu corpo: tecido epitelial, conjuntivo, muscular e nervoso.</a:t>
            </a:r>
          </a:p>
          <a:p>
            <a:r>
              <a:rPr lang="pt-BR" b="1" dirty="0"/>
              <a:t>Nível Orgânico</a:t>
            </a:r>
            <a:r>
              <a:rPr lang="pt-BR" dirty="0"/>
              <a:t>: Os órgãos são estruturas compostas por dois ou mais tipos de tecido diferentes. Eles têm funções específicas e, usualmente, têm formas reconhecíveis.</a:t>
            </a:r>
          </a:p>
          <a:p>
            <a:r>
              <a:rPr lang="pt-BR" b="1" dirty="0"/>
              <a:t>Nível Sistêmico</a:t>
            </a:r>
            <a:r>
              <a:rPr lang="pt-BR" dirty="0"/>
              <a:t>: Um sistema consiste em órgãos relacionados que têm a mesma função.</a:t>
            </a:r>
          </a:p>
          <a:p>
            <a:r>
              <a:rPr lang="pt-BR" b="1" dirty="0"/>
              <a:t>Nível </a:t>
            </a:r>
            <a:r>
              <a:rPr lang="pt-BR" b="1" dirty="0" err="1"/>
              <a:t>Organísmico</a:t>
            </a:r>
            <a:r>
              <a:rPr lang="pt-BR" dirty="0"/>
              <a:t>: É o maior nível organizacional. O organismo é um indivíduo vivo. Todas as partes do corpo, funcionando umas com as outras, constituem o organismo total – uma pessoa viva.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3815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DIVISÃO DO CORPO HUMANO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CABEÇA: crânio e face</a:t>
            </a:r>
          </a:p>
          <a:p>
            <a:r>
              <a:rPr lang="pt-BR" dirty="0" smtClean="0"/>
              <a:t>PESCOÇO:  pescoço</a:t>
            </a:r>
          </a:p>
          <a:p>
            <a:r>
              <a:rPr lang="pt-BR" dirty="0" smtClean="0"/>
              <a:t>TRONCO: tórax, Abdome e Pelve;</a:t>
            </a:r>
          </a:p>
          <a:p>
            <a:r>
              <a:rPr lang="pt-BR" dirty="0" smtClean="0"/>
              <a:t>MEMBROS SUPERIORES: ombro, braço, Antebraço, mão;</a:t>
            </a:r>
          </a:p>
          <a:p>
            <a:r>
              <a:rPr lang="pt-BR" dirty="0" smtClean="0"/>
              <a:t>MEMBROS INFERIORES: Quadril, Coxa, Perna e Pé.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7892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CONCEITO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243" y="2285999"/>
            <a:ext cx="3329796" cy="3140015"/>
          </a:xfrm>
        </p:spPr>
      </p:pic>
    </p:spTree>
    <p:extLst>
      <p:ext uri="{BB962C8B-B14F-4D97-AF65-F5344CB8AC3E}">
        <p14:creationId xmlns:p14="http://schemas.microsoft.com/office/powerpoint/2010/main" val="2554905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CRONOGRAMA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 </a:t>
            </a:r>
            <a:r>
              <a:rPr lang="pt-BR" dirty="0"/>
              <a:t>INTRODUÇÃO AO ESTUDO DA ANATOMIA: 1.1 Anatomia: </a:t>
            </a:r>
            <a:r>
              <a:rPr lang="pt-BR" dirty="0" err="1"/>
              <a:t>conceitos,divisões</a:t>
            </a:r>
            <a:r>
              <a:rPr lang="pt-BR" dirty="0"/>
              <a:t> e histórico; 1.2 Terminologia Anatômica: princípios e histórico; 1.3Termos gerais e planos e eixos do corpo humano; 1.4 Regiões e partes </a:t>
            </a:r>
            <a:r>
              <a:rPr lang="pt-BR" dirty="0" err="1"/>
              <a:t>docorpo</a:t>
            </a:r>
            <a:r>
              <a:rPr lang="pt-BR" dirty="0"/>
              <a:t> humano; 1.5 Fatores gerais de variação </a:t>
            </a:r>
            <a:r>
              <a:rPr lang="pt-BR" dirty="0" smtClean="0"/>
              <a:t>anatômicas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8034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CONCEITO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 smtClean="0"/>
              <a:t>GREGO</a:t>
            </a:r>
            <a:r>
              <a:rPr lang="pt-BR" dirty="0" smtClean="0"/>
              <a:t>: Ana= em partes+ </a:t>
            </a:r>
            <a:r>
              <a:rPr lang="pt-BR" dirty="0" err="1" smtClean="0"/>
              <a:t>tomein</a:t>
            </a:r>
            <a:r>
              <a:rPr lang="pt-BR" dirty="0" smtClean="0"/>
              <a:t>=cortar</a:t>
            </a:r>
          </a:p>
          <a:p>
            <a:pPr marL="0" indent="0">
              <a:buNone/>
            </a:pPr>
            <a:r>
              <a:rPr lang="pt-BR" b="1" dirty="0" smtClean="0"/>
              <a:t>LATIM</a:t>
            </a:r>
            <a:r>
              <a:rPr lang="pt-BR" dirty="0" smtClean="0"/>
              <a:t>: </a:t>
            </a:r>
            <a:r>
              <a:rPr lang="pt-BR" dirty="0" err="1" smtClean="0"/>
              <a:t>dis</a:t>
            </a:r>
            <a:r>
              <a:rPr lang="pt-BR" dirty="0" smtClean="0"/>
              <a:t>= em partes+ </a:t>
            </a:r>
            <a:r>
              <a:rPr lang="pt-BR" dirty="0" err="1" smtClean="0"/>
              <a:t>secare</a:t>
            </a:r>
            <a:r>
              <a:rPr lang="pt-BR" dirty="0" smtClean="0"/>
              <a:t> =seccionar/cortar</a:t>
            </a:r>
          </a:p>
          <a:p>
            <a:pPr marL="0" indent="0">
              <a:buNone/>
            </a:pPr>
            <a:r>
              <a:rPr lang="pt-BR" b="1" dirty="0" smtClean="0"/>
              <a:t>No sentido Amplo</a:t>
            </a:r>
            <a:r>
              <a:rPr lang="pt-BR" dirty="0" smtClean="0"/>
              <a:t>: É a ciência que estuda a forma e a estrutura dos seres organizados;</a:t>
            </a:r>
          </a:p>
          <a:p>
            <a:pPr marL="0" indent="0">
              <a:buNone/>
            </a:pPr>
            <a:r>
              <a:rPr lang="pt-BR" b="1" dirty="0" smtClean="0"/>
              <a:t>No sentido restrito</a:t>
            </a:r>
            <a:r>
              <a:rPr lang="pt-BR" dirty="0" smtClean="0"/>
              <a:t>: É a ciência que estuda a forma e a estrutura do corpo humano: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610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CONCEITO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No sentido restrito, anatomia é a ciência que estuda macro e microscopicamente a forma e a constituição do corpo, </a:t>
            </a:r>
            <a:r>
              <a:rPr lang="pt-BR" dirty="0" err="1" smtClean="0"/>
              <a:t>pré</a:t>
            </a:r>
            <a:r>
              <a:rPr lang="pt-BR" dirty="0" smtClean="0"/>
              <a:t> requisito indispensável para o estudo da fisiologia dos órgãos.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1563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CONCEITO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Um excelente e amplo conceito de Anatomia foi proposto em 1981 pela American </a:t>
            </a:r>
            <a:r>
              <a:rPr lang="pt-BR" dirty="0" err="1"/>
              <a:t>Association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Anatomists</a:t>
            </a:r>
            <a:r>
              <a:rPr lang="pt-BR" dirty="0"/>
              <a:t>: anatomia é a análise da estrutura biológica, sua correlação com a função e com as modulações de estrutura em resposta a fatores temporais, genéticos e ambientais</a:t>
            </a:r>
          </a:p>
        </p:txBody>
      </p:sp>
    </p:spTree>
    <p:extLst>
      <p:ext uri="{BB962C8B-B14F-4D97-AF65-F5344CB8AC3E}">
        <p14:creationId xmlns:p14="http://schemas.microsoft.com/office/powerpoint/2010/main" val="3181838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CONCEITO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Seu estudo tem uma longa e interessante história, desde os primórdios da civilização humana. Inicialmente limitada ao observável a olho nu e pela manipulação dos corpos, expandiu-se, ao longo do tempo, graças a aquisição de tecnologias inovadoras.</a:t>
            </a:r>
          </a:p>
        </p:txBody>
      </p:sp>
    </p:spTree>
    <p:extLst>
      <p:ext uri="{BB962C8B-B14F-4D97-AF65-F5344CB8AC3E}">
        <p14:creationId xmlns:p14="http://schemas.microsoft.com/office/powerpoint/2010/main" val="1351506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DIVISÕES DA ANATOMIA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Atualmente, a Anatomia pode ser subdividida em três grandes grupos: Anatomia Macroscópica, Anatomia microscópica e Anatomia do Desenvolvimento.</a:t>
            </a:r>
          </a:p>
        </p:txBody>
      </p:sp>
    </p:spTree>
    <p:extLst>
      <p:ext uri="{BB962C8B-B14F-4D97-AF65-F5344CB8AC3E}">
        <p14:creationId xmlns:p14="http://schemas.microsoft.com/office/powerpoint/2010/main" val="1796402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DIVISÕES DA ANATOMIA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 </a:t>
            </a:r>
            <a:r>
              <a:rPr lang="pt-BR" b="1" dirty="0"/>
              <a:t>Anatomia Macroscópica</a:t>
            </a:r>
            <a:r>
              <a:rPr lang="pt-BR" dirty="0"/>
              <a:t> é o estudo das estruturas observáveis a olho nu, utilizando ou não recursos tecnológicos os mais variáveis </a:t>
            </a:r>
            <a:r>
              <a:rPr lang="pt-BR" dirty="0" smtClean="0"/>
              <a:t>possíveis</a:t>
            </a:r>
          </a:p>
          <a:p>
            <a:r>
              <a:rPr lang="pt-BR" b="1" dirty="0"/>
              <a:t>Anatomia Microscópica</a:t>
            </a:r>
            <a:r>
              <a:rPr lang="pt-BR" dirty="0"/>
              <a:t> é aquela relacionada com as estruturas corporais invisíveis a olho nu e requer o uso de instrumental para ampliação, como lupas, microscópios ópticos e eletrônicos. Este grupo é dividido em Citologia (estudo da célula) e Histologia (estudo dos tecidos e de como estes se organizam para a formação de órgãos</a:t>
            </a:r>
            <a:r>
              <a:rPr lang="pt-BR" dirty="0" smtClean="0"/>
              <a:t>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53062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DIVISÃO DA ANATOMIA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REGIÃO A SER ESTUDADA.</a:t>
            </a:r>
          </a:p>
          <a:p>
            <a:r>
              <a:rPr lang="pt-BR" dirty="0" smtClean="0"/>
              <a:t>PORÇÃO AXIAL: cabeça, tronco: na cabeça são estudados o crânio e a face, no tronco são estudados o pescoço, tórax e o abdome</a:t>
            </a:r>
          </a:p>
          <a:p>
            <a:r>
              <a:rPr lang="pt-BR" dirty="0" smtClean="0"/>
              <a:t>PORÇÃO APENDICULAR: membros superiores, membros inferiores. Nos membros superiores : cintura escapular ou ombro, braço, antebraço e mão, e nos membros inferiores : cintura pélvica ou quadril, coxa, perna e pé.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274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DIVISÕES DA ANATOMIA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Anatomia do Desenvolvimento</a:t>
            </a:r>
            <a:r>
              <a:rPr lang="pt-BR" dirty="0"/>
              <a:t> estuda o desenvolvimento do indivíduo a partir do ovo fertilizado até a forma adulta. Ela engloba a Embriologia que é o estudo do desenvolvimento até o nascimento.</a:t>
            </a:r>
          </a:p>
        </p:txBody>
      </p:sp>
    </p:spTree>
    <p:extLst>
      <p:ext uri="{BB962C8B-B14F-4D97-AF65-F5344CB8AC3E}">
        <p14:creationId xmlns:p14="http://schemas.microsoft.com/office/powerpoint/2010/main" val="40517301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792" y="1966823"/>
            <a:ext cx="7159925" cy="4114800"/>
          </a:xfrm>
        </p:spPr>
      </p:pic>
    </p:spTree>
    <p:extLst>
      <p:ext uri="{BB962C8B-B14F-4D97-AF65-F5344CB8AC3E}">
        <p14:creationId xmlns:p14="http://schemas.microsoft.com/office/powerpoint/2010/main" val="10668940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DIVISÕES DA ANATOMIA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BR" dirty="0" smtClean="0"/>
              <a:t>TIPO DE SISTEMA:</a:t>
            </a:r>
          </a:p>
          <a:p>
            <a:pPr>
              <a:buFontTx/>
              <a:buChar char="-"/>
            </a:pPr>
            <a:r>
              <a:rPr lang="pt-BR" dirty="0" smtClean="0"/>
              <a:t>Sistema esquelético,</a:t>
            </a:r>
          </a:p>
          <a:p>
            <a:pPr>
              <a:buFontTx/>
              <a:buChar char="-"/>
            </a:pPr>
            <a:r>
              <a:rPr lang="pt-BR" dirty="0" smtClean="0"/>
              <a:t>Sistema articular</a:t>
            </a:r>
          </a:p>
          <a:p>
            <a:pPr>
              <a:buFontTx/>
              <a:buChar char="-"/>
            </a:pPr>
            <a:r>
              <a:rPr lang="pt-BR" dirty="0" smtClean="0"/>
              <a:t>Sistema nervoso, </a:t>
            </a:r>
          </a:p>
          <a:p>
            <a:pPr>
              <a:buFontTx/>
              <a:buChar char="-"/>
            </a:pPr>
            <a:r>
              <a:rPr lang="pt-BR" dirty="0" smtClean="0"/>
              <a:t>Sistema muscular,</a:t>
            </a:r>
          </a:p>
          <a:p>
            <a:pPr>
              <a:buFontTx/>
              <a:buChar char="-"/>
            </a:pPr>
            <a:r>
              <a:rPr lang="pt-BR" dirty="0" smtClean="0"/>
              <a:t>Sistema tegumentar,</a:t>
            </a:r>
          </a:p>
          <a:p>
            <a:pPr>
              <a:buFontTx/>
              <a:buChar char="-"/>
            </a:pPr>
            <a:r>
              <a:rPr lang="pt-BR" dirty="0" smtClean="0"/>
              <a:t>Sistema circulatório</a:t>
            </a:r>
          </a:p>
          <a:p>
            <a:pPr>
              <a:buFontTx/>
              <a:buChar char="-"/>
            </a:pPr>
            <a:r>
              <a:rPr lang="pt-BR" dirty="0" smtClean="0"/>
              <a:t>Sistema digestório</a:t>
            </a:r>
          </a:p>
          <a:p>
            <a:pPr>
              <a:buFontTx/>
              <a:buChar char="-"/>
            </a:pPr>
            <a:r>
              <a:rPr lang="pt-BR" dirty="0" smtClean="0"/>
              <a:t>Sistema respiratório.</a:t>
            </a:r>
          </a:p>
          <a:p>
            <a:pPr>
              <a:buFontTx/>
              <a:buChar char="-"/>
            </a:pPr>
            <a:r>
              <a:rPr lang="pt-BR" dirty="0" smtClean="0"/>
              <a:t>Sistema Urinário</a:t>
            </a:r>
          </a:p>
          <a:p>
            <a:pPr>
              <a:buFontTx/>
              <a:buChar char="-"/>
            </a:pPr>
            <a:r>
              <a:rPr lang="pt-BR" u="sng" dirty="0" smtClean="0"/>
              <a:t>Sistema Endócrino e Sistema Reprodutor.</a:t>
            </a:r>
          </a:p>
          <a:p>
            <a:pPr>
              <a:buFontTx/>
              <a:buChar char="-"/>
            </a:pPr>
            <a:endParaRPr lang="pt-BR" dirty="0" smtClean="0"/>
          </a:p>
          <a:p>
            <a:pPr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6941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2.1 TEGUMENTO COMUM: introdução; pele; anexos da pele: unha, </a:t>
            </a:r>
            <a:r>
              <a:rPr lang="pt-BR" dirty="0" err="1"/>
              <a:t>mama,pêlos</a:t>
            </a:r>
            <a:r>
              <a:rPr lang="pt-BR" dirty="0"/>
              <a:t>; tela subcutânea; 2.2 ESQUELÉTICO: introdução; tipos de </a:t>
            </a:r>
            <a:r>
              <a:rPr lang="pt-BR" dirty="0" err="1"/>
              <a:t>ossificação;classificação</a:t>
            </a:r>
            <a:r>
              <a:rPr lang="pt-BR" dirty="0"/>
              <a:t> dos ossos; cartilagem; esqueleto: esqueleto axial; </a:t>
            </a:r>
            <a:r>
              <a:rPr lang="pt-BR" dirty="0" err="1"/>
              <a:t>esqueletoapendicular</a:t>
            </a:r>
            <a:r>
              <a:rPr lang="pt-BR" dirty="0"/>
              <a:t>; principais acidentes ósseos;2.3 ARTICULAR: </a:t>
            </a:r>
            <a:r>
              <a:rPr lang="pt-BR" dirty="0" err="1"/>
              <a:t>articulaçõesfibrosas</a:t>
            </a:r>
            <a:r>
              <a:rPr lang="pt-BR" dirty="0"/>
              <a:t>, cartilagíneas, sinoviais;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94662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ABORDAGENS ANATÔMICAS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Anatomia Regional</a:t>
            </a:r>
            <a:r>
              <a:rPr lang="pt-BR" dirty="0"/>
              <a:t>: é o método de estudo do corpo por regiões, como o tórax e o abdome. A anatomia de superfície é uma parte essencial do estudo da anatomia regional</a:t>
            </a:r>
            <a:r>
              <a:rPr lang="pt-BR" dirty="0" smtClean="0"/>
              <a:t>.</a:t>
            </a:r>
          </a:p>
          <a:p>
            <a:r>
              <a:rPr lang="pt-BR" dirty="0"/>
              <a:t> </a:t>
            </a:r>
            <a:r>
              <a:rPr lang="pt-BR" b="1" dirty="0"/>
              <a:t>Anatomia Sistêmica</a:t>
            </a:r>
            <a:r>
              <a:rPr lang="pt-BR" dirty="0"/>
              <a:t>: é o método de estudo do corpo por sistemas, por exemplo, sistema circulatório e reprodutor</a:t>
            </a:r>
            <a:r>
              <a:rPr lang="pt-BR" dirty="0" smtClean="0"/>
              <a:t>.</a:t>
            </a:r>
          </a:p>
          <a:p>
            <a:r>
              <a:rPr lang="pt-BR" b="1" dirty="0"/>
              <a:t>Anatomia Clínica</a:t>
            </a:r>
            <a:r>
              <a:rPr lang="pt-BR" dirty="0"/>
              <a:t>: enfatiza a estrutura e a função à medida que se relacionam com a prática da medicina e outras ciências da saúde.</a:t>
            </a:r>
          </a:p>
        </p:txBody>
      </p:sp>
    </p:spTree>
    <p:extLst>
      <p:ext uri="{BB962C8B-B14F-4D97-AF65-F5344CB8AC3E}">
        <p14:creationId xmlns:p14="http://schemas.microsoft.com/office/powerpoint/2010/main" val="2715942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anatomia descritiva ou topográfica</a:t>
            </a:r>
            <a:r>
              <a:rPr lang="pt-BR" dirty="0" smtClean="0"/>
              <a:t>. </a:t>
            </a:r>
            <a:r>
              <a:rPr lang="pt-BR" dirty="0"/>
              <a:t>através de exercícios repetidos de dissecação e inspeção de partes (cadáveres especialmente destinados à pesquisa).</a:t>
            </a:r>
            <a:endParaRPr lang="pt-BR" dirty="0" smtClean="0"/>
          </a:p>
          <a:p>
            <a:r>
              <a:rPr lang="pt-BR" dirty="0" smtClean="0"/>
              <a:t>Anatomia Morfológica: </a:t>
            </a:r>
            <a:r>
              <a:rPr lang="pt-BR" dirty="0"/>
              <a:t>descobrir as causas que levaram as estruturas do corpo humano a serem tais como são, e para tanto solicita ajuda às ciências conhecidas como embriologia, biologia evolutiva, filogenia e histologia.</a:t>
            </a:r>
            <a:endParaRPr lang="pt-BR" dirty="0" smtClean="0"/>
          </a:p>
          <a:p>
            <a:r>
              <a:rPr lang="pt-BR" dirty="0" smtClean="0"/>
              <a:t>Anatomia Patológica: </a:t>
            </a:r>
            <a:r>
              <a:rPr lang="pt-BR" dirty="0"/>
              <a:t>o estudo de órgãos defeituosos ou acometidos por doenças. 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56183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PLANOS ANATOMICOS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Planos seccionais, quatro planos fundamentais: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69548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Planos </a:t>
            </a:r>
            <a:r>
              <a:rPr lang="pt-BR" dirty="0" err="1" smtClean="0"/>
              <a:t>anatomicos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Plano Mediano</a:t>
            </a:r>
            <a:r>
              <a:rPr lang="pt-BR" dirty="0"/>
              <a:t>: plano vertical que passa longitudinalmente através do corpo, dividindo-o em metades direita e esquerda</a:t>
            </a:r>
            <a:r>
              <a:rPr lang="pt-BR" dirty="0" smtClean="0"/>
              <a:t>.</a:t>
            </a:r>
            <a:endParaRPr lang="pt-BR" dirty="0"/>
          </a:p>
          <a:p>
            <a:r>
              <a:rPr lang="pt-BR" b="1" dirty="0"/>
              <a:t>Planos Sagitais</a:t>
            </a:r>
            <a:r>
              <a:rPr lang="pt-BR" dirty="0"/>
              <a:t>: são planos verticais que passam através do corpo, paralelos ao plano mediano</a:t>
            </a:r>
            <a:r>
              <a:rPr lang="pt-BR" dirty="0" smtClean="0"/>
              <a:t>.</a:t>
            </a:r>
          </a:p>
          <a:p>
            <a:r>
              <a:rPr lang="pt-BR" b="1" dirty="0"/>
              <a:t>Planos Frontais</a:t>
            </a:r>
            <a:r>
              <a:rPr lang="pt-BR" dirty="0"/>
              <a:t> (Coronais): são plano verticais que passam através do corpo em ângulos retos com o plano mediano, dividindo-o em partes anterior (frente) e posterior (de trás).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55545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PLANOS ANATOMICOS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Planos Transversos</a:t>
            </a:r>
            <a:r>
              <a:rPr lang="pt-BR" dirty="0"/>
              <a:t> (Horizontais): são planos que passam através do corpo em ângulos retos com os planos coronais e mediano. Divide o corpo em partes superior e inferior.</a:t>
            </a:r>
          </a:p>
        </p:txBody>
      </p:sp>
    </p:spTree>
    <p:extLst>
      <p:ext uri="{BB962C8B-B14F-4D97-AF65-F5344CB8AC3E}">
        <p14:creationId xmlns:p14="http://schemas.microsoft.com/office/powerpoint/2010/main" val="1537156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PLANOS ANATOMICOS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3073400"/>
            <a:ext cx="1905000" cy="2286000"/>
          </a:xfrm>
        </p:spPr>
      </p:pic>
    </p:spTree>
    <p:extLst>
      <p:ext uri="{BB962C8B-B14F-4D97-AF65-F5344CB8AC3E}">
        <p14:creationId xmlns:p14="http://schemas.microsoft.com/office/powerpoint/2010/main" val="19659935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6391" y="1111528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TERMOS ANATOMICOS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TERMOS DE RELAÇÃO:</a:t>
            </a:r>
          </a:p>
          <a:p>
            <a:r>
              <a:rPr lang="pt-BR" dirty="0"/>
              <a:t>A</a:t>
            </a:r>
            <a:r>
              <a:rPr lang="pt-BR" b="1" dirty="0" smtClean="0"/>
              <a:t>nterior </a:t>
            </a:r>
            <a:r>
              <a:rPr lang="pt-BR" b="1" dirty="0"/>
              <a:t>/ Ventral / Frontal</a:t>
            </a:r>
            <a:r>
              <a:rPr lang="pt-BR" dirty="0"/>
              <a:t>: na direção da frente do corpo.</a:t>
            </a:r>
          </a:p>
          <a:p>
            <a:r>
              <a:rPr lang="pt-BR" dirty="0"/>
              <a:t> </a:t>
            </a:r>
            <a:r>
              <a:rPr lang="pt-BR" b="1" dirty="0"/>
              <a:t>Posterior / Dorsal</a:t>
            </a:r>
            <a:r>
              <a:rPr lang="pt-BR" dirty="0"/>
              <a:t>: na direção das costas (traseiro).</a:t>
            </a:r>
          </a:p>
          <a:p>
            <a:pPr marL="0" indent="0">
              <a:buNone/>
            </a:pPr>
            <a:r>
              <a:rPr lang="pt-BR" dirty="0" smtClean="0"/>
              <a:t>EXEMPLO: </a:t>
            </a:r>
            <a:r>
              <a:rPr lang="pt-BR" dirty="0"/>
              <a:t>O osso esterno e as cartilagens costais encontram-se anteriormente em relação ao coração. Já os grandes vasos e a coluna vertebral localizam-se posteriormente em relação ao coração</a:t>
            </a:r>
          </a:p>
        </p:txBody>
      </p:sp>
    </p:spTree>
    <p:extLst>
      <p:ext uri="{BB962C8B-B14F-4D97-AF65-F5344CB8AC3E}">
        <p14:creationId xmlns:p14="http://schemas.microsoft.com/office/powerpoint/2010/main" val="6520330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TERMOS ANATOMICOS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50" y="2717800"/>
            <a:ext cx="2222500" cy="2997200"/>
          </a:xfrm>
        </p:spPr>
      </p:pic>
    </p:spTree>
    <p:extLst>
      <p:ext uri="{BB962C8B-B14F-4D97-AF65-F5344CB8AC3E}">
        <p14:creationId xmlns:p14="http://schemas.microsoft.com/office/powerpoint/2010/main" val="18232279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Superior / Cranial</a:t>
            </a:r>
            <a:r>
              <a:rPr lang="pt-BR" dirty="0"/>
              <a:t>: na direção da parte superior do corpo.</a:t>
            </a:r>
          </a:p>
          <a:p>
            <a:r>
              <a:rPr lang="pt-BR" dirty="0"/>
              <a:t> </a:t>
            </a:r>
            <a:r>
              <a:rPr lang="pt-BR" b="1" dirty="0"/>
              <a:t>Inferior / Caudal</a:t>
            </a:r>
            <a:r>
              <a:rPr lang="pt-BR" dirty="0"/>
              <a:t>: na direção da parte inferior do corpo</a:t>
            </a:r>
            <a:r>
              <a:rPr lang="pt-BR" dirty="0" smtClean="0"/>
              <a:t>.</a:t>
            </a:r>
          </a:p>
          <a:p>
            <a:r>
              <a:rPr lang="pt-BR" dirty="0" smtClean="0"/>
              <a:t>EXEMPLO: </a:t>
            </a:r>
            <a:r>
              <a:rPr lang="pt-BR" dirty="0"/>
              <a:t> Os grandes vasos localizam-se superiormente ao coração enquanto que o diafragma localiza-se inferiormente ao coração.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1055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50" y="2787650"/>
            <a:ext cx="2222500" cy="2857500"/>
          </a:xfrm>
        </p:spPr>
      </p:pic>
    </p:spTree>
    <p:extLst>
      <p:ext uri="{BB962C8B-B14F-4D97-AF65-F5344CB8AC3E}">
        <p14:creationId xmlns:p14="http://schemas.microsoft.com/office/powerpoint/2010/main" val="1427107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2.4 MUSCULAR: introdução, tipos de músculos; organização estrutural </a:t>
            </a:r>
            <a:r>
              <a:rPr lang="pt-BR" dirty="0" err="1"/>
              <a:t>dosmúsculos</a:t>
            </a:r>
            <a:r>
              <a:rPr lang="pt-BR" dirty="0"/>
              <a:t>; principais músculos do corpo </a:t>
            </a:r>
            <a:r>
              <a:rPr lang="pt-BR" dirty="0" smtClean="0"/>
              <a:t>humano;</a:t>
            </a:r>
          </a:p>
          <a:p>
            <a:r>
              <a:rPr lang="pt-BR" dirty="0"/>
              <a:t>2.5 CIRCULATÓRIO </a:t>
            </a:r>
            <a:r>
              <a:rPr lang="pt-BR" dirty="0" err="1"/>
              <a:t>eLINFÁTICO</a:t>
            </a:r>
            <a:r>
              <a:rPr lang="pt-BR" dirty="0"/>
              <a:t>: introdução; coração; artérias; veias; circulação no feto; </a:t>
            </a:r>
            <a:r>
              <a:rPr lang="pt-BR" dirty="0" err="1"/>
              <a:t>vasoslinfáticos</a:t>
            </a:r>
            <a:r>
              <a:rPr lang="pt-BR" dirty="0"/>
              <a:t>; órgãos linfáticos;2.6 RESPIRATÓRIO: introdução; nariz e </a:t>
            </a:r>
            <a:r>
              <a:rPr lang="pt-BR" dirty="0" err="1"/>
              <a:t>cavidadedo</a:t>
            </a:r>
            <a:r>
              <a:rPr lang="pt-BR" dirty="0"/>
              <a:t> nariz; seios paranasais; faringe; laringe; </a:t>
            </a:r>
            <a:r>
              <a:rPr lang="pt-BR" dirty="0" err="1"/>
              <a:t>traquéia</a:t>
            </a:r>
            <a:r>
              <a:rPr lang="pt-BR" dirty="0"/>
              <a:t>; brônquios; pleura </a:t>
            </a:r>
            <a:r>
              <a:rPr lang="pt-BR" dirty="0" err="1"/>
              <a:t>epulmões</a:t>
            </a:r>
            <a:r>
              <a:rPr lang="pt-BR" dirty="0"/>
              <a:t>; 2.7 DIGESTÓRIO: introdução; boca; glândulas salivares; </a:t>
            </a:r>
            <a:r>
              <a:rPr lang="pt-BR" dirty="0" err="1"/>
              <a:t>dentes;faringe</a:t>
            </a:r>
            <a:r>
              <a:rPr lang="pt-BR" dirty="0"/>
              <a:t>; esôfago; estômago; intestino delgado; intestino grosso; fígado; </a:t>
            </a:r>
            <a:r>
              <a:rPr lang="pt-BR" dirty="0" err="1"/>
              <a:t>vesículabiliar</a:t>
            </a:r>
            <a:r>
              <a:rPr lang="pt-BR" dirty="0"/>
              <a:t>; pâncreas;2.8 URINÁRIO: rins; ureteres; bexiga urinária; uretra;2.9 GENITAL MASCULINO: introdução, gônadas, via espermática e </a:t>
            </a:r>
            <a:r>
              <a:rPr lang="pt-BR" dirty="0" err="1"/>
              <a:t>órgãosgenitais</a:t>
            </a:r>
            <a:r>
              <a:rPr lang="pt-BR" dirty="0"/>
              <a:t> externos e internos, glândulas sexuais acessórias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6022231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Medial</a:t>
            </a:r>
            <a:r>
              <a:rPr lang="pt-BR" dirty="0"/>
              <a:t>: mais próximo do plano sagital mediano (linha sagital mediana.</a:t>
            </a:r>
          </a:p>
          <a:p>
            <a:r>
              <a:rPr lang="pt-BR" b="1" dirty="0" smtClean="0"/>
              <a:t>Lateral</a:t>
            </a:r>
            <a:r>
              <a:rPr lang="pt-BR" dirty="0"/>
              <a:t>: mais afastado do plano sagital mediano (linha sagital mediana</a:t>
            </a:r>
            <a:r>
              <a:rPr lang="pt-BR" dirty="0" smtClean="0"/>
              <a:t>).</a:t>
            </a:r>
          </a:p>
          <a:p>
            <a:pPr marL="0" indent="0">
              <a:buNone/>
            </a:pPr>
            <a:r>
              <a:rPr lang="pt-BR" dirty="0" smtClean="0"/>
              <a:t> EXEMPLO: Os </a:t>
            </a:r>
            <a:r>
              <a:rPr lang="pt-BR" dirty="0"/>
              <a:t>ligamentos colaterais do joelho. O ligamento colateral </a:t>
            </a:r>
            <a:r>
              <a:rPr lang="pt-BR" dirty="0" err="1"/>
              <a:t>fibular</a:t>
            </a:r>
            <a:r>
              <a:rPr lang="pt-BR" dirty="0"/>
              <a:t> está localizado lateralmente enquanto que o ligamento colateral tibial está localizado medialmente, ou seja, mais próximo à linha sagital mediana.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24272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TERMOS ANATOMICOS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0" y="2832100"/>
            <a:ext cx="4445000" cy="2768600"/>
          </a:xfrm>
        </p:spPr>
      </p:pic>
    </p:spTree>
    <p:extLst>
      <p:ext uri="{BB962C8B-B14F-4D97-AF65-F5344CB8AC3E}">
        <p14:creationId xmlns:p14="http://schemas.microsoft.com/office/powerpoint/2010/main" val="42379680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 </a:t>
            </a:r>
            <a:r>
              <a:rPr lang="pt-BR" b="1" dirty="0"/>
              <a:t>Mediano</a:t>
            </a:r>
            <a:r>
              <a:rPr lang="pt-BR" dirty="0"/>
              <a:t>: Exatamente sobre o eixo sagital mediano.</a:t>
            </a:r>
          </a:p>
          <a:p>
            <a:r>
              <a:rPr lang="pt-BR" b="1" dirty="0"/>
              <a:t>Exemplo</a:t>
            </a:r>
            <a:r>
              <a:rPr lang="pt-BR" dirty="0"/>
              <a:t>:  O esófago e um órgão mediano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3748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Intermédio: </a:t>
            </a:r>
            <a:r>
              <a:rPr lang="pt-BR" dirty="0"/>
              <a:t>entre medial e lateral</a:t>
            </a:r>
            <a:r>
              <a:rPr lang="pt-BR" dirty="0" smtClean="0"/>
              <a:t>.</a:t>
            </a:r>
          </a:p>
          <a:p>
            <a:r>
              <a:rPr lang="pt-BR" dirty="0" smtClean="0"/>
              <a:t>EXEMPLO: </a:t>
            </a:r>
            <a:r>
              <a:rPr lang="pt-BR" dirty="0"/>
              <a:t>O </a:t>
            </a:r>
            <a:r>
              <a:rPr lang="pt-BR" dirty="0" smtClean="0"/>
              <a:t>músculo </a:t>
            </a:r>
            <a:r>
              <a:rPr lang="pt-BR" dirty="0" err="1"/>
              <a:t>Quádriceps</a:t>
            </a:r>
            <a:r>
              <a:rPr lang="pt-BR" dirty="0"/>
              <a:t> Femoral tem quatro porções a que esta entre a porção(vasto) medial e lateral denomina-se </a:t>
            </a:r>
            <a:r>
              <a:rPr lang="pt-BR" dirty="0" smtClean="0"/>
              <a:t>intermédio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997" y="3806645"/>
            <a:ext cx="2387600" cy="234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41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Médio:</a:t>
            </a:r>
            <a:r>
              <a:rPr lang="pt-BR" dirty="0"/>
              <a:t> estrutura ou órgão interposto entre um superior e um inferior ou entre anterior e posterior.</a:t>
            </a:r>
          </a:p>
          <a:p>
            <a:r>
              <a:rPr lang="pt-BR" b="1" dirty="0"/>
              <a:t>Exemplo</a:t>
            </a:r>
            <a:r>
              <a:rPr lang="pt-BR" dirty="0"/>
              <a:t>: O pulmão direito apresenta três lobos superior inferior e o lobo médio.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608" y="3978935"/>
            <a:ext cx="2387600" cy="216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8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TERMOS ANATOMICOS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TERMOS DE COMPARAÇÃO</a:t>
            </a:r>
          </a:p>
          <a:p>
            <a:r>
              <a:rPr lang="pt-BR" b="1" dirty="0"/>
              <a:t>Proximal</a:t>
            </a:r>
            <a:r>
              <a:rPr lang="pt-BR" dirty="0"/>
              <a:t>: próximo da raiz do membro. Na direção do tronco.</a:t>
            </a:r>
          </a:p>
          <a:p>
            <a:r>
              <a:rPr lang="pt-BR" b="1" dirty="0" smtClean="0"/>
              <a:t>Distal</a:t>
            </a:r>
            <a:r>
              <a:rPr lang="pt-BR" dirty="0"/>
              <a:t>: afastado da raiz do membro. Longe do tronco ou do ponto de inserção.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94283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Superficial</a:t>
            </a:r>
            <a:r>
              <a:rPr lang="pt-BR" dirty="0"/>
              <a:t>: significa mais perto da superfície do corpo.</a:t>
            </a:r>
          </a:p>
          <a:p>
            <a:r>
              <a:rPr lang="pt-BR" b="1" dirty="0" smtClean="0"/>
              <a:t>Profundo</a:t>
            </a:r>
            <a:r>
              <a:rPr lang="pt-BR" dirty="0"/>
              <a:t>: significa mais afastado da superfície do corpo.</a:t>
            </a:r>
          </a:p>
          <a:p>
            <a:r>
              <a:rPr lang="pt-BR" b="1" dirty="0"/>
              <a:t>Exemplo</a:t>
            </a:r>
            <a:r>
              <a:rPr lang="pt-BR" dirty="0"/>
              <a:t>: A pele é uma estrutura superficial comparada às </a:t>
            </a:r>
            <a:r>
              <a:rPr lang="pt-BR" dirty="0" err="1"/>
              <a:t>arterias</a:t>
            </a:r>
            <a:r>
              <a:rPr lang="pt-BR" dirty="0"/>
              <a:t> ou os ossos que estão localizados mais profundamente. No sistema venoso é comum utilizarmos esses termos para diferenciar o sistema venoso superficial (mais próximo à superfície) do sistema venoso profundo (passa mais profundamente junto com o sistema arterial).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03106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VARIAÇÕES ANATOMICAS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São as diferenças morfológicas, externas ou internas, entre os elementos que compõem um grupo, ou o mesmo individuo onde se comparam dois lados, que se apresentam sem prejuízo final para o individuo.  As </a:t>
            </a:r>
            <a:r>
              <a:rPr lang="pt-BR" dirty="0" err="1" smtClean="0"/>
              <a:t>fatoes</a:t>
            </a:r>
            <a:r>
              <a:rPr lang="pt-BR" dirty="0" smtClean="0"/>
              <a:t> gerais para variação anatômica são:</a:t>
            </a:r>
          </a:p>
          <a:p>
            <a:r>
              <a:rPr lang="pt-BR" dirty="0" smtClean="0"/>
              <a:t>Idade, sexo, raça, biótipo, esporte, evolução.</a:t>
            </a:r>
          </a:p>
          <a:p>
            <a:pPr marL="0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2819551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Variações </a:t>
            </a:r>
            <a:r>
              <a:rPr lang="pt-BR" dirty="0" err="1" smtClean="0"/>
              <a:t>anatomicas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BREVILÍNEO: individuo baixo e forte, com o tronco prevalecendo sobre os membros; contornos externos bem arredondados e grandes cavidades corporais;</a:t>
            </a:r>
          </a:p>
          <a:p>
            <a:r>
              <a:rPr lang="pt-BR" dirty="0" smtClean="0"/>
              <a:t>LONGILÍNEO: é o indivíduo alto e magro, com os membros prevalecendo sobre o tronco;</a:t>
            </a:r>
          </a:p>
          <a:p>
            <a:r>
              <a:rPr lang="pt-BR" dirty="0" smtClean="0"/>
              <a:t>NORMILÍNEO: é o indivíduo atlético que que mostra </a:t>
            </a:r>
            <a:r>
              <a:rPr lang="pt-BR" dirty="0" err="1" smtClean="0"/>
              <a:t>porporções</a:t>
            </a:r>
            <a:r>
              <a:rPr lang="pt-BR" dirty="0" smtClean="0"/>
              <a:t> intermediárias entre os dois tipos referidos. Apresenta o ângulo de encontro entre costelas e apêndice xifoide a 90º</a:t>
            </a:r>
          </a:p>
        </p:txBody>
      </p:sp>
    </p:spTree>
    <p:extLst>
      <p:ext uri="{BB962C8B-B14F-4D97-AF65-F5344CB8AC3E}">
        <p14:creationId xmlns:p14="http://schemas.microsoft.com/office/powerpoint/2010/main" val="12013255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4413" y="1016637"/>
            <a:ext cx="9601196" cy="1303867"/>
          </a:xfrm>
        </p:spPr>
        <p:txBody>
          <a:bodyPr/>
          <a:lstStyle/>
          <a:p>
            <a:r>
              <a:rPr lang="pt-BR" dirty="0" smtClean="0"/>
              <a:t>Posição Anatômica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Olhar dirigido para o horizonte;</a:t>
            </a:r>
          </a:p>
          <a:p>
            <a:r>
              <a:rPr lang="pt-BR" dirty="0" smtClean="0"/>
              <a:t>Face voltada para a frente;</a:t>
            </a:r>
          </a:p>
          <a:p>
            <a:r>
              <a:rPr lang="pt-BR" dirty="0" smtClean="0"/>
              <a:t>Membros superiores estendidos e aplicados ao tronco e com as palmas das mãos levantadas para cima.</a:t>
            </a:r>
          </a:p>
          <a:p>
            <a:r>
              <a:rPr lang="pt-BR" dirty="0" smtClean="0"/>
              <a:t>Membros inferiores unidos com as pontas dos pés dirigidas para frente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0704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2.10. GENITAL FEMININO: introdução, gônadas, órgãos genitais internos e externos 2.11.NERVOSO: introdução, organização e componentes do sistema nervoso, nervoso central, sistema nervoso </a:t>
            </a:r>
            <a:r>
              <a:rPr lang="pt-BR" dirty="0" err="1"/>
              <a:t>periférico,sistema</a:t>
            </a:r>
            <a:r>
              <a:rPr lang="pt-BR" dirty="0"/>
              <a:t> nervoso autônomo;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63059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POSIÇÃO ANATÔMICA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608" y="2527540"/>
            <a:ext cx="1940943" cy="2398143"/>
          </a:xfrm>
        </p:spPr>
      </p:pic>
    </p:spTree>
    <p:extLst>
      <p:ext uri="{BB962C8B-B14F-4D97-AF65-F5344CB8AC3E}">
        <p14:creationId xmlns:p14="http://schemas.microsoft.com/office/powerpoint/2010/main" val="2283262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POSIÇÃO ANATÔMICA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Decúbito dorsal: o corpo esta deitado com a face voltada para cima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695" y="3701990"/>
            <a:ext cx="392430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75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POSIÇÃO ANATÔMICA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 decúbito ventral: o corpo esta deitado com a face para baixo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324" y="3943529"/>
            <a:ext cx="39433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473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Posição </a:t>
            </a:r>
            <a:r>
              <a:rPr lang="pt-BR" dirty="0" err="1" smtClean="0"/>
              <a:t>anatomica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Decúbito Lateral: o corpo esta deitado de lado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90" y="3554412"/>
            <a:ext cx="23907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6190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POSIÇÃO ANATÔMICA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Posição de </a:t>
            </a:r>
            <a:r>
              <a:rPr lang="pt-BR" dirty="0" err="1" smtClean="0"/>
              <a:t>litotomia</a:t>
            </a:r>
            <a:r>
              <a:rPr lang="pt-BR" dirty="0" smtClean="0"/>
              <a:t>: o corpo esta deitado com a face voltada para cima, com flexão de 90º de quadril e joelho, expondo o períneo.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74" y="3829499"/>
            <a:ext cx="299085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8572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POSIÇÃO ANATÔMICA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Posição de </a:t>
            </a:r>
            <a:r>
              <a:rPr lang="pt-BR" dirty="0" err="1" smtClean="0"/>
              <a:t>treidelemburg</a:t>
            </a:r>
            <a:r>
              <a:rPr lang="pt-BR" dirty="0" smtClean="0"/>
              <a:t>: o corpo esta deitado com a face voltada para cima, com a cabeça sobre a maca inclinada para baixo cerca de 40º</a:t>
            </a:r>
          </a:p>
          <a:p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74" y="3856726"/>
            <a:ext cx="299085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05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POSIÇÃO ANATÔMICA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Decúbito Ventral ou prona: O paciente fica deitado de </a:t>
            </a:r>
            <a:r>
              <a:rPr lang="pt-BR" dirty="0" err="1" smtClean="0"/>
              <a:t>abdômem</a:t>
            </a:r>
            <a:r>
              <a:rPr lang="pt-BR" dirty="0" smtClean="0"/>
              <a:t> para baixo, com braços estendidos para frente, e apoiados em talas. </a:t>
            </a:r>
            <a:r>
              <a:rPr lang="pt-BR" dirty="0" err="1" smtClean="0"/>
              <a:t>Ex</a:t>
            </a:r>
            <a:r>
              <a:rPr lang="pt-BR" dirty="0" smtClean="0"/>
              <a:t>: cirurgias de coluna, hérnia de disco.</a:t>
            </a:r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45" y="4135916"/>
            <a:ext cx="434340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30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TERMOS DE MOVIMENTO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Flexão</a:t>
            </a:r>
            <a:r>
              <a:rPr lang="pt-BR" dirty="0"/>
              <a:t>: curvatura ou diminuição do ângulo entre os ossos ou partes do corpo.</a:t>
            </a:r>
          </a:p>
          <a:p>
            <a:r>
              <a:rPr lang="pt-BR" dirty="0"/>
              <a:t> </a:t>
            </a:r>
            <a:r>
              <a:rPr lang="pt-BR" b="1" dirty="0"/>
              <a:t>Extensão</a:t>
            </a:r>
            <a:r>
              <a:rPr lang="pt-BR" dirty="0"/>
              <a:t>: endireitar ou aumentar o ângulo entre os ossos ou partes do corpo.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74862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TERMOS DE MOVIENTO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427" y="2812211"/>
            <a:ext cx="3347048" cy="2346385"/>
          </a:xfrm>
        </p:spPr>
      </p:pic>
    </p:spTree>
    <p:extLst>
      <p:ext uri="{BB962C8B-B14F-4D97-AF65-F5344CB8AC3E}">
        <p14:creationId xmlns:p14="http://schemas.microsoft.com/office/powerpoint/2010/main" val="42062385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TERMOS DE MOVIMENTO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Adução</a:t>
            </a:r>
            <a:r>
              <a:rPr lang="pt-BR" dirty="0"/>
              <a:t>: movimento na direção do plano mediano em um plano coronal</a:t>
            </a:r>
            <a:r>
              <a:rPr lang="pt-BR" dirty="0" smtClean="0"/>
              <a:t>.</a:t>
            </a:r>
          </a:p>
          <a:p>
            <a:r>
              <a:rPr lang="pt-BR" dirty="0"/>
              <a:t> </a:t>
            </a:r>
            <a:r>
              <a:rPr lang="pt-BR" b="1" dirty="0"/>
              <a:t>Abdução</a:t>
            </a:r>
            <a:r>
              <a:rPr lang="pt-BR" dirty="0"/>
              <a:t>: afastar-se do plano mediano no plano coronal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449" y="3860949"/>
            <a:ext cx="152400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674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AVALIAÇÕES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prova Teórica (A) peso 50 pontos uma prova Prática (B) peso 50 </a:t>
            </a:r>
            <a:r>
              <a:rPr lang="pt-BR" dirty="0" err="1" smtClean="0"/>
              <a:t>pontos;Princípios</a:t>
            </a:r>
            <a:r>
              <a:rPr lang="pt-BR" dirty="0" smtClean="0"/>
              <a:t> </a:t>
            </a:r>
            <a:r>
              <a:rPr lang="pt-BR" dirty="0"/>
              <a:t>e valores (D) peso 20 </a:t>
            </a:r>
            <a:r>
              <a:rPr lang="pt-BR" dirty="0" smtClean="0"/>
              <a:t>;pontos exercícios </a:t>
            </a:r>
            <a:r>
              <a:rPr lang="pt-BR" dirty="0"/>
              <a:t>em sala de aula (F) 40 </a:t>
            </a:r>
            <a:r>
              <a:rPr lang="pt-BR" dirty="0" smtClean="0"/>
              <a:t>pontos; Resolução </a:t>
            </a:r>
            <a:r>
              <a:rPr lang="pt-BR" dirty="0"/>
              <a:t>de Estudos de caso e seminários (E) peso 20 </a:t>
            </a:r>
            <a:r>
              <a:rPr lang="pt-BR" smtClean="0"/>
              <a:t>pontos; Pesquisa </a:t>
            </a:r>
            <a:r>
              <a:rPr lang="pt-BR" dirty="0"/>
              <a:t>Orientada (C) peso 20 pontos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50158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TERMOS DE MOVIMENTO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Rotação Medial</a:t>
            </a:r>
            <a:r>
              <a:rPr lang="pt-BR" dirty="0"/>
              <a:t>: traz a face anterior de um membro para mais perto do plano mediano</a:t>
            </a:r>
            <a:r>
              <a:rPr lang="pt-BR" dirty="0" smtClean="0"/>
              <a:t>.</a:t>
            </a:r>
          </a:p>
          <a:p>
            <a:r>
              <a:rPr lang="pt-BR" dirty="0"/>
              <a:t> </a:t>
            </a:r>
            <a:r>
              <a:rPr lang="pt-BR" b="1" dirty="0"/>
              <a:t>Rotação Lateral</a:t>
            </a:r>
            <a:r>
              <a:rPr lang="pt-BR" dirty="0"/>
              <a:t>: leva a face anterior para longe do plano mediano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09024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479" y="2596550"/>
            <a:ext cx="4054415" cy="3312543"/>
          </a:xfrm>
        </p:spPr>
      </p:pic>
    </p:spTree>
    <p:extLst>
      <p:ext uri="{BB962C8B-B14F-4D97-AF65-F5344CB8AC3E}">
        <p14:creationId xmlns:p14="http://schemas.microsoft.com/office/powerpoint/2010/main" val="30727956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TERMOS DE MOVIMENTO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err="1"/>
              <a:t>Retrusão</a:t>
            </a:r>
            <a:r>
              <a:rPr lang="pt-BR" dirty="0"/>
              <a:t>: movimento de retração (para trás) como ocorre na </a:t>
            </a:r>
            <a:r>
              <a:rPr lang="pt-BR" dirty="0" err="1"/>
              <a:t>retrusão</a:t>
            </a:r>
            <a:r>
              <a:rPr lang="pt-BR" dirty="0"/>
              <a:t> da mandíbula e no ombro.</a:t>
            </a:r>
          </a:p>
          <a:p>
            <a:r>
              <a:rPr lang="pt-BR" dirty="0"/>
              <a:t> </a:t>
            </a:r>
            <a:r>
              <a:rPr lang="pt-BR" b="1" dirty="0"/>
              <a:t>Protrusão</a:t>
            </a:r>
            <a:r>
              <a:rPr lang="pt-BR" dirty="0"/>
              <a:t>: movimento dianteiro (para frente) como ocorre na protrusão da mandíbula e no ombro.</a:t>
            </a:r>
          </a:p>
        </p:txBody>
      </p:sp>
    </p:spTree>
    <p:extLst>
      <p:ext uri="{BB962C8B-B14F-4D97-AF65-F5344CB8AC3E}">
        <p14:creationId xmlns:p14="http://schemas.microsoft.com/office/powerpoint/2010/main" val="8084699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351" y="3001992"/>
            <a:ext cx="2466378" cy="2363638"/>
          </a:xfrm>
        </p:spPr>
      </p:pic>
    </p:spTree>
    <p:extLst>
      <p:ext uri="{BB962C8B-B14F-4D97-AF65-F5344CB8AC3E}">
        <p14:creationId xmlns:p14="http://schemas.microsoft.com/office/powerpoint/2010/main" val="42702558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TERMOS DE MOVIMENTO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 </a:t>
            </a:r>
            <a:r>
              <a:rPr lang="pt-BR" b="1" dirty="0"/>
              <a:t>Oclusão</a:t>
            </a:r>
            <a:r>
              <a:rPr lang="pt-BR" dirty="0"/>
              <a:t>: movimento em que ocorre o contato da arcada dentário superior com a arcada dentária inferior.</a:t>
            </a:r>
          </a:p>
          <a:p>
            <a:r>
              <a:rPr lang="pt-BR" b="1" dirty="0" smtClean="0"/>
              <a:t>Abertura</a:t>
            </a:r>
            <a:r>
              <a:rPr lang="pt-BR" dirty="0"/>
              <a:t>: movimento em que ocorre o afastamento dos dentes no sentido súpero-inferior.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85513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TERMOS DE MOVIMENTO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 </a:t>
            </a:r>
            <a:r>
              <a:rPr lang="pt-BR" b="1" dirty="0"/>
              <a:t>Rotação Inferior da Escápula</a:t>
            </a:r>
            <a:r>
              <a:rPr lang="pt-BR" dirty="0"/>
              <a:t>: movimento em torno de um eixo sagital no qual o ângulo inferior da escápula move-se medialmente e a cavidade </a:t>
            </a:r>
            <a:r>
              <a:rPr lang="pt-BR" dirty="0" err="1"/>
              <a:t>glenoide</a:t>
            </a:r>
            <a:r>
              <a:rPr lang="pt-BR" dirty="0"/>
              <a:t> move-se </a:t>
            </a:r>
            <a:r>
              <a:rPr lang="pt-BR" dirty="0" err="1"/>
              <a:t>caudalmente</a:t>
            </a:r>
            <a:r>
              <a:rPr lang="pt-BR" dirty="0"/>
              <a:t>.</a:t>
            </a:r>
          </a:p>
          <a:p>
            <a:r>
              <a:rPr lang="pt-BR" dirty="0"/>
              <a:t> </a:t>
            </a:r>
            <a:r>
              <a:rPr lang="pt-BR" b="1" dirty="0"/>
              <a:t>Rotação Superior da Escápula</a:t>
            </a:r>
            <a:r>
              <a:rPr lang="pt-BR" dirty="0"/>
              <a:t>: movimento em torno de um eixo sagital no qual o ângulo inferior da escápula move-se lateralmente e a cavidade </a:t>
            </a:r>
            <a:r>
              <a:rPr lang="pt-BR" dirty="0" err="1"/>
              <a:t>glenoide</a:t>
            </a:r>
            <a:r>
              <a:rPr lang="pt-BR" dirty="0"/>
              <a:t> move-se </a:t>
            </a:r>
            <a:r>
              <a:rPr lang="pt-BR" dirty="0" err="1"/>
              <a:t>cranialmente</a:t>
            </a:r>
            <a:r>
              <a:rPr lang="pt-BR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266352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Elevação</a:t>
            </a:r>
            <a:r>
              <a:rPr lang="pt-BR" dirty="0"/>
              <a:t>: elevar ou mover uma parte para cima, como elevar os ombros.</a:t>
            </a:r>
            <a:br>
              <a:rPr lang="pt-BR" dirty="0"/>
            </a:br>
            <a:r>
              <a:rPr lang="pt-BR" b="1" dirty="0" smtClean="0"/>
              <a:t>Abaixamento</a:t>
            </a:r>
            <a:r>
              <a:rPr lang="pt-BR" dirty="0"/>
              <a:t>: abaixar ou mover uma parte para baixo, como baixar os ombros.</a:t>
            </a:r>
          </a:p>
        </p:txBody>
      </p:sp>
    </p:spTree>
    <p:extLst>
      <p:ext uri="{BB962C8B-B14F-4D97-AF65-F5344CB8AC3E}">
        <p14:creationId xmlns:p14="http://schemas.microsoft.com/office/powerpoint/2010/main" val="32332077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Retroversão</a:t>
            </a:r>
            <a:r>
              <a:rPr lang="pt-BR" dirty="0"/>
              <a:t>: posição da pelve na qual o plano vertical através das espinhas </a:t>
            </a:r>
            <a:r>
              <a:rPr lang="pt-BR" dirty="0" err="1"/>
              <a:t>ântero-superiores</a:t>
            </a:r>
            <a:r>
              <a:rPr lang="pt-BR" dirty="0"/>
              <a:t> é posterior ao plano vertical através da sínfise púbica</a:t>
            </a:r>
            <a:r>
              <a:rPr lang="pt-BR" dirty="0" smtClean="0"/>
              <a:t>.</a:t>
            </a:r>
          </a:p>
          <a:p>
            <a:r>
              <a:rPr lang="pt-BR" b="1" dirty="0" err="1"/>
              <a:t>Anteroversão</a:t>
            </a:r>
            <a:r>
              <a:rPr lang="pt-BR" dirty="0"/>
              <a:t>: posição da pelve na qual o plano vertical através das espinhas </a:t>
            </a:r>
            <a:r>
              <a:rPr lang="pt-BR" dirty="0" err="1"/>
              <a:t>ântero-superiores</a:t>
            </a:r>
            <a:r>
              <a:rPr lang="pt-BR" dirty="0"/>
              <a:t> é anterior ao plano vertical através da sínfise púbica.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471" y="428975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2546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err="1"/>
              <a:t>Pronação</a:t>
            </a:r>
            <a:r>
              <a:rPr lang="pt-BR" dirty="0"/>
              <a:t>: movimento do antebraço e mão que gira o rádio medialmente em torno de seu eixo longitudinal de modo que a palma da mão olha posteriormente.</a:t>
            </a:r>
          </a:p>
          <a:p>
            <a:r>
              <a:rPr lang="pt-BR" b="1" dirty="0" err="1" smtClean="0"/>
              <a:t>Supinação</a:t>
            </a:r>
            <a:r>
              <a:rPr lang="pt-BR" dirty="0"/>
              <a:t>: movimento do antebraço e mão que gira o rádio lateralmente em torno de seu eixo longitudinal de modo que a palma da mão olha anteriormente.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730635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978" y="2557463"/>
            <a:ext cx="6008043" cy="3317875"/>
          </a:xfrm>
        </p:spPr>
      </p:pic>
    </p:spTree>
    <p:extLst>
      <p:ext uri="{BB962C8B-B14F-4D97-AF65-F5344CB8AC3E}">
        <p14:creationId xmlns:p14="http://schemas.microsoft.com/office/powerpoint/2010/main" val="1978482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HISTÓRIA DA ANATOMIA HUMANA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conhecimento anatômico do corpo humano data de quinhentos anos antes de Cristo no sul da Itália com </a:t>
            </a:r>
            <a:r>
              <a:rPr lang="pt-BR" dirty="0" err="1"/>
              <a:t>Alcméon</a:t>
            </a:r>
            <a:r>
              <a:rPr lang="pt-BR" dirty="0"/>
              <a:t> de </a:t>
            </a:r>
            <a:r>
              <a:rPr lang="pt-BR" dirty="0" err="1"/>
              <a:t>Crotona</a:t>
            </a:r>
            <a:r>
              <a:rPr lang="pt-BR" dirty="0"/>
              <a:t>, que realizou dissecações em animais. Pouco tempo depois, um texto clínico da escola hipocrática descobriu a anatomia do ombro conforme havia sido estudada com a dissecação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402081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 </a:t>
            </a:r>
            <a:r>
              <a:rPr lang="pt-BR" b="1" dirty="0"/>
              <a:t>Inversão</a:t>
            </a:r>
            <a:r>
              <a:rPr lang="pt-BR" dirty="0"/>
              <a:t>: movimento da sola do pé em direção ao plano mediano. Quando o pé está totalmente invertido, ele também está </a:t>
            </a:r>
            <a:r>
              <a:rPr lang="pt-BR" dirty="0" err="1"/>
              <a:t>plantifletido</a:t>
            </a:r>
            <a:r>
              <a:rPr lang="pt-BR" dirty="0"/>
              <a:t>.</a:t>
            </a:r>
          </a:p>
          <a:p>
            <a:r>
              <a:rPr lang="pt-BR" dirty="0"/>
              <a:t> </a:t>
            </a:r>
            <a:r>
              <a:rPr lang="pt-BR" b="1" dirty="0" err="1"/>
              <a:t>Eversão</a:t>
            </a:r>
            <a:r>
              <a:rPr lang="pt-BR" dirty="0"/>
              <a:t>: movimento da sola do pé para longe do plano mediano. Quando o pé está totalmente evertido, ele também está </a:t>
            </a:r>
            <a:r>
              <a:rPr lang="pt-BR" dirty="0" err="1"/>
              <a:t>dorsifletido</a:t>
            </a:r>
            <a:r>
              <a:rPr lang="pt-BR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409035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820988"/>
            <a:ext cx="4419600" cy="2790825"/>
          </a:xfrm>
        </p:spPr>
      </p:pic>
    </p:spTree>
    <p:extLst>
      <p:ext uri="{BB962C8B-B14F-4D97-AF65-F5344CB8AC3E}">
        <p14:creationId xmlns:p14="http://schemas.microsoft.com/office/powerpoint/2010/main" val="219094167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err="1"/>
              <a:t>Dorsi</a:t>
            </a:r>
            <a:r>
              <a:rPr lang="pt-BR" b="1" dirty="0"/>
              <a:t>-flexão</a:t>
            </a:r>
            <a:r>
              <a:rPr lang="pt-BR" dirty="0"/>
              <a:t> (flexão dorsal): movimento de flexão na articulação do tornozelo, como acontece quando se caminha morro acima ou se levantam os dedos do solo.</a:t>
            </a:r>
          </a:p>
          <a:p>
            <a:r>
              <a:rPr lang="pt-BR" dirty="0"/>
              <a:t> </a:t>
            </a:r>
            <a:r>
              <a:rPr lang="pt-BR" b="1" dirty="0" err="1"/>
              <a:t>Planti</a:t>
            </a:r>
            <a:r>
              <a:rPr lang="pt-BR" b="1" dirty="0"/>
              <a:t>-flexão</a:t>
            </a:r>
            <a:r>
              <a:rPr lang="pt-BR" dirty="0"/>
              <a:t> (flexão plantar): dobra o pé ou dedos em direção à face plantar, quando se fica em pé na ponta dos dedos</a:t>
            </a:r>
            <a:r>
              <a:rPr lang="pt-BR" dirty="0" smtClean="0"/>
              <a:t>.</a:t>
            </a:r>
            <a:r>
              <a:rPr lang="pt-BR" dirty="0"/>
              <a:t>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822319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775" y="3016250"/>
            <a:ext cx="2838450" cy="2400300"/>
          </a:xfrm>
        </p:spPr>
      </p:pic>
    </p:spTree>
    <p:extLst>
      <p:ext uri="{BB962C8B-B14F-4D97-AF65-F5344CB8AC3E}">
        <p14:creationId xmlns:p14="http://schemas.microsoft.com/office/powerpoint/2010/main" val="260339310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8994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HISTÓRIA DA ANATOMIA HUMANA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Aristóteles mencionou as ilustrações anatômicas quando se referiu aos paradigmas, que provavelmente eram figuras baseadas na dissecação animal. No século III A.C., o estudo da anatomia avançou consideravelmente na Alexandria. </a:t>
            </a:r>
          </a:p>
        </p:txBody>
      </p:sp>
    </p:spTree>
    <p:extLst>
      <p:ext uri="{BB962C8B-B14F-4D97-AF65-F5344CB8AC3E}">
        <p14:creationId xmlns:p14="http://schemas.microsoft.com/office/powerpoint/2010/main" val="1613270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HISTÓRIA DA ANATOMIA HUMANA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Muitas descobertas lá realizadas podem ser atribuídas a </a:t>
            </a:r>
            <a:r>
              <a:rPr lang="pt-BR" dirty="0" err="1"/>
              <a:t>Herófilo</a:t>
            </a:r>
            <a:r>
              <a:rPr lang="pt-BR" dirty="0"/>
              <a:t> e </a:t>
            </a:r>
            <a:r>
              <a:rPr lang="pt-BR" dirty="0" err="1"/>
              <a:t>Erasístrato</a:t>
            </a:r>
            <a:r>
              <a:rPr lang="pt-BR" dirty="0"/>
              <a:t>, os primeiros que realizaram dissecações humanas de modo sistemático. A partir do ano 150 A..C. a dissecação humana foi de novo proibida por razões éticas e religiosas. O conhecimento anatômico sobre o corpo humano continuou no mundo helenístico, porém só se conhecia através das dissecações em animais.</a:t>
            </a:r>
          </a:p>
        </p:txBody>
      </p:sp>
    </p:spTree>
    <p:extLst>
      <p:ext uri="{BB962C8B-B14F-4D97-AF65-F5344CB8AC3E}">
        <p14:creationId xmlns:p14="http://schemas.microsoft.com/office/powerpoint/2010/main" val="32504038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1518</TotalTime>
  <Words>2052</Words>
  <Application>Microsoft Office PowerPoint</Application>
  <PresentationFormat>Widescreen</PresentationFormat>
  <Paragraphs>173</Paragraphs>
  <Slides>74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74</vt:i4>
      </vt:variant>
    </vt:vector>
  </HeadingPairs>
  <TitlesOfParts>
    <vt:vector size="77" baseType="lpstr">
      <vt:lpstr>Arial</vt:lpstr>
      <vt:lpstr>Garamond</vt:lpstr>
      <vt:lpstr>Orgânico</vt:lpstr>
      <vt:lpstr>ANATOMIA HUMANA</vt:lpstr>
      <vt:lpstr>CRONOGRAMA</vt:lpstr>
      <vt:lpstr>Apresentação do PowerPoint</vt:lpstr>
      <vt:lpstr>Apresentação do PowerPoint</vt:lpstr>
      <vt:lpstr>Apresentação do PowerPoint</vt:lpstr>
      <vt:lpstr>AVALIAÇÕES</vt:lpstr>
      <vt:lpstr>HISTÓRIA DA ANATOMIA HUMANA </vt:lpstr>
      <vt:lpstr>HISTÓRIA DA ANATOMIA HUMANA</vt:lpstr>
      <vt:lpstr>HISTÓRIA DA ANATOMIA HUMANA</vt:lpstr>
      <vt:lpstr>HISTÓRIA DA ANATOMIA HUMANA</vt:lpstr>
      <vt:lpstr>HISTÓRIA DA ANATOMIA HUMANA</vt:lpstr>
      <vt:lpstr>HISTÓRIA DA ANATOMIA HUMANA</vt:lpstr>
      <vt:lpstr>HISTÓRIA DA ANATOMIA</vt:lpstr>
      <vt:lpstr>HISTÓRIA DA ANATOMIA</vt:lpstr>
      <vt:lpstr>Apresentação do PowerPoint</vt:lpstr>
      <vt:lpstr>CONSTITUIÇÃO DO CORPO HUMANO </vt:lpstr>
      <vt:lpstr>CONSTITUIÇÃO DO CORPO HUMANO </vt:lpstr>
      <vt:lpstr>DIVISÃO DO CORPO HUMANO</vt:lpstr>
      <vt:lpstr>CONCEITO</vt:lpstr>
      <vt:lpstr>CONCEITO </vt:lpstr>
      <vt:lpstr>CONCEITO </vt:lpstr>
      <vt:lpstr>CONCEITO </vt:lpstr>
      <vt:lpstr>CONCEITO </vt:lpstr>
      <vt:lpstr>DIVISÕES DA ANATOMIA</vt:lpstr>
      <vt:lpstr>DIVISÕES DA ANATOMIA</vt:lpstr>
      <vt:lpstr>DIVISÃO DA ANATOMIA</vt:lpstr>
      <vt:lpstr>DIVISÕES DA ANATOMIA</vt:lpstr>
      <vt:lpstr>Apresentação do PowerPoint</vt:lpstr>
      <vt:lpstr>DIVISÕES DA ANATOMIA</vt:lpstr>
      <vt:lpstr>ABORDAGENS ANATÔMICAS </vt:lpstr>
      <vt:lpstr>Apresentação do PowerPoint</vt:lpstr>
      <vt:lpstr>PLANOS ANATOMICOS</vt:lpstr>
      <vt:lpstr>Planos anatomicos</vt:lpstr>
      <vt:lpstr>PLANOS ANATOMICOS</vt:lpstr>
      <vt:lpstr>PLANOS ANATOMICOS</vt:lpstr>
      <vt:lpstr>TERMOS ANATOMICOS </vt:lpstr>
      <vt:lpstr>TERMOS ANATOMICOS</vt:lpstr>
      <vt:lpstr>Apresentação do PowerPoint</vt:lpstr>
      <vt:lpstr>Apresentação do PowerPoint</vt:lpstr>
      <vt:lpstr>Apresentação do PowerPoint</vt:lpstr>
      <vt:lpstr>TERMOS ANATOMICOS</vt:lpstr>
      <vt:lpstr>Apresentação do PowerPoint</vt:lpstr>
      <vt:lpstr>Apresentação do PowerPoint</vt:lpstr>
      <vt:lpstr>Apresentação do PowerPoint</vt:lpstr>
      <vt:lpstr>TERMOS ANATOMICOS</vt:lpstr>
      <vt:lpstr>Apresentação do PowerPoint</vt:lpstr>
      <vt:lpstr>VARIAÇÕES ANATOMICAS</vt:lpstr>
      <vt:lpstr>Variações anatomicas</vt:lpstr>
      <vt:lpstr>Posição Anatômica</vt:lpstr>
      <vt:lpstr>POSIÇÃO ANATÔMICA</vt:lpstr>
      <vt:lpstr>POSIÇÃO ANATÔMICA</vt:lpstr>
      <vt:lpstr>POSIÇÃO ANATÔMICA</vt:lpstr>
      <vt:lpstr>Posição anatomica</vt:lpstr>
      <vt:lpstr>POSIÇÃO ANATÔMICA</vt:lpstr>
      <vt:lpstr>POSIÇÃO ANATÔMICA</vt:lpstr>
      <vt:lpstr>POSIÇÃO ANATÔMICA</vt:lpstr>
      <vt:lpstr>TERMOS DE MOVIMENTO</vt:lpstr>
      <vt:lpstr>TERMOS DE MOVIENTO</vt:lpstr>
      <vt:lpstr>TERMOS DE MOVIMENTO</vt:lpstr>
      <vt:lpstr>TERMOS DE MOVIMENTO</vt:lpstr>
      <vt:lpstr>Apresentação do PowerPoint</vt:lpstr>
      <vt:lpstr>TERMOS DE MOVIMENTO</vt:lpstr>
      <vt:lpstr>Apresentação do PowerPoint</vt:lpstr>
      <vt:lpstr>TERMOS DE MOVIMENTO</vt:lpstr>
      <vt:lpstr>TERMOS DE MOVIMENTO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ANATOMIA HUMANA</dc:title>
  <dc:creator>Erasto de Maio Netto</dc:creator>
  <cp:lastModifiedBy>Erasto de Maio Netto</cp:lastModifiedBy>
  <cp:revision>21</cp:revision>
  <dcterms:created xsi:type="dcterms:W3CDTF">2017-07-03T18:09:03Z</dcterms:created>
  <dcterms:modified xsi:type="dcterms:W3CDTF">2020-07-15T17:19:00Z</dcterms:modified>
</cp:coreProperties>
</file>