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CCBDF1F-90D3-48FB-A9BA-E7BB82ED485A}" type="datetimeFigureOut">
              <a:rPr lang="pt-BR" smtClean="0"/>
              <a:t>15/10/2020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439B8D-1098-4762-921A-2DB8830C227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728" y="4286256"/>
            <a:ext cx="6400800" cy="752476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PRESSÃO ATERIAL </a:t>
            </a:r>
            <a:endParaRPr lang="pt-BR" sz="36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FUNDAMENTOS DE ENFERMAGEM CURSO DE RADIOLOGIA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FINALIDADE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AVALIAR AS CONDIÇÕES PRESSUROSAS DO SISTEMA CARDIOVASCULAR, AUXILIAR O DIAGNÓSTICO TRATAMENTO DE EVOLUÇÃO DO PACIENTE. </a:t>
            </a:r>
          </a:p>
          <a:p>
            <a:pPr>
              <a:lnSpc>
                <a:spcPct val="150000"/>
              </a:lnSpc>
              <a:buNone/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 TÉCNICA DE AFERIÇÃO DA PRESSÃO ARTERIAL ATRAVÉS DO ESFIGMOMANÔMETRO É CONSAGRADA E DE FÁCIL REALIZAÇÃO. PODE SER REALIZADO POR QUALQUER PROFISSIONAL DE SAÚDE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DEFINIÇÕES 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SISTOLE : TENSÃO ARTERIAL MÁXIMA , QUE É A TENSÃO ARTERIAL SENDO A MAIOR TENSÃO CAUSADA PELA CONTRAÇÃO DO VENTRICULO ESQUERDO , REFLETE A INTEGRIDADE DO CORAÇÃO ARTERIAS E ARTERIOLAS </a:t>
            </a:r>
          </a:p>
          <a:p>
            <a:endParaRPr lang="pt-BR" dirty="0" smtClean="0"/>
          </a:p>
          <a:p>
            <a:r>
              <a:rPr lang="pt-BR" dirty="0" smtClean="0"/>
              <a:t>DIASTÓLE : TENSÃO ARTERIAL MÍNIMA, MENOR TENSÃO DEVIDO Á RESISTENCIA OFERECIDA PELOS VASOS PERIFÉRICOS.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VALORES 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Espaço Reservado para Conteúdo 3" descr="PRESSÃ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1625" y="1580812"/>
            <a:ext cx="8504238" cy="44647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TÉCNICA PARA VERIFICAÇÃO 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MATERIAL: ESFINOMETRO E  ESTETOSCÓPIO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Como-medir-aferir-a-pressao-arter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285992"/>
            <a:ext cx="7858180" cy="39693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2863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DESCRIÇÃO PASSO A PASSO 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428736"/>
            <a:ext cx="8503920" cy="54292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pt-BR" sz="3200" dirty="0" smtClean="0"/>
              <a:t>1</a:t>
            </a:r>
            <a:r>
              <a:rPr lang="pt-BR" sz="3200" dirty="0" smtClean="0"/>
              <a:t>) </a:t>
            </a:r>
            <a:r>
              <a:rPr lang="pt-BR" sz="3200" dirty="0" smtClean="0"/>
              <a:t>Selecionar o manguito adequado para a circunferência determinada</a:t>
            </a:r>
          </a:p>
          <a:p>
            <a:pPr fontAlgn="base"/>
            <a:r>
              <a:rPr lang="pt-BR" sz="3200" dirty="0" smtClean="0"/>
              <a:t>2) </a:t>
            </a:r>
            <a:r>
              <a:rPr lang="pt-BR" sz="3200" dirty="0" smtClean="0"/>
              <a:t>O manguito deve ser colocado há 3cm da fossa cubital</a:t>
            </a:r>
          </a:p>
          <a:p>
            <a:pPr fontAlgn="base"/>
            <a:r>
              <a:rPr lang="pt-BR" sz="3200" dirty="0" smtClean="0"/>
              <a:t>3) </a:t>
            </a:r>
            <a:r>
              <a:rPr lang="pt-BR" sz="3200" dirty="0" smtClean="0"/>
              <a:t>O meio da parte compressiva do manguito deve ser colocado sobre a artéria braquial</a:t>
            </a:r>
          </a:p>
          <a:p>
            <a:pPr fontAlgn="base"/>
            <a:r>
              <a:rPr lang="pt-BR" sz="3200" dirty="0" smtClean="0"/>
              <a:t>4) </a:t>
            </a:r>
            <a:r>
              <a:rPr lang="pt-BR" sz="3200" dirty="0" smtClean="0"/>
              <a:t>A pressão arterial sistólica deve ser estimada pela palpação do pulso radial</a:t>
            </a:r>
          </a:p>
          <a:p>
            <a:pPr fontAlgn="base"/>
            <a:r>
              <a:rPr lang="pt-BR" sz="3200" dirty="0" smtClean="0"/>
              <a:t>5) </a:t>
            </a:r>
            <a:r>
              <a:rPr lang="pt-BR" sz="3200" dirty="0" smtClean="0"/>
              <a:t>O diafragma do estetoscópio deve ser colocado sobre a artéria braquial</a:t>
            </a:r>
          </a:p>
          <a:p>
            <a:pPr fontAlgn="base"/>
            <a:r>
              <a:rPr lang="pt-BR" sz="3200" dirty="0" smtClean="0"/>
              <a:t>6) </a:t>
            </a:r>
            <a:r>
              <a:rPr lang="pt-BR" sz="3200" dirty="0" smtClean="0"/>
              <a:t>Insuflar 20 a 30mmHg acima do valor estimado pela palpação do pulso radial</a:t>
            </a:r>
          </a:p>
          <a:p>
            <a:pPr fontAlgn="base"/>
            <a:r>
              <a:rPr lang="pt-BR" sz="3200" dirty="0" smtClean="0"/>
              <a:t>7) </a:t>
            </a:r>
            <a:r>
              <a:rPr lang="pt-BR" sz="3200" dirty="0" err="1" smtClean="0"/>
              <a:t>Desinsuflar</a:t>
            </a:r>
            <a:r>
              <a:rPr lang="pt-BR" sz="3200" dirty="0" smtClean="0"/>
              <a:t> lentamente até a ausculta do primeiro </a:t>
            </a:r>
            <a:r>
              <a:rPr lang="pt-BR" sz="3200" dirty="0" smtClean="0"/>
              <a:t>som. Este som </a:t>
            </a:r>
            <a:r>
              <a:rPr lang="pt-BR" sz="3200" dirty="0" smtClean="0"/>
              <a:t>determina a pressão arterial sistólica</a:t>
            </a:r>
          </a:p>
          <a:p>
            <a:pPr fontAlgn="base"/>
            <a:r>
              <a:rPr lang="pt-BR" sz="3200" dirty="0" smtClean="0"/>
              <a:t>8) </a:t>
            </a:r>
            <a:r>
              <a:rPr lang="pt-BR" sz="3200" dirty="0" smtClean="0"/>
              <a:t>A pressão arterial diastólica é determinada pelo desaparecimento dos </a:t>
            </a:r>
            <a:r>
              <a:rPr lang="pt-BR" sz="3200" dirty="0" smtClean="0"/>
              <a:t>sons)</a:t>
            </a:r>
            <a:endParaRPr lang="pt-BR" sz="3200" dirty="0" smtClean="0"/>
          </a:p>
          <a:p>
            <a:pPr fontAlgn="base"/>
            <a:r>
              <a:rPr lang="pt-BR" sz="3200" dirty="0" smtClean="0"/>
              <a:t>9</a:t>
            </a:r>
            <a:r>
              <a:rPr lang="pt-BR" sz="3200" dirty="0" smtClean="0"/>
              <a:t>) </a:t>
            </a:r>
            <a:r>
              <a:rPr lang="pt-BR" sz="3200" dirty="0" smtClean="0"/>
              <a:t>Deve-se auscultar até 20 a 30mmHg abaixo do último som</a:t>
            </a:r>
          </a:p>
          <a:p>
            <a:pPr fontAlgn="base"/>
            <a:r>
              <a:rPr lang="pt-BR" sz="3200" dirty="0" smtClean="0"/>
              <a:t>10) </a:t>
            </a:r>
            <a:r>
              <a:rPr lang="pt-BR" sz="3200" dirty="0" smtClean="0"/>
              <a:t>Informe a medida ao paciente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164</TotalTime>
  <Words>241</Words>
  <Application>Microsoft Office PowerPoint</Application>
  <PresentationFormat>Apresentação na tela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Cívico</vt:lpstr>
      <vt:lpstr>FUNDAMENTOS DE ENFERMAGEM CURSO DE RADIOLOGIA </vt:lpstr>
      <vt:lpstr>FINALIDADE </vt:lpstr>
      <vt:lpstr>DEFINIÇÕES </vt:lpstr>
      <vt:lpstr>VALORES </vt:lpstr>
      <vt:lpstr>TÉCNICA PARA VERIFICAÇÃO </vt:lpstr>
      <vt:lpstr>DESCRIÇÃO PASSO A PASSO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ENFERMAGEM CURSO DE RADIOLOGIA</dc:title>
  <dc:creator>user</dc:creator>
  <cp:lastModifiedBy>user</cp:lastModifiedBy>
  <cp:revision>9</cp:revision>
  <dcterms:created xsi:type="dcterms:W3CDTF">2020-10-15T23:33:18Z</dcterms:created>
  <dcterms:modified xsi:type="dcterms:W3CDTF">2020-10-16T02:17:38Z</dcterms:modified>
</cp:coreProperties>
</file>