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011" r:id="rId2"/>
    <p:sldId id="1012" r:id="rId3"/>
    <p:sldId id="1052" r:id="rId4"/>
    <p:sldId id="1013" r:id="rId5"/>
    <p:sldId id="1035" r:id="rId6"/>
    <p:sldId id="1043" r:id="rId7"/>
    <p:sldId id="1044" r:id="rId8"/>
    <p:sldId id="1045" r:id="rId9"/>
    <p:sldId id="1046" r:id="rId10"/>
    <p:sldId id="1047" r:id="rId11"/>
    <p:sldId id="1036" r:id="rId12"/>
    <p:sldId id="1037" r:id="rId13"/>
    <p:sldId id="1015" r:id="rId14"/>
    <p:sldId id="1039" r:id="rId15"/>
    <p:sldId id="1040" r:id="rId16"/>
    <p:sldId id="1038" r:id="rId17"/>
    <p:sldId id="1016" r:id="rId18"/>
    <p:sldId id="1029" r:id="rId19"/>
    <p:sldId id="1030" r:id="rId20"/>
    <p:sldId id="1032" r:id="rId21"/>
    <p:sldId id="1033" r:id="rId22"/>
    <p:sldId id="1031" r:id="rId23"/>
    <p:sldId id="1042" r:id="rId24"/>
    <p:sldId id="1049" r:id="rId25"/>
    <p:sldId id="1048" r:id="rId26"/>
    <p:sldId id="1051" r:id="rId27"/>
    <p:sldId id="1050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F54CE-620A-4B97-A606-FC2C68AB3E34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B34E-3700-4AA3-98D3-4FF4F572BE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74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9B34E-3700-4AA3-98D3-4FF4F572BE1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1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9B34E-3700-4AA3-98D3-4FF4F572BE1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6858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AÇÕES COMPLEMENTARES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-</a:t>
            </a:r>
            <a:r>
              <a:rPr lang="pt-BR" dirty="0"/>
              <a:t>Atendimento odontológico</a:t>
            </a:r>
            <a:br>
              <a:rPr lang="pt-BR" dirty="0"/>
            </a:br>
            <a:r>
              <a:rPr lang="pt-BR" dirty="0"/>
              <a:t>-Ações educativas</a:t>
            </a:r>
            <a:br>
              <a:rPr lang="pt-BR" dirty="0"/>
            </a:br>
            <a:r>
              <a:rPr lang="pt-BR" dirty="0"/>
              <a:t>-Visitas domiciliares</a:t>
            </a:r>
            <a:br>
              <a:rPr lang="pt-BR" dirty="0"/>
            </a:br>
            <a:r>
              <a:rPr lang="pt-BR" dirty="0"/>
              <a:t>-Referência a serviços especializados</a:t>
            </a:r>
          </a:p>
        </p:txBody>
      </p:sp>
    </p:spTree>
    <p:extLst>
      <p:ext uri="{BB962C8B-B14F-4D97-AF65-F5344CB8AC3E}">
        <p14:creationId xmlns:p14="http://schemas.microsoft.com/office/powerpoint/2010/main" val="17362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5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3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4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MENSURAÇÃO DA ALTURA UTERINA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58924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Para </a:t>
            </a:r>
            <a:r>
              <a:rPr lang="pt-BR" dirty="0"/>
              <a:t>a </a:t>
            </a:r>
            <a:r>
              <a:rPr lang="pt-BR" b="1" dirty="0"/>
              <a:t>Medida da </a:t>
            </a:r>
            <a:r>
              <a:rPr lang="pt-BR" b="1" dirty="0" smtClean="0"/>
              <a:t>Altura </a:t>
            </a:r>
            <a:r>
              <a:rPr lang="pt-BR" b="1" dirty="0"/>
              <a:t>U</a:t>
            </a:r>
            <a:r>
              <a:rPr lang="pt-BR" b="1" dirty="0" smtClean="0"/>
              <a:t>terina </a:t>
            </a:r>
            <a:r>
              <a:rPr lang="pt-BR" b="1" dirty="0"/>
              <a:t>(AU) </a:t>
            </a:r>
            <a:r>
              <a:rPr lang="pt-BR" dirty="0"/>
              <a:t>usa-se uma fita </a:t>
            </a:r>
            <a:r>
              <a:rPr lang="pt-BR" dirty="0" smtClean="0"/>
              <a:t>métrica</a:t>
            </a:r>
          </a:p>
          <a:p>
            <a:r>
              <a:rPr lang="pt-BR" dirty="0" smtClean="0"/>
              <a:t>Após </a:t>
            </a:r>
            <a:r>
              <a:rPr lang="pt-BR" dirty="0"/>
              <a:t>delimitar o fundo uterino e a borda superior da sínfise púbica, fixar a extremidade da fita métrica inelástica na </a:t>
            </a:r>
            <a:r>
              <a:rPr lang="pt-BR" dirty="0"/>
              <a:t>borda superior da sínfise púbica </a:t>
            </a:r>
            <a:r>
              <a:rPr lang="pt-BR" dirty="0"/>
              <a:t>e deslizá-la com a borda cubital da mão pela linha mediana </a:t>
            </a:r>
            <a:r>
              <a:rPr lang="pt-BR" dirty="0"/>
              <a:t>do abdome até a altura do fundo uterino </a:t>
            </a:r>
            <a:r>
              <a:rPr lang="pt-BR" dirty="0"/>
              <a:t>	</a:t>
            </a:r>
            <a:endParaRPr lang="pt-BR" dirty="0" smtClean="0"/>
          </a:p>
          <a:p>
            <a:r>
              <a:rPr lang="pt-BR" dirty="0"/>
              <a:t>É importante antes de medir a altura uterina, solicitar que a paciente esvazie a bexiga, pois a bexiga cheia pode alterar a AU em até </a:t>
            </a:r>
            <a:r>
              <a:rPr lang="pt-BR" dirty="0" smtClean="0"/>
              <a:t>3cm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07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5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ALTURA UTERINA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257800"/>
          </a:xfrm>
        </p:spPr>
        <p:txBody>
          <a:bodyPr>
            <a:normAutofit fontScale="62500" lnSpcReduction="20000"/>
          </a:bodyPr>
          <a:lstStyle/>
          <a:p>
            <a:r>
              <a:rPr lang="pt-BR" sz="5600" b="1" dirty="0" smtClean="0"/>
              <a:t>Atenção</a:t>
            </a:r>
            <a:r>
              <a:rPr lang="pt-BR" sz="5600" b="1" dirty="0"/>
              <a:t>! </a:t>
            </a:r>
            <a:r>
              <a:rPr lang="pt-BR" sz="5600" dirty="0"/>
              <a:t>Traçados iniciais abaixo ou acima da faixa devem ser medidos novamente em 15 dias para descartar erro da idade gestacional e risco para o feto. Nas avaliações subsequentes, traçados persistentemente acima ou abaixo da faixa e com inclinação semelhante indicam provável erro de idade gestacional; discutir caso com médico em </a:t>
            </a:r>
            <a:r>
              <a:rPr lang="pt-BR" sz="5600" dirty="0" err="1"/>
              <a:t>interconsulta</a:t>
            </a:r>
            <a:r>
              <a:rPr lang="pt-BR" sz="5600" dirty="0"/>
              <a:t>, verificar a necessidade de solicitação de ultrassonografia ou referência ao alto risco. Se a inclinação for diferente, encaminhar para o alto risco. 	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1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58336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REDUÇÃO DOS </a:t>
            </a:r>
            <a:r>
              <a:rPr lang="pt-BR" b="1" dirty="0">
                <a:solidFill>
                  <a:srgbClr val="FF0000"/>
                </a:solidFill>
              </a:rPr>
              <a:t>RISCOS </a:t>
            </a:r>
            <a:r>
              <a:rPr lang="pt-BR" b="1" dirty="0" smtClean="0">
                <a:solidFill>
                  <a:srgbClr val="FF0000"/>
                </a:solidFill>
              </a:rPr>
              <a:t>PRÉ-NATAIS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Orientar </a:t>
            </a:r>
            <a:r>
              <a:rPr lang="pt-BR" dirty="0"/>
              <a:t>a gestante e família acerca dos riscos potenciais durante o período pré-natal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69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AVALIAÇÃO DA DINÂMICA UTERINA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Caso </a:t>
            </a:r>
            <a:r>
              <a:rPr lang="pt-BR" b="1" dirty="0"/>
              <a:t>seja necessário e de acordo com as queixas da gestante</a:t>
            </a:r>
            <a:r>
              <a:rPr lang="pt-BR" dirty="0"/>
              <a:t>, avaliar a frequência e intensidade das </a:t>
            </a:r>
            <a:r>
              <a:rPr lang="pt-BR" dirty="0" smtClean="0"/>
              <a:t>contrações</a:t>
            </a:r>
          </a:p>
          <a:p>
            <a:r>
              <a:rPr lang="pt-BR" dirty="0" smtClean="0"/>
              <a:t>Posicionar </a:t>
            </a:r>
            <a:r>
              <a:rPr lang="pt-BR" dirty="0"/>
              <a:t>a paciente em decúbito lateral esquerdo por 10 minutos</a:t>
            </a:r>
            <a:r>
              <a:rPr lang="pt-BR" dirty="0" smtClean="0"/>
              <a:t>, colocar </a:t>
            </a:r>
            <a:r>
              <a:rPr lang="pt-BR" dirty="0"/>
              <a:t>a mão no fundo do útero da mesma a fim de avaliar o início de uma </a:t>
            </a:r>
            <a:r>
              <a:rPr lang="pt-BR" dirty="0" smtClean="0"/>
              <a:t>contração, </a:t>
            </a:r>
            <a:r>
              <a:rPr lang="pt-BR" dirty="0"/>
              <a:t>anotar frequência e duração. </a:t>
            </a:r>
            <a:endParaRPr lang="pt-BR" dirty="0" smtClean="0"/>
          </a:p>
          <a:p>
            <a:r>
              <a:rPr lang="pt-BR" dirty="0" smtClean="0"/>
              <a:t>Caso </a:t>
            </a:r>
            <a:r>
              <a:rPr lang="pt-BR" dirty="0"/>
              <a:t>em 10 minutos ela tenha mais de 3 contrações com duração maior que 20 segundos cada uma </a:t>
            </a:r>
            <a:r>
              <a:rPr lang="pt-BR" dirty="0" smtClean="0"/>
              <a:t>das contrações</a:t>
            </a:r>
            <a:r>
              <a:rPr lang="pt-BR" dirty="0"/>
              <a:t>, encaminhar paciente para avaliação na maternidade. De outra forma, a intensidade ou frequência forem menores, são contrações de treinamento ou Braxton Hicks.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3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 MANOBRA</a:t>
            </a:r>
            <a:r>
              <a:rPr lang="pt-BR" dirty="0" smtClean="0"/>
              <a:t> </a:t>
            </a:r>
            <a:r>
              <a:rPr lang="pt-BR" b="1" dirty="0" smtClean="0"/>
              <a:t>DE GIORDANO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	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 Sinal de Giordano é pesquisado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durante o exame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físico </a:t>
            </a:r>
          </a:p>
          <a:p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ealizada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com a paciente sentada e inclinada para a frente. Consiste na súbita percussão, com a borda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ulnar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da mão, na região lombar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paciente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, mais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especificamente, na altura da loja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renal</a:t>
            </a:r>
          </a:p>
          <a:p>
            <a:pPr marL="0" indent="0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 manobra evidenciar sinal de dor no paciente, o sinal de Giordano é positivo, o que indica grande probabilidade doença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renal</a:t>
            </a:r>
          </a:p>
          <a:p>
            <a:pPr marL="0" indent="0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Segundo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as evidências, dentre as gestantes com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bacteriúria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assintomática acompanhadas, 30% desenvolvem cistite e mais de 50% desenvolvem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pielonefrite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31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732"/>
            <a:ext cx="8229600" cy="1143000"/>
          </a:xfrm>
        </p:spPr>
        <p:txBody>
          <a:bodyPr/>
          <a:lstStyle/>
          <a:p>
            <a:r>
              <a:rPr lang="pt-BR" b="1" dirty="0"/>
              <a:t>AVALIAÇÃO PÉLVICA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558924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Caso </a:t>
            </a:r>
            <a:r>
              <a:rPr lang="pt-BR" sz="3600" b="1" dirty="0"/>
              <a:t>seja necessário e de acordo com as queixas da gestante </a:t>
            </a:r>
            <a:r>
              <a:rPr lang="pt-BR" sz="3600" dirty="0"/>
              <a:t>é necessário avaliar a pelve, por vezes o exame pode ter o uso do </a:t>
            </a:r>
            <a:r>
              <a:rPr lang="pt-BR" sz="3600" dirty="0" smtClean="0"/>
              <a:t>espéculo</a:t>
            </a:r>
            <a:r>
              <a:rPr lang="pt-BR" sz="3600" dirty="0"/>
              <a:t>, outras </a:t>
            </a:r>
            <a:r>
              <a:rPr lang="pt-BR" sz="3600" dirty="0" smtClean="0"/>
              <a:t>não</a:t>
            </a:r>
          </a:p>
          <a:p>
            <a:pPr marL="0" indent="0">
              <a:buNone/>
            </a:pPr>
            <a:r>
              <a:rPr lang="pt-BR" sz="3600" dirty="0" smtClean="0"/>
              <a:t> </a:t>
            </a:r>
          </a:p>
          <a:p>
            <a:r>
              <a:rPr lang="pt-BR" sz="3600" dirty="0" smtClean="0"/>
              <a:t>Realizada </a:t>
            </a:r>
            <a:r>
              <a:rPr lang="pt-BR" sz="3600" dirty="0"/>
              <a:t>com a paciente em decúbito dorsal em posição ginecológica, o que irá expor a genitália </a:t>
            </a:r>
            <a:r>
              <a:rPr lang="pt-BR" sz="3600" dirty="0" smtClean="0"/>
              <a:t>externa. </a:t>
            </a:r>
            <a:r>
              <a:rPr lang="pt-BR" sz="3600" dirty="0"/>
              <a:t>O</a:t>
            </a:r>
            <a:r>
              <a:rPr lang="pt-BR" sz="3600" dirty="0" smtClean="0"/>
              <a:t> </a:t>
            </a:r>
            <a:r>
              <a:rPr lang="pt-BR" sz="3600" dirty="0"/>
              <a:t>uso do foco de luz auxilia a visualização </a:t>
            </a:r>
            <a:r>
              <a:rPr lang="pt-BR" sz="3600" dirty="0" smtClean="0"/>
              <a:t>adequada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12204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0998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AVALIAÇÃO </a:t>
            </a:r>
            <a:r>
              <a:rPr lang="pt-BR" b="1" dirty="0" smtClean="0"/>
              <a:t>PÉLVICA  </a:t>
            </a:r>
            <a:br>
              <a:rPr lang="pt-BR" b="1" dirty="0" smtClean="0"/>
            </a:br>
            <a:r>
              <a:rPr lang="pt-BR" b="1" dirty="0" smtClean="0"/>
              <a:t> </a:t>
            </a:r>
            <a:r>
              <a:rPr lang="pt-BR" dirty="0"/>
              <a:t>APARELHO GENITAL EXTERNO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 </a:t>
            </a:r>
            <a:r>
              <a:rPr lang="pt-BR" dirty="0"/>
              <a:t>influência hormonal </a:t>
            </a:r>
            <a:r>
              <a:rPr lang="pt-BR" dirty="0" smtClean="0"/>
              <a:t>modifica </a:t>
            </a:r>
            <a:r>
              <a:rPr lang="pt-BR" dirty="0"/>
              <a:t>a mucosa, que apresenta uma coloração violácea, conhecida como Sinal de </a:t>
            </a:r>
            <a:r>
              <a:rPr lang="pt-BR" dirty="0" err="1"/>
              <a:t>Jacquemier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Observa-se </a:t>
            </a:r>
            <a:r>
              <a:rPr lang="pt-BR" dirty="0"/>
              <a:t>inicialmente os genitais externos, com especial atenção quanto à presença de tumores, fluxo vaginal</a:t>
            </a:r>
            <a:r>
              <a:rPr lang="pt-BR" dirty="0" smtClean="0"/>
              <a:t>, </a:t>
            </a:r>
            <a:r>
              <a:rPr lang="pt-BR" dirty="0" err="1" smtClean="0"/>
              <a:t>vulvovaginites</a:t>
            </a:r>
            <a:r>
              <a:rPr lang="pt-BR" dirty="0"/>
              <a:t>, prolapso genital, </a:t>
            </a:r>
            <a:r>
              <a:rPr lang="pt-BR" dirty="0" err="1"/>
              <a:t>Bartholinite</a:t>
            </a:r>
            <a:r>
              <a:rPr lang="pt-BR" dirty="0"/>
              <a:t>, rotura de períneo, incontinência urinária e perda de líquido via vaginal (bolsa rota), perda de tampão mucoso, sangramento ou qualquer outra alteração que esteja de acordo com a queixa da mulher. 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REGIÃO </a:t>
            </a:r>
            <a:r>
              <a:rPr lang="pt-BR" b="1" dirty="0">
                <a:solidFill>
                  <a:srgbClr val="FF0000"/>
                </a:solidFill>
              </a:rPr>
              <a:t>ANAL </a:t>
            </a:r>
            <a:r>
              <a:rPr lang="pt-BR" dirty="0"/>
              <a:t>- Atenção para hemorroidas e </a:t>
            </a:r>
            <a:r>
              <a:rPr lang="pt-BR" dirty="0" smtClean="0"/>
              <a:t>varizes </a:t>
            </a: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71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/>
              <a:t>TOQUE VAGINAL 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N</a:t>
            </a:r>
            <a:r>
              <a:rPr lang="pt-BR" b="1" dirty="0" smtClean="0"/>
              <a:t>ão </a:t>
            </a:r>
            <a:r>
              <a:rPr lang="pt-BR" b="1" dirty="0"/>
              <a:t>deve ser usado rotineiramente na avaliação de uma </a:t>
            </a:r>
            <a:r>
              <a:rPr lang="pt-BR" b="1" dirty="0" smtClean="0"/>
              <a:t>gestante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 smtClean="0"/>
              <a:t>utilizar </a:t>
            </a:r>
            <a:r>
              <a:rPr lang="pt-BR" dirty="0"/>
              <a:t>em situações de queixa da gestante e com o objetivo de identificar dois </a:t>
            </a:r>
            <a:r>
              <a:rPr lang="pt-BR" dirty="0" smtClean="0"/>
              <a:t>momentos: </a:t>
            </a:r>
          </a:p>
          <a:p>
            <a:r>
              <a:rPr lang="pt-BR" dirty="0" smtClean="0"/>
              <a:t>Em </a:t>
            </a:r>
            <a:r>
              <a:rPr lang="pt-BR" dirty="0"/>
              <a:t>suspeita de trabalho de parto apreciam-se as condições da vagina, se é permeável e se há presença de septos, as características do colo (dilatação, espessura, esvaecimento e centralização, altura - plano De Lee</a:t>
            </a:r>
            <a:r>
              <a:rPr lang="pt-BR" dirty="0" smtClean="0"/>
              <a:t>) </a:t>
            </a:r>
          </a:p>
          <a:p>
            <a:r>
              <a:rPr lang="pt-BR" dirty="0" smtClean="0"/>
              <a:t>Pelo </a:t>
            </a:r>
            <a:r>
              <a:rPr lang="pt-BR" dirty="0"/>
              <a:t>toque confirmam-se a apresentação, a posição e sua variedade. Por último, verificam-se as condições da </a:t>
            </a:r>
            <a:r>
              <a:rPr lang="pt-BR" dirty="0" smtClean="0"/>
              <a:t>bacia </a:t>
            </a:r>
            <a:r>
              <a:rPr lang="pt-BR" dirty="0"/>
              <a:t>	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8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583362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Notificar </a:t>
            </a:r>
            <a:r>
              <a:rPr lang="pt-BR" b="1" dirty="0"/>
              <a:t>a ocorrência dos seguintes SS/SS</a:t>
            </a:r>
            <a:r>
              <a:rPr lang="pt-BR" b="1" dirty="0" smtClean="0"/>
              <a:t>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- Febre </a:t>
            </a:r>
            <a:r>
              <a:rPr lang="pt-BR" dirty="0"/>
              <a:t>acima de </a:t>
            </a:r>
            <a:r>
              <a:rPr lang="pt-BR" dirty="0" smtClean="0"/>
              <a:t>38,5ºC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- </a:t>
            </a:r>
            <a:r>
              <a:rPr lang="pt-BR" dirty="0" err="1" smtClean="0"/>
              <a:t>Cefaléia</a:t>
            </a:r>
            <a:r>
              <a:rPr lang="pt-BR" dirty="0" smtClean="0"/>
              <a:t> </a:t>
            </a:r>
            <a:r>
              <a:rPr lang="pt-BR" dirty="0"/>
              <a:t>intensa</a:t>
            </a:r>
            <a:br>
              <a:rPr lang="pt-BR" dirty="0"/>
            </a:br>
            <a:r>
              <a:rPr lang="pt-BR" dirty="0" smtClean="0"/>
              <a:t>- Tonteira</a:t>
            </a:r>
            <a:r>
              <a:rPr lang="pt-BR" dirty="0"/>
              <a:t>, visão embaçada ou dupla, manchas a frente dos </a:t>
            </a:r>
            <a:r>
              <a:rPr lang="pt-BR" dirty="0" smtClean="0"/>
              <a:t>olhos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- Dores </a:t>
            </a:r>
            <a:r>
              <a:rPr lang="pt-BR" dirty="0"/>
              <a:t>e cólica </a:t>
            </a:r>
            <a:r>
              <a:rPr lang="pt-BR" dirty="0" smtClean="0"/>
              <a:t>abdominais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- Dor epigástrica</a:t>
            </a:r>
            <a:br>
              <a:rPr lang="pt-BR" dirty="0" smtClean="0"/>
            </a:br>
            <a:r>
              <a:rPr lang="pt-BR" dirty="0" smtClean="0"/>
              <a:t>- </a:t>
            </a:r>
            <a:r>
              <a:rPr lang="pt-BR" dirty="0" smtClean="0"/>
              <a:t>Vômitos </a:t>
            </a:r>
            <a:r>
              <a:rPr lang="pt-BR" dirty="0"/>
              <a:t>repetidos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5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58336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- </a:t>
            </a:r>
            <a:r>
              <a:rPr lang="pt-BR" dirty="0" smtClean="0"/>
              <a:t>Ausência </a:t>
            </a:r>
            <a:r>
              <a:rPr lang="pt-BR" dirty="0"/>
              <a:t>ou redução marcante dos movimentos fetais</a:t>
            </a:r>
            <a:br>
              <a:rPr lang="pt-BR" dirty="0"/>
            </a:br>
            <a:r>
              <a:rPr lang="pt-BR" dirty="0" smtClean="0"/>
              <a:t>- Manchas </a:t>
            </a:r>
            <a:r>
              <a:rPr lang="pt-BR" dirty="0"/>
              <a:t>de sangue ou sangramento vaginal, afluência ou eliminação constante de líquido pela vagina</a:t>
            </a:r>
            <a:br>
              <a:rPr lang="pt-BR" dirty="0"/>
            </a:br>
            <a:r>
              <a:rPr lang="pt-BR" dirty="0" smtClean="0"/>
              <a:t>- Dor </a:t>
            </a:r>
            <a:r>
              <a:rPr lang="pt-BR" dirty="0"/>
              <a:t>ao urinar ou redução do volume urinário</a:t>
            </a:r>
            <a:br>
              <a:rPr lang="pt-BR" dirty="0"/>
            </a:br>
            <a:r>
              <a:rPr lang="pt-BR" dirty="0" smtClean="0"/>
              <a:t>- Edema </a:t>
            </a:r>
            <a:r>
              <a:rPr lang="pt-BR" dirty="0"/>
              <a:t>das extremidades e de face,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 Cãibras </a:t>
            </a:r>
            <a:r>
              <a:rPr lang="pt-BR" dirty="0"/>
              <a:t>musculares e convulsões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9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PALPAÇÃO OBSTÉTRICA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5600" dirty="0" smtClean="0"/>
              <a:t>Identificação da situação e apresentação fetal</a:t>
            </a:r>
            <a:endParaRPr lang="pt-BR" sz="5600" dirty="0" smtClean="0"/>
          </a:p>
          <a:p>
            <a:r>
              <a:rPr lang="pt-BR" sz="5600" dirty="0" smtClean="0"/>
              <a:t>M</a:t>
            </a:r>
            <a:r>
              <a:rPr lang="pt-BR" sz="5600" dirty="0" smtClean="0"/>
              <a:t>anobras </a:t>
            </a:r>
            <a:r>
              <a:rPr lang="pt-BR" sz="5600" dirty="0"/>
              <a:t>de </a:t>
            </a:r>
            <a:r>
              <a:rPr lang="pt-BR" sz="5600" dirty="0" err="1" smtClean="0"/>
              <a:t>Leopold</a:t>
            </a:r>
            <a:endParaRPr lang="pt-BR" sz="5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13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3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3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16356</TotalTime>
  <Words>531</Words>
  <Application>Microsoft Office PowerPoint</Application>
  <PresentationFormat>Apresentação na tela (4:3)</PresentationFormat>
  <Paragraphs>43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AÇÕES COMPLEMENTARES  -Atendimento odontológico -Ações educativas -Visitas domiciliares -Referência a serviços especializados</vt:lpstr>
      <vt:lpstr>REDUÇÃO DOS RISCOS PRÉ-NATAIS  Orientar a gestante e família acerca dos riscos potenciais durante o período pré-natal  </vt:lpstr>
      <vt:lpstr>Notificar a ocorrência dos seguintes SS/SS:  - Febre acima de 38,5ºC  - Cefaléia intensa - Tonteira, visão embaçada ou dupla, manchas a frente dos olhos  - Dores e cólica abdominais - Dor epigástrica - Vômitos repetidos </vt:lpstr>
      <vt:lpstr>- Ausência ou redução marcante dos movimentos fetais - Manchas de sangue ou sangramento vaginal, afluência ou eliminação constante de líquido pela vagina - Dor ao urinar ou redução do volume urinário - Edema das extremidades e de face,  - Cãibras musculares e convulsões </vt:lpstr>
      <vt:lpstr>Apresentação do PowerPoint</vt:lpstr>
      <vt:lpstr>PALPAÇÃO OBSTÉTRICA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MENSURAÇÃO DA ALTURA UTERINA </vt:lpstr>
      <vt:lpstr>Apresentação do PowerPoint</vt:lpstr>
      <vt:lpstr>Apresentação do PowerPoint</vt:lpstr>
      <vt:lpstr>Apresentação do PowerPoint</vt:lpstr>
      <vt:lpstr>ALTURA UTERINA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DA DINÂMICA UTERINA </vt:lpstr>
      <vt:lpstr> MANOBRA DE GIORDANO</vt:lpstr>
      <vt:lpstr>AVALIAÇÃO PÉLVICA </vt:lpstr>
      <vt:lpstr>AVALIAÇÃO PÉLVICA    APARELHO GENITAL EXTERNO</vt:lpstr>
      <vt:lpstr>TOQUE VAGINAL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FERTILIZAÇÃO FECUNDAÇÃO, FERTILIZAÇÃO E CONCEPÇÃO consiste na passagem de um espermatozóide para o interior de um óvulo com a fusão de seus núcleos em uma única célula –ovo ou zigoto. •A Fecundação ocorre na tuba uterina, no seu terço externo, em poucas horas:* viabilidade:-óvulo= 24 horas após eliminação-espermatozóide = 48 horas após penetração nas vias genitais femininas.</dc:title>
  <dc:creator>Isabela</dc:creator>
  <cp:lastModifiedBy>Isabela</cp:lastModifiedBy>
  <cp:revision>236</cp:revision>
  <dcterms:created xsi:type="dcterms:W3CDTF">2020-07-15T14:02:52Z</dcterms:created>
  <dcterms:modified xsi:type="dcterms:W3CDTF">2020-09-08T12:11:58Z</dcterms:modified>
</cp:coreProperties>
</file>