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002" r:id="rId2"/>
    <p:sldId id="1003" r:id="rId3"/>
    <p:sldId id="1004" r:id="rId4"/>
    <p:sldId id="1005" r:id="rId5"/>
    <p:sldId id="972" r:id="rId6"/>
    <p:sldId id="954" r:id="rId7"/>
    <p:sldId id="955" r:id="rId8"/>
    <p:sldId id="956" r:id="rId9"/>
    <p:sldId id="962" r:id="rId10"/>
    <p:sldId id="963" r:id="rId11"/>
    <p:sldId id="964" r:id="rId12"/>
    <p:sldId id="1006" r:id="rId13"/>
    <p:sldId id="1007" r:id="rId14"/>
    <p:sldId id="1008" r:id="rId15"/>
    <p:sldId id="1009" r:id="rId16"/>
    <p:sldId id="101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F54CE-620A-4B97-A606-FC2C68AB3E34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B34E-3700-4AA3-98D3-4FF4F572B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74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TESTE RÁPIDO PARA DIAGNÓSTICO ANTI HIV E/OU ANTI HIV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2843808" cy="4525963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r>
              <a:rPr lang="pt-BR" sz="8600" dirty="0">
                <a:latin typeface="Arial" pitchFamily="34" charset="0"/>
                <a:cs typeface="Arial" pitchFamily="34" charset="0"/>
              </a:rPr>
              <a:t>Teste rápido não reagente: </a:t>
            </a:r>
            <a:r>
              <a:rPr lang="pt-BR" sz="8600" dirty="0" smtClean="0">
                <a:latin typeface="Arial" pitchFamily="34" charset="0"/>
                <a:cs typeface="Arial" pitchFamily="34" charset="0"/>
              </a:rPr>
              <a:t>normal</a:t>
            </a:r>
          </a:p>
          <a:p>
            <a:r>
              <a:rPr lang="pt-BR" sz="86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8600" dirty="0">
              <a:latin typeface="Arial" pitchFamily="34" charset="0"/>
              <a:cs typeface="Arial" pitchFamily="34" charset="0"/>
            </a:endParaRPr>
          </a:p>
          <a:p>
            <a:r>
              <a:rPr lang="pt-BR" sz="8600" dirty="0" smtClean="0">
                <a:latin typeface="Arial" pitchFamily="34" charset="0"/>
                <a:cs typeface="Arial" pitchFamily="34" charset="0"/>
              </a:rPr>
              <a:t>Teste </a:t>
            </a:r>
            <a:r>
              <a:rPr lang="pt-BR" sz="8600" dirty="0">
                <a:latin typeface="Arial" pitchFamily="34" charset="0"/>
                <a:cs typeface="Arial" pitchFamily="34" charset="0"/>
              </a:rPr>
              <a:t>rápido reagente e </a:t>
            </a:r>
            <a:r>
              <a:rPr lang="pt-BR" sz="8600" dirty="0" smtClean="0">
                <a:latin typeface="Arial" pitchFamily="34" charset="0"/>
                <a:cs typeface="Arial" pitchFamily="34" charset="0"/>
              </a:rPr>
              <a:t>sorologia positiva</a:t>
            </a:r>
            <a:r>
              <a:rPr lang="pt-BR" sz="8600" dirty="0">
                <a:latin typeface="Arial" pitchFamily="34" charset="0"/>
                <a:cs typeface="Arial" pitchFamily="34" charset="0"/>
              </a:rPr>
              <a:t>: confirmar HIV </a:t>
            </a:r>
            <a:r>
              <a:rPr lang="pt-BR" sz="8600" dirty="0" smtClean="0">
                <a:latin typeface="Arial" pitchFamily="34" charset="0"/>
                <a:cs typeface="Arial" pitchFamily="34" charset="0"/>
              </a:rPr>
              <a:t>positivo</a:t>
            </a:r>
            <a:endParaRPr lang="pt-BR" sz="8600" dirty="0"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771800" y="1196752"/>
            <a:ext cx="6372200" cy="566124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r>
              <a:rPr lang="pt-BR" sz="6400" dirty="0"/>
              <a:t>A</a:t>
            </a:r>
            <a:r>
              <a:rPr lang="pt-BR" sz="6400" dirty="0" smtClean="0"/>
              <a:t>s </a:t>
            </a:r>
            <a:r>
              <a:rPr lang="pt-BR" sz="6400" dirty="0"/>
              <a:t>intervenções podem reduzir a transmissão </a:t>
            </a:r>
            <a:r>
              <a:rPr lang="pt-BR" sz="6400" dirty="0" smtClean="0"/>
              <a:t>materno-fetal</a:t>
            </a:r>
          </a:p>
          <a:p>
            <a:endParaRPr lang="pt-BR" sz="6400" dirty="0"/>
          </a:p>
          <a:p>
            <a:r>
              <a:rPr lang="pt-BR" sz="6400" dirty="0" smtClean="0"/>
              <a:t>O </a:t>
            </a:r>
            <a:r>
              <a:rPr lang="pt-BR" sz="6400" dirty="0"/>
              <a:t>diagnóstico reagente </a:t>
            </a:r>
            <a:r>
              <a:rPr lang="pt-BR" sz="6400" dirty="0" smtClean="0"/>
              <a:t>deve </a:t>
            </a:r>
            <a:r>
              <a:rPr lang="pt-BR" sz="6400" dirty="0"/>
              <a:t>ser realizado mediante pelo menos duas etapas de testagem (etapas 1 e 2</a:t>
            </a:r>
            <a:r>
              <a:rPr lang="pt-BR" sz="6400" dirty="0" smtClean="0"/>
              <a:t>)</a:t>
            </a:r>
          </a:p>
          <a:p>
            <a:endParaRPr lang="pt-BR" sz="6400" dirty="0"/>
          </a:p>
          <a:p>
            <a:r>
              <a:rPr lang="pt-BR" sz="6400" dirty="0" smtClean="0"/>
              <a:t>podem </a:t>
            </a:r>
            <a:r>
              <a:rPr lang="pt-BR" sz="6400" dirty="0"/>
              <a:t>ocorrer resultados falso-positivos. A falsa positividade na testagem é mais frequente na gestação </a:t>
            </a:r>
            <a:r>
              <a:rPr lang="pt-BR" sz="6400" dirty="0" smtClean="0"/>
              <a:t>e </a:t>
            </a:r>
            <a:r>
              <a:rPr lang="pt-BR" sz="6400" dirty="0"/>
              <a:t>pode ocorrer em algumas situações clínicas, como no caso de doenças </a:t>
            </a:r>
            <a:r>
              <a:rPr lang="pt-BR" sz="6400" dirty="0" smtClean="0"/>
              <a:t>autoimunes</a:t>
            </a:r>
          </a:p>
          <a:p>
            <a:pPr marL="0" indent="0">
              <a:buNone/>
            </a:pPr>
            <a:endParaRPr lang="pt-BR" sz="6400" dirty="0"/>
          </a:p>
          <a:p>
            <a:r>
              <a:rPr lang="pt-BR" sz="6400" dirty="0" smtClean="0"/>
              <a:t>Nos </a:t>
            </a:r>
            <a:r>
              <a:rPr lang="pt-BR" sz="6400" dirty="0"/>
              <a:t>casos de gestantes já sabidamente HIV positiva ou em uso de antirretroviral, encaminhar para acompanhamento em serviço de pré-natal de alto risco e atentar para a prevenção de transmissão vertical</a:t>
            </a:r>
            <a:r>
              <a:rPr lang="pt-BR" sz="6400" dirty="0" smtClean="0"/>
              <a:t>;</a:t>
            </a:r>
            <a:endParaRPr lang="pt-BR" sz="6400" dirty="0"/>
          </a:p>
          <a:p>
            <a:endParaRPr lang="pt-BR" sz="6400" dirty="0"/>
          </a:p>
          <a:p>
            <a:r>
              <a:rPr lang="pt-BR" sz="6400" dirty="0" smtClean="0"/>
              <a:t>Em </a:t>
            </a:r>
            <a:r>
              <a:rPr lang="pt-BR" sz="6400" dirty="0"/>
              <a:t>caso de gestante </a:t>
            </a:r>
            <a:r>
              <a:rPr lang="pt-BR" sz="6400" dirty="0" smtClean="0"/>
              <a:t>com resultado positivo, encaminhar para </a:t>
            </a:r>
            <a:r>
              <a:rPr lang="pt-BR" sz="6400" dirty="0"/>
              <a:t>serviço de pré-natal de alto </a:t>
            </a:r>
            <a:r>
              <a:rPr lang="pt-BR" sz="6400" dirty="0" smtClean="0"/>
              <a:t>risco</a:t>
            </a:r>
            <a:endParaRPr lang="pt-BR" sz="6400" dirty="0"/>
          </a:p>
          <a:p>
            <a:endParaRPr lang="pt-BR" sz="6400" dirty="0"/>
          </a:p>
          <a:p>
            <a:r>
              <a:rPr lang="pt-BR" sz="6400" dirty="0" smtClean="0"/>
              <a:t>Em </a:t>
            </a:r>
            <a:r>
              <a:rPr lang="pt-BR" sz="6400" dirty="0"/>
              <a:t>ambas as situações mantem o seguimento na Atenção </a:t>
            </a:r>
            <a:r>
              <a:rPr lang="pt-BR" sz="6400" dirty="0" smtClean="0"/>
              <a:t>básica</a:t>
            </a:r>
          </a:p>
          <a:p>
            <a:pPr marL="0" indent="0">
              <a:buNone/>
            </a:pPr>
            <a:endParaRPr lang="pt-BR" sz="6400" dirty="0" smtClean="0"/>
          </a:p>
          <a:p>
            <a:r>
              <a:rPr lang="pt-BR" sz="6400" dirty="0" smtClean="0"/>
              <a:t>As </a:t>
            </a:r>
            <a:r>
              <a:rPr lang="pt-BR" sz="6400" dirty="0"/>
              <a:t>gestantes HIV positivas deverão ser orientadas a não amamentar</a:t>
            </a:r>
          </a:p>
          <a:p>
            <a:pPr marL="0" indent="0">
              <a:buNone/>
            </a:pPr>
            <a:endParaRPr lang="pt-BR" sz="6400" dirty="0"/>
          </a:p>
          <a:p>
            <a:r>
              <a:rPr lang="pt-BR" sz="6400" dirty="0" smtClean="0"/>
              <a:t>Toda </a:t>
            </a:r>
            <a:r>
              <a:rPr lang="pt-BR" sz="6400" dirty="0"/>
              <a:t>gestante infectada pelo HIV deve receber TARV durante a gestação, com dois objetivos: profilaxia da transmissão vertical ou tratamento da infecção pelo </a:t>
            </a:r>
            <a:r>
              <a:rPr lang="pt-BR" sz="6400" dirty="0" smtClean="0"/>
              <a:t>HIV</a:t>
            </a:r>
            <a:endParaRPr lang="pt-BR" sz="6400" dirty="0"/>
          </a:p>
          <a:p>
            <a:pPr marL="0" indent="0">
              <a:buNone/>
            </a:pPr>
            <a:endParaRPr lang="pt-BR" sz="5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38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7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7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6633"/>
            <a:ext cx="6076950" cy="559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84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4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57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2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TOXOPLASMOSE</a:t>
            </a:r>
            <a:r>
              <a:rPr lang="pt-BR" dirty="0" smtClean="0"/>
              <a:t> </a:t>
            </a:r>
            <a:r>
              <a:rPr lang="pt-BR" dirty="0" err="1"/>
              <a:t>IgG</a:t>
            </a:r>
            <a:r>
              <a:rPr lang="pt-BR" dirty="0"/>
              <a:t> e </a:t>
            </a:r>
            <a:r>
              <a:rPr lang="pt-BR" dirty="0" err="1"/>
              <a:t>IgM</a:t>
            </a:r>
            <a:r>
              <a:rPr lang="pt-BR" dirty="0"/>
              <a:t> 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977" y="1124744"/>
            <a:ext cx="3758935" cy="5544616"/>
          </a:xfrm>
        </p:spPr>
        <p:txBody>
          <a:bodyPr>
            <a:normAutofit fontScale="25000" lnSpcReduction="20000"/>
          </a:bodyPr>
          <a:lstStyle/>
          <a:p>
            <a:endParaRPr lang="pt-BR" sz="6400" dirty="0"/>
          </a:p>
          <a:p>
            <a:pPr marL="0" indent="0">
              <a:buNone/>
            </a:pPr>
            <a:r>
              <a:rPr lang="pt-BR" sz="11200" dirty="0" smtClean="0"/>
              <a:t>     </a:t>
            </a:r>
            <a:r>
              <a:rPr lang="pt-BR" sz="11200" b="1" dirty="0" err="1" smtClean="0">
                <a:solidFill>
                  <a:srgbClr val="00B050"/>
                </a:solidFill>
              </a:rPr>
              <a:t>IgG</a:t>
            </a:r>
            <a:r>
              <a:rPr lang="pt-BR" sz="11200" b="1" dirty="0" smtClean="0">
                <a:solidFill>
                  <a:srgbClr val="00B050"/>
                </a:solidFill>
              </a:rPr>
              <a:t> </a:t>
            </a:r>
            <a:r>
              <a:rPr lang="pt-BR" sz="11200" b="1" dirty="0">
                <a:solidFill>
                  <a:srgbClr val="00B050"/>
                </a:solidFill>
              </a:rPr>
              <a:t>e </a:t>
            </a:r>
            <a:r>
              <a:rPr lang="pt-BR" sz="11200" b="1" dirty="0" err="1">
                <a:solidFill>
                  <a:srgbClr val="00B050"/>
                </a:solidFill>
              </a:rPr>
              <a:t>IgM</a:t>
            </a:r>
            <a:r>
              <a:rPr lang="pt-BR" sz="11200" b="1" dirty="0">
                <a:solidFill>
                  <a:srgbClr val="00B050"/>
                </a:solidFill>
              </a:rPr>
              <a:t> reagentes</a:t>
            </a:r>
            <a:r>
              <a:rPr lang="pt-BR" sz="11200" dirty="0"/>
              <a:t>: </a:t>
            </a:r>
            <a:endParaRPr lang="pt-BR" sz="11200" dirty="0" smtClean="0"/>
          </a:p>
          <a:p>
            <a:r>
              <a:rPr lang="pt-BR" sz="11200" dirty="0" smtClean="0"/>
              <a:t>avidez </a:t>
            </a:r>
            <a:r>
              <a:rPr lang="pt-BR" sz="11200" dirty="0"/>
              <a:t>de </a:t>
            </a:r>
            <a:r>
              <a:rPr lang="pt-BR" sz="11200" dirty="0" err="1"/>
              <a:t>IgG</a:t>
            </a:r>
            <a:r>
              <a:rPr lang="pt-BR" sz="11200" dirty="0"/>
              <a:t> fraca ou gestação&gt; 16 semanas: possibilidade </a:t>
            </a:r>
            <a:r>
              <a:rPr lang="pt-BR" sz="11200" dirty="0" smtClean="0"/>
              <a:t>de infecção </a:t>
            </a:r>
            <a:r>
              <a:rPr lang="pt-BR" sz="11200" dirty="0"/>
              <a:t>na gestação – </a:t>
            </a:r>
            <a:r>
              <a:rPr lang="pt-BR" sz="11200" dirty="0" smtClean="0"/>
              <a:t>iniciar tratamento imediatamente</a:t>
            </a:r>
          </a:p>
          <a:p>
            <a:endParaRPr lang="pt-BR" sz="11200" dirty="0"/>
          </a:p>
          <a:p>
            <a:r>
              <a:rPr lang="pt-BR" sz="11200" dirty="0" smtClean="0"/>
              <a:t>avidez </a:t>
            </a:r>
            <a:r>
              <a:rPr lang="pt-BR" sz="11200" dirty="0"/>
              <a:t>forte e gestação &lt; </a:t>
            </a:r>
            <a:r>
              <a:rPr lang="pt-BR" sz="11200" dirty="0" smtClean="0"/>
              <a:t>16 semanas</a:t>
            </a:r>
            <a:r>
              <a:rPr lang="pt-BR" sz="11200" dirty="0"/>
              <a:t>: doença prévia – </a:t>
            </a:r>
            <a:r>
              <a:rPr lang="pt-BR" sz="11200" dirty="0" smtClean="0"/>
              <a:t>não repetir exame</a:t>
            </a:r>
            <a:endParaRPr lang="pt-BR" sz="11200" dirty="0"/>
          </a:p>
          <a:p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51920" y="908720"/>
            <a:ext cx="529208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err="1" smtClean="0">
                <a:solidFill>
                  <a:srgbClr val="00B050"/>
                </a:solidFill>
              </a:rPr>
              <a:t>IgM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>
                <a:solidFill>
                  <a:srgbClr val="00B050"/>
                </a:solidFill>
              </a:rPr>
              <a:t>reagente e </a:t>
            </a:r>
            <a:r>
              <a:rPr lang="pt-BR" b="1" dirty="0" err="1">
                <a:solidFill>
                  <a:srgbClr val="00B050"/>
                </a:solidFill>
              </a:rPr>
              <a:t>IgG</a:t>
            </a:r>
            <a:r>
              <a:rPr lang="pt-BR" b="1" dirty="0">
                <a:solidFill>
                  <a:srgbClr val="00B050"/>
                </a:solidFill>
              </a:rPr>
              <a:t> não </a:t>
            </a:r>
            <a:r>
              <a:rPr lang="pt-BR" b="1" dirty="0" smtClean="0">
                <a:solidFill>
                  <a:srgbClr val="00B050"/>
                </a:solidFill>
              </a:rPr>
              <a:t>reagente</a:t>
            </a:r>
            <a:r>
              <a:rPr lang="pt-BR" dirty="0" smtClean="0"/>
              <a:t>: doença </a:t>
            </a:r>
            <a:r>
              <a:rPr lang="pt-BR" dirty="0"/>
              <a:t>recente – iniciar </a:t>
            </a:r>
            <a:r>
              <a:rPr lang="pt-BR" dirty="0" smtClean="0"/>
              <a:t>tratamento imediatamente </a:t>
            </a:r>
            <a:r>
              <a:rPr lang="pt-BR" dirty="0"/>
              <a:t>e repetir o </a:t>
            </a:r>
            <a:r>
              <a:rPr lang="pt-BR" dirty="0" smtClean="0"/>
              <a:t>exame após </a:t>
            </a:r>
            <a:r>
              <a:rPr lang="pt-BR" dirty="0"/>
              <a:t>três </a:t>
            </a:r>
            <a:r>
              <a:rPr lang="pt-BR" dirty="0" smtClean="0"/>
              <a:t>semanas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err="1" smtClean="0">
                <a:solidFill>
                  <a:srgbClr val="00B050"/>
                </a:solidFill>
              </a:rPr>
              <a:t>IgM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>
                <a:solidFill>
                  <a:srgbClr val="00B050"/>
                </a:solidFill>
              </a:rPr>
              <a:t>não reagente e </a:t>
            </a:r>
            <a:r>
              <a:rPr lang="pt-BR" b="1" dirty="0" err="1">
                <a:solidFill>
                  <a:srgbClr val="00B050"/>
                </a:solidFill>
              </a:rPr>
              <a:t>IgG</a:t>
            </a:r>
            <a:r>
              <a:rPr lang="pt-BR" b="1" dirty="0">
                <a:solidFill>
                  <a:srgbClr val="00B050"/>
                </a:solidFill>
              </a:rPr>
              <a:t> reagente</a:t>
            </a:r>
            <a:r>
              <a:rPr lang="pt-BR" dirty="0" smtClean="0"/>
              <a:t>: doença </a:t>
            </a:r>
            <a:r>
              <a:rPr lang="pt-BR" dirty="0"/>
              <a:t>prévia – não repetir </a:t>
            </a:r>
            <a:r>
              <a:rPr lang="pt-BR" dirty="0" smtClean="0"/>
              <a:t>o exame 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 err="1" smtClean="0">
                <a:solidFill>
                  <a:srgbClr val="00B050"/>
                </a:solidFill>
              </a:rPr>
              <a:t>IgM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>
                <a:solidFill>
                  <a:srgbClr val="00B050"/>
                </a:solidFill>
              </a:rPr>
              <a:t>e </a:t>
            </a:r>
            <a:r>
              <a:rPr lang="pt-BR" b="1" dirty="0" err="1">
                <a:solidFill>
                  <a:srgbClr val="00B050"/>
                </a:solidFill>
              </a:rPr>
              <a:t>IgG</a:t>
            </a:r>
            <a:r>
              <a:rPr lang="pt-BR" b="1" dirty="0">
                <a:solidFill>
                  <a:srgbClr val="00B050"/>
                </a:solidFill>
              </a:rPr>
              <a:t> não reagente</a:t>
            </a:r>
            <a:r>
              <a:rPr lang="pt-BR" dirty="0"/>
              <a:t>: suscetível </a:t>
            </a:r>
          </a:p>
          <a:p>
            <a:pPr marL="0" indent="0">
              <a:buNone/>
            </a:pPr>
            <a:r>
              <a:rPr lang="pt-BR" dirty="0" smtClean="0"/>
              <a:t>Orientar </a:t>
            </a:r>
            <a:r>
              <a:rPr lang="pt-BR" dirty="0"/>
              <a:t>medidas de prevenção </a:t>
            </a:r>
            <a:r>
              <a:rPr lang="pt-BR" dirty="0" smtClean="0"/>
              <a:t>e repetir </a:t>
            </a:r>
            <a:r>
              <a:rPr lang="pt-BR" dirty="0"/>
              <a:t>o exame no 3º trimestre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96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TOXOPLASMOSE</a:t>
            </a:r>
            <a:br>
              <a:rPr lang="pt-BR" b="1" dirty="0" smtClean="0"/>
            </a:br>
            <a:r>
              <a:rPr lang="pt-BR" b="1" dirty="0" smtClean="0"/>
              <a:t> </a:t>
            </a:r>
            <a:r>
              <a:rPr lang="pt-BR" b="1" dirty="0"/>
              <a:t>gestacional e congênita </a:t>
            </a:r>
            <a:r>
              <a:rPr lang="pt-BR" dirty="0"/>
              <a:t>são agravos de notificação compulsória</a:t>
            </a:r>
            <a:br>
              <a:rPr lang="pt-BR" dirty="0"/>
            </a:br>
            <a:r>
              <a:rPr lang="pt-BR" dirty="0" smtClean="0"/>
              <a:t>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57192"/>
          </a:xfrm>
        </p:spPr>
        <p:txBody>
          <a:bodyPr>
            <a:normAutofit fontScale="25000" lnSpcReduction="20000"/>
          </a:bodyPr>
          <a:lstStyle/>
          <a:p>
            <a:endParaRPr lang="pt-BR" sz="5100" dirty="0" smtClean="0"/>
          </a:p>
          <a:p>
            <a:pPr marL="0" indent="0">
              <a:buNone/>
            </a:pPr>
            <a:r>
              <a:rPr lang="pt-BR" sz="11200" b="1" dirty="0">
                <a:solidFill>
                  <a:srgbClr val="00B050"/>
                </a:solidFill>
              </a:rPr>
              <a:t>O</a:t>
            </a:r>
            <a:r>
              <a:rPr lang="pt-BR" sz="11200" b="1" dirty="0" smtClean="0">
                <a:solidFill>
                  <a:srgbClr val="00B050"/>
                </a:solidFill>
              </a:rPr>
              <a:t>rientações </a:t>
            </a:r>
            <a:r>
              <a:rPr lang="pt-BR" sz="11200" b="1" dirty="0">
                <a:solidFill>
                  <a:srgbClr val="00B050"/>
                </a:solidFill>
              </a:rPr>
              <a:t>sobre prevenção primária para as gestantes suscetíveis: </a:t>
            </a:r>
          </a:p>
          <a:p>
            <a:r>
              <a:rPr lang="pt-BR" sz="11200" dirty="0" smtClean="0"/>
              <a:t>Lavar </a:t>
            </a:r>
            <a:r>
              <a:rPr lang="pt-BR" sz="11200" dirty="0"/>
              <a:t>as mãos ao manipular </a:t>
            </a:r>
            <a:r>
              <a:rPr lang="pt-BR" sz="11200" dirty="0" smtClean="0"/>
              <a:t>alimentos </a:t>
            </a:r>
          </a:p>
          <a:p>
            <a:r>
              <a:rPr lang="pt-BR" sz="11200" dirty="0" smtClean="0"/>
              <a:t>Lavar </a:t>
            </a:r>
            <a:r>
              <a:rPr lang="pt-BR" sz="11200" dirty="0"/>
              <a:t>bem frutas, legumes e verduras antes de se </a:t>
            </a:r>
            <a:r>
              <a:rPr lang="pt-BR" sz="11200" dirty="0" smtClean="0"/>
              <a:t>alimentar </a:t>
            </a:r>
          </a:p>
          <a:p>
            <a:r>
              <a:rPr lang="pt-BR" sz="11200" dirty="0" smtClean="0"/>
              <a:t>Não </a:t>
            </a:r>
            <a:r>
              <a:rPr lang="pt-BR" sz="11200" dirty="0"/>
              <a:t>ingerir carnes cruas, malcozidas ou malpassadas, incluindo embutidos (salame, copa etc</a:t>
            </a:r>
            <a:r>
              <a:rPr lang="pt-BR" sz="11200" dirty="0" smtClean="0"/>
              <a:t>.) </a:t>
            </a:r>
          </a:p>
          <a:p>
            <a:r>
              <a:rPr lang="pt-BR" sz="11200" dirty="0" smtClean="0"/>
              <a:t>Evitar </a:t>
            </a:r>
            <a:r>
              <a:rPr lang="pt-BR" sz="11200" dirty="0"/>
              <a:t>o contato com o solo e a terra de jardim; se isso for indispensável, usar luvas e lavar bem as mãos após a </a:t>
            </a:r>
            <a:r>
              <a:rPr lang="pt-BR" sz="11200" dirty="0" smtClean="0"/>
              <a:t>atividade</a:t>
            </a:r>
          </a:p>
          <a:p>
            <a:r>
              <a:rPr lang="pt-BR" sz="11200" dirty="0" smtClean="0"/>
              <a:t>Evitar </a:t>
            </a:r>
            <a:r>
              <a:rPr lang="pt-BR" sz="11200" dirty="0"/>
              <a:t>contato com fezes de gato no lixo ou no solo </a:t>
            </a:r>
          </a:p>
          <a:p>
            <a:endParaRPr lang="pt-BR" sz="9600" dirty="0"/>
          </a:p>
          <a:p>
            <a:endParaRPr lang="pt-BR" sz="51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19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4" y="10527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TOXOPLASMOSE</a:t>
            </a:r>
            <a:br>
              <a:rPr lang="pt-BR" b="1" dirty="0" smtClean="0"/>
            </a:br>
            <a:r>
              <a:rPr lang="pt-BR" b="1" dirty="0" smtClean="0"/>
              <a:t> </a:t>
            </a:r>
            <a:r>
              <a:rPr lang="pt-BR" b="1" dirty="0"/>
              <a:t>gestacional e congênita </a:t>
            </a:r>
            <a:r>
              <a:rPr lang="pt-BR" dirty="0"/>
              <a:t>são agravos de notificação compulsória</a:t>
            </a:r>
            <a:br>
              <a:rPr lang="pt-BR" dirty="0"/>
            </a:br>
            <a:r>
              <a:rPr lang="pt-BR" dirty="0" smtClean="0"/>
              <a:t>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11200" dirty="0" smtClean="0"/>
              <a:t>Após </a:t>
            </a:r>
            <a:r>
              <a:rPr lang="pt-BR" sz="11200" dirty="0"/>
              <a:t>manusear carne crua, lavar bem as mãos, assim como também toda a superfície que entrou em contato com o alimento e todos os utensílios </a:t>
            </a:r>
            <a:r>
              <a:rPr lang="pt-BR" sz="11200" dirty="0" smtClean="0"/>
              <a:t>utilizados </a:t>
            </a:r>
            <a:endParaRPr lang="pt-BR" sz="11200" dirty="0"/>
          </a:p>
          <a:p>
            <a:r>
              <a:rPr lang="pt-BR" sz="11200" dirty="0" smtClean="0"/>
              <a:t>Não </a:t>
            </a:r>
            <a:r>
              <a:rPr lang="pt-BR" sz="11200" dirty="0"/>
              <a:t>consumir leite e seus derivados crus, não pasteurizados, sejam de vaca ou de </a:t>
            </a:r>
            <a:r>
              <a:rPr lang="pt-BR" sz="11200" dirty="0" smtClean="0"/>
              <a:t>cabra </a:t>
            </a:r>
            <a:endParaRPr lang="pt-BR" sz="11200" dirty="0"/>
          </a:p>
          <a:p>
            <a:r>
              <a:rPr lang="pt-BR" sz="11200" dirty="0" smtClean="0"/>
              <a:t>Propor </a:t>
            </a:r>
            <a:r>
              <a:rPr lang="pt-BR" sz="11200" dirty="0"/>
              <a:t>que outra pessoa limpe a caixa de areia dos gatos e, caso isso não seja possível, tentar limpá-la e trocá-la diariamente utilizando luvas e </a:t>
            </a:r>
            <a:r>
              <a:rPr lang="pt-BR" sz="11200" dirty="0" smtClean="0"/>
              <a:t>pazinha </a:t>
            </a:r>
            <a:endParaRPr lang="pt-BR" sz="11200" dirty="0"/>
          </a:p>
          <a:p>
            <a:r>
              <a:rPr lang="pt-BR" sz="11200" dirty="0" smtClean="0"/>
              <a:t>Alimentar </a:t>
            </a:r>
            <a:r>
              <a:rPr lang="pt-BR" sz="11200" dirty="0"/>
              <a:t>os gatos com carne cozida ou ração, não deixando que eles façam a ingestão de caça; </a:t>
            </a:r>
          </a:p>
          <a:p>
            <a:r>
              <a:rPr lang="pt-BR" sz="11200" dirty="0" smtClean="0"/>
              <a:t>Lavar </a:t>
            </a:r>
            <a:r>
              <a:rPr lang="pt-BR" sz="11200" dirty="0"/>
              <a:t>bem as mãos após o </a:t>
            </a:r>
            <a:r>
              <a:rPr lang="pt-BR" sz="11200" dirty="0" smtClean="0"/>
              <a:t>contato com </a:t>
            </a:r>
            <a:r>
              <a:rPr lang="pt-BR" sz="11200" dirty="0"/>
              <a:t>os </a:t>
            </a:r>
            <a:r>
              <a:rPr lang="pt-BR" sz="11200" dirty="0" smtClean="0"/>
              <a:t>animais</a:t>
            </a:r>
            <a:endParaRPr lang="pt-BR" sz="11200" dirty="0"/>
          </a:p>
          <a:p>
            <a:pPr marL="0" indent="0">
              <a:buNone/>
            </a:pPr>
            <a:r>
              <a:rPr lang="pt-BR" sz="6000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372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TESTE RÁPIDO OU SOROLOGIA PARA HEPATITE B </a:t>
            </a:r>
            <a:r>
              <a:rPr lang="pt-BR" dirty="0" smtClean="0"/>
              <a:t>(</a:t>
            </a:r>
            <a:r>
              <a:rPr lang="pt-BR" dirty="0" err="1"/>
              <a:t>HbsAg</a:t>
            </a:r>
            <a:r>
              <a:rPr lang="pt-BR" dirty="0"/>
              <a:t>) 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95800" cy="5733256"/>
          </a:xfrm>
        </p:spPr>
        <p:txBody>
          <a:bodyPr>
            <a:normAutofit fontScale="32500" lnSpcReduction="20000"/>
          </a:bodyPr>
          <a:lstStyle/>
          <a:p>
            <a:endParaRPr lang="pt-BR" dirty="0"/>
          </a:p>
          <a:p>
            <a:r>
              <a:rPr lang="pt-BR" sz="7400" dirty="0" err="1"/>
              <a:t>HBsAg</a:t>
            </a:r>
            <a:r>
              <a:rPr lang="pt-BR" sz="7400" dirty="0"/>
              <a:t> não reagente: </a:t>
            </a:r>
            <a:r>
              <a:rPr lang="pt-BR" sz="7400" dirty="0" smtClean="0"/>
              <a:t>normal</a:t>
            </a:r>
            <a:endParaRPr lang="pt-BR" sz="7400" dirty="0"/>
          </a:p>
          <a:p>
            <a:endParaRPr lang="pt-BR" sz="7400" dirty="0"/>
          </a:p>
          <a:p>
            <a:r>
              <a:rPr lang="pt-BR" sz="7400" dirty="0" err="1" smtClean="0"/>
              <a:t>HBsAg</a:t>
            </a:r>
            <a:r>
              <a:rPr lang="pt-BR" sz="7400" dirty="0" smtClean="0"/>
              <a:t> </a:t>
            </a:r>
            <a:r>
              <a:rPr lang="pt-BR" sz="7400" dirty="0"/>
              <a:t>reagente: solicitar </a:t>
            </a:r>
            <a:r>
              <a:rPr lang="pt-BR" sz="7400" dirty="0" err="1"/>
              <a:t>HBeAg</a:t>
            </a:r>
            <a:r>
              <a:rPr lang="pt-BR" sz="7400" dirty="0"/>
              <a:t> </a:t>
            </a:r>
            <a:r>
              <a:rPr lang="pt-BR" sz="7400" dirty="0" smtClean="0"/>
              <a:t>e transaminases </a:t>
            </a:r>
            <a:r>
              <a:rPr lang="pt-BR" sz="7400" dirty="0"/>
              <a:t>(ALT/TGP </a:t>
            </a:r>
            <a:r>
              <a:rPr lang="pt-BR" sz="7400" dirty="0" err="1"/>
              <a:t>eAST</a:t>
            </a:r>
            <a:r>
              <a:rPr lang="pt-BR" sz="7400" dirty="0"/>
              <a:t>/TGO). </a:t>
            </a:r>
          </a:p>
          <a:p>
            <a:endParaRPr lang="pt-BR" sz="7400" dirty="0"/>
          </a:p>
          <a:p>
            <a:r>
              <a:rPr lang="pt-BR" sz="7400" dirty="0" err="1" smtClean="0"/>
              <a:t>HBsAg</a:t>
            </a:r>
            <a:r>
              <a:rPr lang="pt-BR" sz="7400" dirty="0" smtClean="0"/>
              <a:t> </a:t>
            </a:r>
            <a:r>
              <a:rPr lang="pt-BR" sz="7400" dirty="0"/>
              <a:t>reagente e </a:t>
            </a:r>
            <a:r>
              <a:rPr lang="pt-BR" sz="7400" dirty="0" err="1"/>
              <a:t>HBeAg</a:t>
            </a:r>
            <a:r>
              <a:rPr lang="pt-BR" sz="7400" dirty="0"/>
              <a:t> reagentes: deve ser encaminhada ao serviço de referência para gestação de alto </a:t>
            </a:r>
            <a:r>
              <a:rPr lang="pt-BR" sz="7400" dirty="0" smtClean="0"/>
              <a:t>risco</a:t>
            </a:r>
            <a:endParaRPr lang="pt-BR" sz="7400" dirty="0"/>
          </a:p>
          <a:p>
            <a:endParaRPr lang="pt-BR" sz="7400" dirty="0"/>
          </a:p>
          <a:p>
            <a:r>
              <a:rPr lang="pt-BR" sz="7400" dirty="0" err="1" smtClean="0"/>
              <a:t>HBsAg</a:t>
            </a:r>
            <a:r>
              <a:rPr lang="pt-BR" sz="7400" dirty="0" smtClean="0"/>
              <a:t> </a:t>
            </a:r>
            <a:r>
              <a:rPr lang="pt-BR" sz="7400" dirty="0"/>
              <a:t>não reagente: se esquema vacinal desconhecido. </a:t>
            </a:r>
            <a:r>
              <a:rPr lang="pt-BR" sz="7400" dirty="0" smtClean="0"/>
              <a:t>Encaminhar </a:t>
            </a:r>
            <a:r>
              <a:rPr lang="pt-BR" sz="7400" dirty="0"/>
              <a:t>p</a:t>
            </a:r>
            <a:r>
              <a:rPr lang="pt-BR" sz="7400" dirty="0" smtClean="0"/>
              <a:t>ara vacinação</a:t>
            </a:r>
            <a:endParaRPr lang="pt-BR" sz="7400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5472608"/>
          </a:xfrm>
        </p:spPr>
        <p:txBody>
          <a:bodyPr>
            <a:normAutofit fontScale="32500" lnSpcReduction="20000"/>
          </a:bodyPr>
          <a:lstStyle/>
          <a:p>
            <a:endParaRPr lang="pt-BR" dirty="0"/>
          </a:p>
          <a:p>
            <a:r>
              <a:rPr lang="pt-BR" sz="7400" dirty="0"/>
              <a:t>O rastreamento sorológico deve ser oferecido para mulheres grávidas porque a intervenção pós-natal pode diminuir o risco de transmissão mãe e </a:t>
            </a:r>
            <a:r>
              <a:rPr lang="pt-BR" sz="7400" dirty="0" smtClean="0"/>
              <a:t>filho</a:t>
            </a:r>
          </a:p>
          <a:p>
            <a:endParaRPr lang="pt-BR" sz="7400" dirty="0"/>
          </a:p>
          <a:p>
            <a:r>
              <a:rPr lang="pt-BR" sz="7400" dirty="0" smtClean="0"/>
              <a:t>Fazer </a:t>
            </a:r>
            <a:r>
              <a:rPr lang="pt-BR" sz="7400" dirty="0"/>
              <a:t>aconselhamento </a:t>
            </a:r>
            <a:r>
              <a:rPr lang="pt-BR" sz="7400" dirty="0" err="1"/>
              <a:t>pré</a:t>
            </a:r>
            <a:r>
              <a:rPr lang="pt-BR" sz="7400" dirty="0"/>
              <a:t> e </a:t>
            </a:r>
            <a:r>
              <a:rPr lang="pt-BR" sz="7400" dirty="0" smtClean="0"/>
              <a:t>pós-teste</a:t>
            </a:r>
          </a:p>
          <a:p>
            <a:endParaRPr lang="pt-BR" sz="7400" dirty="0"/>
          </a:p>
          <a:p>
            <a:r>
              <a:rPr lang="pt-BR" sz="7400" b="1" dirty="0" smtClean="0"/>
              <a:t>Em </a:t>
            </a:r>
            <a:r>
              <a:rPr lang="pt-BR" sz="7400" b="1" dirty="0"/>
              <a:t>caso de resultado reagente, a gestante deve ser encaminhada ao serviço de referência para gestação de alto </a:t>
            </a:r>
            <a:r>
              <a:rPr lang="pt-BR" sz="7400" b="1" dirty="0" smtClean="0"/>
              <a:t>risco </a:t>
            </a:r>
            <a:endParaRPr lang="pt-BR" sz="74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52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59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67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79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64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15123</TotalTime>
  <Words>559</Words>
  <Application>Microsoft Office PowerPoint</Application>
  <PresentationFormat>Apresentação na tela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TESTE RÁPIDO PARA DIAGNÓSTICO ANTI HIV E/OU ANTI HIV   </vt:lpstr>
      <vt:lpstr>TOXOPLASMOSE IgG e IgM   </vt:lpstr>
      <vt:lpstr>TOXOPLASMOSE  gestacional e congênita são agravos de notificação compulsória    </vt:lpstr>
      <vt:lpstr>TOXOPLASMOSE  gestacional e congênita são agravos de notificação compulsória    </vt:lpstr>
      <vt:lpstr>TESTE RÁPIDO OU SOROLOGIA PARA HEPATITE B (HbsAg)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FERTILIZAÇÃO FECUNDAÇÃO, FERTILIZAÇÃO E CONCEPÇÃO consiste na passagem de um espermatozóide para o interior de um óvulo com a fusão de seus núcleos em uma única célula –ovo ou zigoto. •A Fecundação ocorre na tuba uterina, no seu terço externo, em poucas horas:* viabilidade:-óvulo= 24 horas após eliminação-espermatozóide = 48 horas após penetração nas vias genitais femininas.</dc:title>
  <dc:creator>Isabela</dc:creator>
  <cp:lastModifiedBy>Isabela</cp:lastModifiedBy>
  <cp:revision>226</cp:revision>
  <dcterms:created xsi:type="dcterms:W3CDTF">2020-07-15T14:02:52Z</dcterms:created>
  <dcterms:modified xsi:type="dcterms:W3CDTF">2020-09-05T12:30:45Z</dcterms:modified>
</cp:coreProperties>
</file>