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917" r:id="rId2"/>
    <p:sldId id="919" r:id="rId3"/>
    <p:sldId id="920" r:id="rId4"/>
    <p:sldId id="921" r:id="rId5"/>
    <p:sldId id="933" r:id="rId6"/>
    <p:sldId id="950" r:id="rId7"/>
    <p:sldId id="922" r:id="rId8"/>
    <p:sldId id="935" r:id="rId9"/>
    <p:sldId id="936" r:id="rId10"/>
    <p:sldId id="937" r:id="rId11"/>
    <p:sldId id="951" r:id="rId12"/>
    <p:sldId id="923" r:id="rId13"/>
    <p:sldId id="924" r:id="rId14"/>
    <p:sldId id="938" r:id="rId15"/>
    <p:sldId id="939" r:id="rId16"/>
    <p:sldId id="940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>
      <p:cViewPr varScale="1">
        <p:scale>
          <a:sx n="45" d="100"/>
          <a:sy n="45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F54CE-620A-4B97-A606-FC2C68AB3E34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9B34E-3700-4AA3-98D3-4FF4F572BE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743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467"/>
            <a:ext cx="9144000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EXAMES LABORATORIAIS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733256"/>
          </a:xfrm>
        </p:spPr>
        <p:txBody>
          <a:bodyPr>
            <a:normAutofit/>
          </a:bodyPr>
          <a:lstStyle/>
          <a:p>
            <a:r>
              <a:rPr lang="pt-BR" dirty="0" smtClean="0"/>
              <a:t>promoção </a:t>
            </a:r>
            <a:r>
              <a:rPr lang="pt-BR" dirty="0"/>
              <a:t>de saúde e </a:t>
            </a:r>
            <a:r>
              <a:rPr lang="pt-BR" dirty="0" smtClean="0"/>
              <a:t>prevenção de </a:t>
            </a:r>
            <a:r>
              <a:rPr lang="pt-BR" dirty="0"/>
              <a:t>agravos, para </a:t>
            </a:r>
            <a:r>
              <a:rPr lang="pt-BR" dirty="0" smtClean="0"/>
              <a:t>diagnóstico </a:t>
            </a:r>
            <a:r>
              <a:rPr lang="pt-BR" dirty="0"/>
              <a:t>e tratamento adequados dos problemas</a:t>
            </a:r>
          </a:p>
          <a:p>
            <a:r>
              <a:rPr lang="pt-BR" dirty="0" smtClean="0"/>
              <a:t>contribui </a:t>
            </a:r>
            <a:r>
              <a:rPr lang="pt-BR" dirty="0"/>
              <a:t>para a obtenção de resultados obstétricos e </a:t>
            </a:r>
            <a:r>
              <a:rPr lang="pt-BR" dirty="0" smtClean="0"/>
              <a:t>perinatais satisfatórios</a:t>
            </a:r>
            <a:r>
              <a:rPr lang="pt-BR" dirty="0"/>
              <a:t>, favorecendo a qualificação da assistência </a:t>
            </a:r>
            <a:r>
              <a:rPr lang="pt-BR" dirty="0" smtClean="0"/>
              <a:t>pré-natal, mediante </a:t>
            </a:r>
            <a:r>
              <a:rPr lang="pt-BR" dirty="0"/>
              <a:t>identificação de fatores de risco gestacional, estratificação </a:t>
            </a:r>
            <a:r>
              <a:rPr lang="pt-BR" dirty="0" smtClean="0"/>
              <a:t>do risco</a:t>
            </a:r>
            <a:r>
              <a:rPr lang="pt-BR" dirty="0"/>
              <a:t>, prevenção e detecção precoce de doenças e a instituição de </a:t>
            </a:r>
            <a:r>
              <a:rPr lang="pt-BR" dirty="0" smtClean="0"/>
              <a:t>medidas necessárias </a:t>
            </a:r>
            <a:r>
              <a:rPr lang="pt-BR" dirty="0"/>
              <a:t>e </a:t>
            </a:r>
            <a:r>
              <a:rPr lang="pt-BR" dirty="0" smtClean="0"/>
              <a:t>oportunas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5250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sz="4400" dirty="0">
                <a:latin typeface="Arial" pitchFamily="34" charset="0"/>
                <a:cs typeface="Arial" pitchFamily="34" charset="0"/>
              </a:rPr>
              <a:t>Hemoglobina &lt; 8g/dl </a:t>
            </a:r>
            <a:r>
              <a:rPr lang="pt-BR" sz="4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Anemia grave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4925144"/>
          </a:xfrm>
        </p:spPr>
        <p:txBody>
          <a:bodyPr>
            <a:normAutofit/>
          </a:bodyPr>
          <a:lstStyle/>
          <a:p>
            <a:r>
              <a:rPr lang="pt-BR" sz="4000" dirty="0">
                <a:latin typeface="Arial" pitchFamily="34" charset="0"/>
                <a:cs typeface="Arial" pitchFamily="34" charset="0"/>
              </a:rPr>
              <a:t>realizar </a:t>
            </a:r>
            <a:r>
              <a:rPr lang="pt-BR" sz="4000" dirty="0" err="1">
                <a:latin typeface="Arial" pitchFamily="34" charset="0"/>
                <a:cs typeface="Arial" pitchFamily="34" charset="0"/>
              </a:rPr>
              <a:t>interconsulta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 com médico de família e encaminhar ao pré-natal de alto risco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450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A anemia durante a gestação pode estar associada a um risco aumentado de baixo peso ao nascer, mortalidade perinatal e trabalho de parto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prematuro</a:t>
            </a: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5440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	</a:t>
            </a:r>
            <a:br>
              <a:rPr lang="pt-BR" dirty="0"/>
            </a:br>
            <a:r>
              <a:rPr lang="pt-BR" b="1" dirty="0" smtClean="0">
                <a:solidFill>
                  <a:srgbClr val="00B050"/>
                </a:solidFill>
              </a:rPr>
              <a:t>ANÁLISE DA URINA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85000" lnSpcReduction="20000"/>
          </a:bodyPr>
          <a:lstStyle/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Urina – ureia, sódio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, potássio e ácido úrico, diluídas em água. </a:t>
            </a:r>
            <a:endParaRPr lang="pt-BR" sz="33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verificar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e também comprovar a existência de doenças, principalmente nos rins e vias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urinárias</a:t>
            </a:r>
            <a:endParaRPr lang="pt-BR" sz="3300" dirty="0">
              <a:latin typeface="Arial" pitchFamily="34" charset="0"/>
              <a:cs typeface="Arial" pitchFamily="34" charset="0"/>
            </a:endParaRPr>
          </a:p>
          <a:p>
            <a:r>
              <a:rPr lang="pt-BR" sz="3300" dirty="0">
                <a:latin typeface="Arial" pitchFamily="34" charset="0"/>
                <a:cs typeface="Arial" pitchFamily="34" charset="0"/>
              </a:rPr>
              <a:t>A presença de sangue, proteínas e outras substâncias pode indicar doenças graves que ainda não estão apresentando sintomas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claros </a:t>
            </a: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níveis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glicose altos, podem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ser uma indicação de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diabetes</a:t>
            </a: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presença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de leucócitos pode sugerir uma inflamação nas vias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urinárias</a:t>
            </a:r>
            <a:endParaRPr lang="pt-BR" sz="3300" dirty="0">
              <a:latin typeface="Arial" pitchFamily="34" charset="0"/>
              <a:cs typeface="Arial" pitchFamily="34" charset="0"/>
            </a:endParaRP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uma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urina aparentemente normal não indica que ela não possa ter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alterações </a:t>
            </a: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apenas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o exame laboratorial pode detectar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problemas</a:t>
            </a:r>
            <a:endParaRPr lang="pt-BR" sz="3300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224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it-IT" b="1" dirty="0" smtClean="0"/>
              <a:t>URINA TIPO I E UROCULTURA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2987824" cy="4525963"/>
          </a:xfrm>
        </p:spPr>
        <p:txBody>
          <a:bodyPr>
            <a:normAutofit/>
          </a:bodyPr>
          <a:lstStyle/>
          <a:p>
            <a:r>
              <a:rPr lang="pt-BR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Proteinúria</a:t>
            </a:r>
            <a:endParaRPr lang="pt-BR" sz="36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3600" dirty="0"/>
              <a:t>alterado &gt; 10 </a:t>
            </a:r>
            <a:r>
              <a:rPr lang="pt-BR" sz="3600" dirty="0" smtClean="0"/>
              <a:t>mg/dl</a:t>
            </a:r>
            <a:endParaRPr lang="pt-BR" sz="3600" dirty="0"/>
          </a:p>
          <a:p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987824" y="1124744"/>
            <a:ext cx="6156176" cy="5733256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Arial" pitchFamily="34" charset="0"/>
                <a:cs typeface="Arial" pitchFamily="34" charset="0"/>
              </a:rPr>
              <a:t>“Traços”: repita em 15 dias; caso se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mantenha, encaminhe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a gestante ao pré-natal de alto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risco</a:t>
            </a:r>
            <a:endParaRPr lang="pt-BR" sz="3200" dirty="0">
              <a:latin typeface="Arial" pitchFamily="34" charset="0"/>
              <a:cs typeface="Arial" pitchFamily="34" charset="0"/>
            </a:endParaRPr>
          </a:p>
          <a:p>
            <a:r>
              <a:rPr lang="pt-BR" sz="3200" dirty="0">
                <a:latin typeface="Arial" pitchFamily="34" charset="0"/>
                <a:cs typeface="Arial" pitchFamily="34" charset="0"/>
              </a:rPr>
              <a:t>“Traços” e hipertensão e/ou edema: é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necessário referir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a gestante ao pré-natal de alto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risco</a:t>
            </a:r>
            <a:endParaRPr lang="pt-BR" sz="3200" dirty="0">
              <a:latin typeface="Arial" pitchFamily="34" charset="0"/>
              <a:cs typeface="Arial" pitchFamily="34" charset="0"/>
            </a:endParaRPr>
          </a:p>
          <a:p>
            <a:r>
              <a:rPr lang="pt-BR" sz="3200" dirty="0">
                <a:latin typeface="Arial" pitchFamily="34" charset="0"/>
                <a:cs typeface="Arial" pitchFamily="34" charset="0"/>
              </a:rPr>
              <a:t>“Maciça”: é necessário referir a gestante ao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pré-natal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de alto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risco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645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3456384" cy="4525963"/>
          </a:xfrm>
        </p:spPr>
        <p:txBody>
          <a:bodyPr>
            <a:normAutofit fontScale="62500" lnSpcReduction="20000"/>
          </a:bodyPr>
          <a:lstStyle/>
          <a:p>
            <a:r>
              <a:rPr lang="pt-BR" sz="51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Piúria</a:t>
            </a:r>
            <a:r>
              <a:rPr lang="pt-BR" sz="5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</a:t>
            </a:r>
          </a:p>
          <a:p>
            <a:pPr marL="0" indent="0">
              <a:buNone/>
            </a:pPr>
            <a:r>
              <a:rPr lang="pt-BR" sz="51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bacteriúria</a:t>
            </a:r>
            <a:r>
              <a:rPr lang="pt-BR" sz="5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</a:t>
            </a:r>
          </a:p>
          <a:p>
            <a:pPr marL="0" indent="0">
              <a:buNone/>
            </a:pPr>
            <a:r>
              <a:rPr lang="pt-BR" sz="51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Leucocitúria</a:t>
            </a:r>
            <a:endParaRPr lang="pt-BR" sz="51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pt-BR" sz="5100" dirty="0">
              <a:latin typeface="Arial" pitchFamily="34" charset="0"/>
              <a:cs typeface="Arial" pitchFamily="34" charset="0"/>
            </a:endParaRPr>
          </a:p>
          <a:p>
            <a:r>
              <a:rPr lang="pt-BR" sz="51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Cultura </a:t>
            </a:r>
            <a:endParaRPr lang="pt-BR" sz="51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5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positiva </a:t>
            </a:r>
          </a:p>
          <a:p>
            <a:pPr marL="0" indent="0">
              <a:buNone/>
            </a:pPr>
            <a:r>
              <a:rPr lang="pt-BR" sz="5100" dirty="0" smtClean="0">
                <a:latin typeface="Arial" pitchFamily="34" charset="0"/>
                <a:cs typeface="Arial" pitchFamily="34" charset="0"/>
              </a:rPr>
              <a:t>(&gt; </a:t>
            </a:r>
            <a:r>
              <a:rPr lang="pt-BR" sz="5100" dirty="0">
                <a:latin typeface="Arial" pitchFamily="34" charset="0"/>
                <a:cs typeface="Arial" pitchFamily="34" charset="0"/>
              </a:rPr>
              <a:t>105 </a:t>
            </a:r>
            <a:r>
              <a:rPr lang="pt-BR" sz="5100" dirty="0" err="1">
                <a:latin typeface="Arial" pitchFamily="34" charset="0"/>
                <a:cs typeface="Arial" pitchFamily="34" charset="0"/>
              </a:rPr>
              <a:t>col</a:t>
            </a:r>
            <a:r>
              <a:rPr lang="pt-BR" sz="5100" dirty="0">
                <a:latin typeface="Arial" pitchFamily="34" charset="0"/>
                <a:cs typeface="Arial" pitchFamily="34" charset="0"/>
              </a:rPr>
              <a:t>/ml)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915816" y="188640"/>
            <a:ext cx="6228184" cy="6669360"/>
          </a:xfrm>
        </p:spPr>
        <p:txBody>
          <a:bodyPr>
            <a:normAutofit fontScale="62500" lnSpcReduction="20000"/>
          </a:bodyPr>
          <a:lstStyle/>
          <a:p>
            <a:r>
              <a:rPr lang="pt-BR" sz="4600" dirty="0" smtClean="0">
                <a:latin typeface="Arial" pitchFamily="34" charset="0"/>
                <a:cs typeface="Arial" pitchFamily="34" charset="0"/>
              </a:rPr>
              <a:t>Tratar </a:t>
            </a:r>
            <a:r>
              <a:rPr lang="pt-BR" sz="4600" dirty="0">
                <a:latin typeface="Arial" pitchFamily="34" charset="0"/>
                <a:cs typeface="Arial" pitchFamily="34" charset="0"/>
              </a:rPr>
              <a:t>a gestante para infecção do trato urinário (ITU) empiricamente, até o resultado do antibiograma. </a:t>
            </a:r>
            <a:endParaRPr lang="pt-BR" sz="4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4600" dirty="0" smtClean="0">
                <a:latin typeface="Arial" pitchFamily="34" charset="0"/>
                <a:cs typeface="Arial" pitchFamily="34" charset="0"/>
              </a:rPr>
              <a:t>Solicitar </a:t>
            </a:r>
            <a:r>
              <a:rPr lang="pt-BR" sz="4600" dirty="0">
                <a:latin typeface="Arial" pitchFamily="34" charset="0"/>
                <a:cs typeface="Arial" pitchFamily="34" charset="0"/>
              </a:rPr>
              <a:t>o exame de urina tipo I (sumário de urina) após o término do </a:t>
            </a:r>
            <a:r>
              <a:rPr lang="pt-BR" sz="4600" dirty="0" smtClean="0">
                <a:latin typeface="Arial" pitchFamily="34" charset="0"/>
                <a:cs typeface="Arial" pitchFamily="34" charset="0"/>
              </a:rPr>
              <a:t>tratamento </a:t>
            </a:r>
          </a:p>
          <a:p>
            <a:r>
              <a:rPr lang="pt-BR" sz="4600" dirty="0" smtClean="0">
                <a:latin typeface="Arial" pitchFamily="34" charset="0"/>
                <a:cs typeface="Arial" pitchFamily="34" charset="0"/>
              </a:rPr>
              <a:t>Em </a:t>
            </a:r>
            <a:r>
              <a:rPr lang="pt-BR" sz="4600" dirty="0">
                <a:latin typeface="Arial" pitchFamily="34" charset="0"/>
                <a:cs typeface="Arial" pitchFamily="34" charset="0"/>
              </a:rPr>
              <a:t>caso de ITU de repetição ou refratária ao tratamento, após ajuste da medicação com o resultado do </a:t>
            </a:r>
            <a:r>
              <a:rPr lang="pt-BR" sz="4500" dirty="0">
                <a:latin typeface="Arial" pitchFamily="34" charset="0"/>
                <a:cs typeface="Arial" pitchFamily="34" charset="0"/>
              </a:rPr>
              <a:t>antibiograma, é necessário referir a gestante ao pré-natal de alto </a:t>
            </a:r>
            <a:r>
              <a:rPr lang="pt-BR" sz="4500" dirty="0" smtClean="0">
                <a:latin typeface="Arial" pitchFamily="34" charset="0"/>
                <a:cs typeface="Arial" pitchFamily="34" charset="0"/>
              </a:rPr>
              <a:t>risco </a:t>
            </a:r>
          </a:p>
          <a:p>
            <a:r>
              <a:rPr lang="pt-BR" sz="4500" dirty="0" smtClean="0">
                <a:latin typeface="Arial" pitchFamily="34" charset="0"/>
                <a:cs typeface="Arial" pitchFamily="34" charset="0"/>
              </a:rPr>
              <a:t>Caso </a:t>
            </a:r>
            <a:r>
              <a:rPr lang="pt-BR" sz="4500" dirty="0">
                <a:latin typeface="Arial" pitchFamily="34" charset="0"/>
                <a:cs typeface="Arial" pitchFamily="34" charset="0"/>
              </a:rPr>
              <a:t>haja suspeita de pielonefrite, é necessário referir a gestante ao hospital de referência para intercorrências </a:t>
            </a:r>
            <a:r>
              <a:rPr lang="pt-BR" sz="4500" dirty="0" smtClean="0">
                <a:latin typeface="Arial" pitchFamily="34" charset="0"/>
                <a:cs typeface="Arial" pitchFamily="34" charset="0"/>
              </a:rPr>
              <a:t>obstétricas</a:t>
            </a:r>
            <a:endParaRPr lang="pt-BR" sz="4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5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3347864" cy="4525963"/>
          </a:xfrm>
        </p:spPr>
        <p:txBody>
          <a:bodyPr>
            <a:normAutofit lnSpcReduction="10000"/>
          </a:bodyPr>
          <a:lstStyle/>
          <a:p>
            <a:r>
              <a:rPr lang="pt-BR" sz="3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Hematúria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- presença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acima de10.000 células por ml ou de três a cinco hemácias por campo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635896" y="188640"/>
            <a:ext cx="5050904" cy="6408712"/>
          </a:xfrm>
        </p:spPr>
        <p:txBody>
          <a:bodyPr>
            <a:normAutofit lnSpcReduction="10000"/>
          </a:bodyPr>
          <a:lstStyle/>
          <a:p>
            <a:r>
              <a:rPr lang="pt-BR" sz="3600" dirty="0"/>
              <a:t>Se </a:t>
            </a:r>
            <a:r>
              <a:rPr lang="pt-BR" sz="3600" dirty="0" smtClean="0"/>
              <a:t>tiver</a:t>
            </a:r>
            <a:r>
              <a:rPr lang="pt-BR" sz="3600" dirty="0" smtClean="0"/>
              <a:t> </a:t>
            </a:r>
            <a:r>
              <a:rPr lang="pt-BR" sz="3600" dirty="0" err="1"/>
              <a:t>piúria</a:t>
            </a:r>
            <a:r>
              <a:rPr lang="pt-BR" sz="3600" dirty="0"/>
              <a:t> associada, </a:t>
            </a:r>
            <a:r>
              <a:rPr lang="pt-BR" sz="3600" dirty="0" smtClean="0"/>
              <a:t>considerar </a:t>
            </a:r>
            <a:r>
              <a:rPr lang="pt-BR" sz="3600" dirty="0"/>
              <a:t>ITU e </a:t>
            </a:r>
            <a:r>
              <a:rPr lang="pt-BR" sz="3600" dirty="0" smtClean="0"/>
              <a:t>proceder </a:t>
            </a:r>
            <a:r>
              <a:rPr lang="pt-BR" sz="3600" dirty="0"/>
              <a:t>da mesma forma como foi apresentada no item anterior. </a:t>
            </a:r>
            <a:endParaRPr lang="pt-BR" sz="3600" dirty="0" smtClean="0"/>
          </a:p>
          <a:p>
            <a:r>
              <a:rPr lang="pt-BR" sz="3600" dirty="0" smtClean="0"/>
              <a:t>Se </a:t>
            </a:r>
            <a:r>
              <a:rPr lang="pt-BR" sz="3600" dirty="0"/>
              <a:t>for isolada, uma vez que tenha sido excluído sangramento genital, é necessário referir a gestante para consulta </a:t>
            </a:r>
            <a:r>
              <a:rPr lang="pt-BR" sz="3600" dirty="0" smtClean="0"/>
              <a:t>especializada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64322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b="1" dirty="0">
                <a:solidFill>
                  <a:srgbClr val="00B050"/>
                </a:solidFill>
              </a:rPr>
              <a:t>Outros elementos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Não necessitam de condutas especiais.</a:t>
            </a:r>
          </a:p>
        </p:txBody>
      </p:sp>
    </p:spTree>
    <p:extLst>
      <p:ext uri="{BB962C8B-B14F-4D97-AF65-F5344CB8AC3E}">
        <p14:creationId xmlns:p14="http://schemas.microsoft.com/office/powerpoint/2010/main" val="373627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1º </a:t>
            </a:r>
            <a:r>
              <a:rPr lang="pt-B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TRIMESTRE -  </a:t>
            </a:r>
            <a:r>
              <a:rPr lang="pt-B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1ª consulta </a:t>
            </a:r>
            <a:r>
              <a:rPr lang="pt-B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9512" y="1124744"/>
            <a:ext cx="4316288" cy="5733256"/>
          </a:xfrm>
        </p:spPr>
        <p:txBody>
          <a:bodyPr>
            <a:normAutofit fontScale="70000" lnSpcReduction="20000"/>
          </a:bodyPr>
          <a:lstStyle/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Hemogram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a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sz="3300" dirty="0">
              <a:latin typeface="Arial" pitchFamily="34" charset="0"/>
              <a:cs typeface="Arial" pitchFamily="34" charset="0"/>
            </a:endParaRPr>
          </a:p>
          <a:p>
            <a:r>
              <a:rPr lang="pt-BR" sz="3300" dirty="0" err="1" smtClean="0">
                <a:latin typeface="Arial" pitchFamily="34" charset="0"/>
                <a:cs typeface="Arial" pitchFamily="34" charset="0"/>
              </a:rPr>
              <a:t>Tipagem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 Sanguínea e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fator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Rh</a:t>
            </a:r>
          </a:p>
          <a:p>
            <a:endParaRPr lang="pt-BR" sz="33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300" dirty="0" err="1" smtClean="0">
                <a:latin typeface="Arial" pitchFamily="34" charset="0"/>
                <a:cs typeface="Arial" pitchFamily="34" charset="0"/>
              </a:rPr>
              <a:t>Coombs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indireto (se for Rh negativo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pt-BR" sz="33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300" dirty="0">
              <a:latin typeface="Arial" pitchFamily="34" charset="0"/>
              <a:cs typeface="Arial" pitchFamily="34" charset="0"/>
            </a:endParaRP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Urina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tipo I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 +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urocultura </a:t>
            </a:r>
          </a:p>
          <a:p>
            <a:endParaRPr lang="pt-BR" sz="33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Glicemia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jejum</a:t>
            </a:r>
          </a:p>
          <a:p>
            <a:pPr marL="0" indent="0">
              <a:buNone/>
            </a:pPr>
            <a:r>
              <a:rPr lang="pt-BR" sz="33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300" dirty="0">
              <a:latin typeface="Arial" pitchFamily="34" charset="0"/>
              <a:cs typeface="Arial" pitchFamily="34" charset="0"/>
            </a:endParaRP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Toxoplasmose </a:t>
            </a:r>
            <a:r>
              <a:rPr lang="pt-BR" sz="3300" dirty="0" err="1" smtClean="0">
                <a:latin typeface="Arial" pitchFamily="34" charset="0"/>
                <a:cs typeface="Arial" pitchFamily="34" charset="0"/>
              </a:rPr>
              <a:t>IgG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pt-BR" sz="3300" dirty="0" err="1" smtClean="0">
                <a:latin typeface="Arial" pitchFamily="34" charset="0"/>
                <a:cs typeface="Arial" pitchFamily="34" charset="0"/>
              </a:rPr>
              <a:t>IgM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000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316288" cy="5733256"/>
          </a:xfrm>
        </p:spPr>
        <p:txBody>
          <a:bodyPr>
            <a:normAutofit fontScale="70000" lnSpcReduction="20000"/>
          </a:bodyPr>
          <a:lstStyle/>
          <a:p>
            <a:r>
              <a:rPr lang="pt-BR" sz="3300" dirty="0" err="1" smtClean="0">
                <a:latin typeface="Arial" pitchFamily="34" charset="0"/>
                <a:cs typeface="Arial" pitchFamily="34" charset="0"/>
              </a:rPr>
              <a:t>Anti-HIV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ou teste rápido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300" dirty="0">
              <a:latin typeface="Arial" pitchFamily="34" charset="0"/>
              <a:cs typeface="Arial" pitchFamily="34" charset="0"/>
            </a:endParaRPr>
          </a:p>
          <a:p>
            <a:r>
              <a:rPr lang="pt-BR" sz="3300" dirty="0">
                <a:latin typeface="Arial" pitchFamily="34" charset="0"/>
                <a:cs typeface="Arial" pitchFamily="34" charset="0"/>
              </a:rPr>
              <a:t>VDRL (ou teste rápido) </a:t>
            </a:r>
            <a:endParaRPr lang="pt-BR" sz="3300" dirty="0" smtClean="0">
              <a:latin typeface="Arial" pitchFamily="34" charset="0"/>
              <a:cs typeface="Arial" pitchFamily="34" charset="0"/>
            </a:endParaRPr>
          </a:p>
          <a:p>
            <a:endParaRPr lang="pt-BR" sz="3300" dirty="0">
              <a:latin typeface="Arial" pitchFamily="34" charset="0"/>
              <a:cs typeface="Arial" pitchFamily="34" charset="0"/>
            </a:endParaRP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Sorologia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para hepatite B (</a:t>
            </a:r>
            <a:r>
              <a:rPr lang="pt-BR" sz="3300" dirty="0" err="1">
                <a:latin typeface="Arial" pitchFamily="34" charset="0"/>
                <a:cs typeface="Arial" pitchFamily="34" charset="0"/>
              </a:rPr>
              <a:t>HbsAg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)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(ou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teste rápido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pt-BR" sz="33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300" dirty="0">
              <a:latin typeface="Arial" pitchFamily="34" charset="0"/>
              <a:cs typeface="Arial" pitchFamily="34" charset="0"/>
            </a:endParaRPr>
          </a:p>
          <a:p>
            <a:r>
              <a:rPr lang="pt-BR" sz="3300" dirty="0" err="1" smtClean="0">
                <a:latin typeface="Arial" pitchFamily="34" charset="0"/>
                <a:cs typeface="Arial" pitchFamily="34" charset="0"/>
              </a:rPr>
              <a:t>Citopatológico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de colo de útero (se for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necessário)</a:t>
            </a:r>
          </a:p>
          <a:p>
            <a:endParaRPr lang="pt-BR" sz="33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Exame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da secreção vaginal (se houver indicação </a:t>
            </a:r>
            <a:r>
              <a:rPr lang="pt-BR" sz="3300" dirty="0" smtClean="0">
                <a:latin typeface="Arial" pitchFamily="34" charset="0"/>
                <a:cs typeface="Arial" pitchFamily="34" charset="0"/>
              </a:rPr>
              <a:t>clínica)</a:t>
            </a:r>
          </a:p>
          <a:p>
            <a:pPr marL="0" indent="0">
              <a:buNone/>
            </a:pPr>
            <a:endParaRPr lang="pt-BR" sz="33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300" dirty="0" smtClean="0">
                <a:latin typeface="Arial" pitchFamily="34" charset="0"/>
                <a:cs typeface="Arial" pitchFamily="34" charset="0"/>
              </a:rPr>
              <a:t>Parasitológico </a:t>
            </a:r>
            <a:r>
              <a:rPr lang="pt-BR" sz="3300" dirty="0">
                <a:latin typeface="Arial" pitchFamily="34" charset="0"/>
                <a:cs typeface="Arial" pitchFamily="34" charset="0"/>
              </a:rPr>
              <a:t>de fezes (se houver indicação clínica)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662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2º TRIMESTRE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Teste </a:t>
            </a:r>
            <a:r>
              <a:rPr lang="pt-BR" dirty="0">
                <a:latin typeface="Arial" pitchFamily="34" charset="0"/>
                <a:cs typeface="Arial" pitchFamily="34" charset="0"/>
              </a:rPr>
              <a:t>de tolerância para glicose com 75 g, (se a glicemia estiver acima de 85 mg/dl, ou se houver fator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risco) 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realizar </a:t>
            </a:r>
            <a:r>
              <a:rPr lang="pt-BR" dirty="0">
                <a:latin typeface="Arial" pitchFamily="34" charset="0"/>
                <a:cs typeface="Arial" pitchFamily="34" charset="0"/>
              </a:rPr>
              <a:t>este exame preferencialmente entre 24º e a 28º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semana</a:t>
            </a:r>
          </a:p>
          <a:p>
            <a:pPr marL="0" indent="0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Coombs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latin typeface="Arial" pitchFamily="34" charset="0"/>
                <a:cs typeface="Arial" pitchFamily="34" charset="0"/>
              </a:rPr>
              <a:t>indireto (se for Rh negativo)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416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3º TRIMESTRE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Hemograma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Parcial </a:t>
            </a:r>
            <a:r>
              <a:rPr lang="pt-BR" dirty="0">
                <a:latin typeface="Arial" pitchFamily="34" charset="0"/>
                <a:cs typeface="Arial" pitchFamily="34" charset="0"/>
              </a:rPr>
              <a:t>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urina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Urocultura </a:t>
            </a:r>
            <a:r>
              <a:rPr lang="pt-BR" dirty="0">
                <a:latin typeface="Arial" pitchFamily="34" charset="0"/>
                <a:cs typeface="Arial" pitchFamily="34" charset="0"/>
              </a:rPr>
              <a:t>+ urina tipo I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 err="1">
                <a:latin typeface="Arial" pitchFamily="34" charset="0"/>
                <a:cs typeface="Arial" pitchFamily="34" charset="0"/>
              </a:rPr>
              <a:t>Coombs</a:t>
            </a:r>
            <a:r>
              <a:rPr lang="pt-BR" dirty="0">
                <a:latin typeface="Arial" pitchFamily="34" charset="0"/>
                <a:cs typeface="Arial" pitchFamily="34" charset="0"/>
              </a:rPr>
              <a:t> indireto (se for Rh negativo) </a:t>
            </a:r>
            <a:r>
              <a:rPr lang="pt-BR" dirty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Glicemia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jejum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Anti-HIV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latin typeface="Arial" pitchFamily="34" charset="0"/>
                <a:cs typeface="Arial" pitchFamily="34" charset="0"/>
              </a:rPr>
              <a:t>(ou teste rápido)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VDRL </a:t>
            </a:r>
            <a:r>
              <a:rPr lang="pt-BR" dirty="0">
                <a:latin typeface="Arial" pitchFamily="34" charset="0"/>
                <a:cs typeface="Arial" pitchFamily="34" charset="0"/>
              </a:rPr>
              <a:t>(ou teste rápido) </a:t>
            </a:r>
          </a:p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HBSAg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(ou </a:t>
            </a:r>
            <a:r>
              <a:rPr lang="pt-BR" dirty="0">
                <a:latin typeface="Arial" pitchFamily="34" charset="0"/>
                <a:cs typeface="Arial" pitchFamily="34" charset="0"/>
              </a:rPr>
              <a:t>teste rápido)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Repetir </a:t>
            </a:r>
            <a:r>
              <a:rPr lang="pt-BR" dirty="0">
                <a:latin typeface="Arial" pitchFamily="34" charset="0"/>
                <a:cs typeface="Arial" pitchFamily="34" charset="0"/>
              </a:rPr>
              <a:t>o exame de toxoplasmose se o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IgG</a:t>
            </a:r>
            <a:r>
              <a:rPr lang="pt-BR" dirty="0">
                <a:latin typeface="Arial" pitchFamily="34" charset="0"/>
                <a:cs typeface="Arial" pitchFamily="34" charset="0"/>
              </a:rPr>
              <a:t> não for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reagente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 err="1" smtClean="0">
                <a:latin typeface="Arial" pitchFamily="34" charset="0"/>
                <a:cs typeface="Arial" pitchFamily="34" charset="0"/>
              </a:rPr>
              <a:t>Bacterioscopia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latin typeface="Arial" pitchFamily="34" charset="0"/>
                <a:cs typeface="Arial" pitchFamily="34" charset="0"/>
              </a:rPr>
              <a:t>de secreção vaginal (a partir de 37 semanas de gestação)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9379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467"/>
            <a:ext cx="9144000" cy="1143000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EVIDÊNCIAS CIENTÍFICAS DISPONÍVEIS – OUTROS EXAMES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661248"/>
          </a:xfrm>
        </p:spPr>
        <p:txBody>
          <a:bodyPr>
            <a:normAutofit fontScale="92500" lnSpcReduction="10000"/>
          </a:bodyPr>
          <a:lstStyle/>
          <a:p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Vaginose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bacteriana assintomática</a:t>
            </a:r>
            <a:r>
              <a:rPr lang="pt-BR" dirty="0">
                <a:latin typeface="Arial" pitchFamily="34" charset="0"/>
                <a:cs typeface="Arial" pitchFamily="34" charset="0"/>
              </a:rPr>
              <a:t>: não deve ser oferecido,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dirty="0">
                <a:latin typeface="Arial" pitchFamily="34" charset="0"/>
                <a:cs typeface="Arial" pitchFamily="34" charset="0"/>
              </a:rPr>
              <a:t>identificação e o tratamento dessa condição não diminuem o risco de parto prematuro e outros problemas reprodutivos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Chlamydia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trachomatis</a:t>
            </a:r>
            <a:r>
              <a:rPr lang="pt-B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assintomática</a:t>
            </a:r>
            <a:r>
              <a:rPr lang="pt-BR" dirty="0">
                <a:latin typeface="Arial" pitchFamily="34" charset="0"/>
                <a:cs typeface="Arial" pitchFamily="34" charset="0"/>
              </a:rPr>
              <a:t>: não deve ser realizado,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não </a:t>
            </a:r>
            <a:r>
              <a:rPr lang="pt-BR" dirty="0">
                <a:latin typeface="Arial" pitchFamily="34" charset="0"/>
                <a:cs typeface="Arial" pitchFamily="34" charset="0"/>
              </a:rPr>
              <a:t>há evidência suficiente da sua efetividade e do custo/efetividade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Cytomegalovirus</a:t>
            </a:r>
            <a:r>
              <a:rPr lang="pt-BR" dirty="0">
                <a:latin typeface="Arial" pitchFamily="34" charset="0"/>
                <a:cs typeface="Arial" pitchFamily="34" charset="0"/>
              </a:rPr>
              <a:t>: a evidência disponível não embasa o rastreamento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rotina;</a:t>
            </a:r>
          </a:p>
          <a:p>
            <a:r>
              <a:rPr lang="pt-B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Estreptococcus</a:t>
            </a:r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grupo B</a:t>
            </a:r>
            <a:r>
              <a:rPr lang="pt-BR" dirty="0">
                <a:latin typeface="Arial" pitchFamily="34" charset="0"/>
                <a:cs typeface="Arial" pitchFamily="34" charset="0"/>
              </a:rPr>
              <a:t>: não deve ser realizado, pois a evidência de sua efetividade clínica permanece incerta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41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192688"/>
          </a:xfrm>
        </p:spPr>
        <p:txBody>
          <a:bodyPr>
            <a:normAutofit fontScale="85000" lnSpcReduction="20000"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Vírus da hepatite C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: não há evidência suficiente da sua efetividade como rastreamento de rotina. Deve ser solicitado em situações especiais de alto risco, como uso de drogas injetáveis e/ou parceiro usuário, transfusões de sangue ou múltiplos parceiros de um ou de ambos</a:t>
            </a:r>
          </a:p>
          <a:p>
            <a:r>
              <a:rPr lang="pt-BR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Rubéola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: deve ser oferecido para identificar mulheres em risco de contrair infecção e possibilitar vacinação no período pós-natal, protegendo gestações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futuras</a:t>
            </a:r>
          </a:p>
          <a:p>
            <a:r>
              <a:rPr lang="pt-BR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Eletroforese de hemoglobina 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(se a gestante for negra, tiver antecedentes familiares de anemia falciforme ou apresentar história de anemia crônica).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3379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9552" y="546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HEMOGRAMA</a:t>
            </a:r>
            <a:r>
              <a:rPr lang="pt-BR" dirty="0" smtClean="0"/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1124744"/>
            <a:ext cx="4139952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t-BR" sz="6500" b="1" dirty="0" smtClean="0"/>
              <a:t>   </a:t>
            </a:r>
            <a:r>
              <a:rPr lang="pt-BR" sz="6500" b="1" dirty="0" smtClean="0">
                <a:latin typeface="Arial" pitchFamily="34" charset="0"/>
                <a:cs typeface="Arial" pitchFamily="34" charset="0"/>
              </a:rPr>
              <a:t>INTERPRETAÇÃO </a:t>
            </a:r>
            <a:r>
              <a:rPr lang="pt-BR" sz="6500" dirty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pt-BR" sz="6500" dirty="0" smtClean="0">
                <a:latin typeface="Arial" pitchFamily="34" charset="0"/>
                <a:cs typeface="Arial" pitchFamily="34" charset="0"/>
              </a:rPr>
              <a:t>Hemoglobina </a:t>
            </a:r>
            <a:r>
              <a:rPr lang="pt-BR" sz="6500" dirty="0">
                <a:latin typeface="Arial" pitchFamily="34" charset="0"/>
                <a:cs typeface="Arial" pitchFamily="34" charset="0"/>
              </a:rPr>
              <a:t>&gt; 11g/dl </a:t>
            </a:r>
            <a:r>
              <a:rPr lang="pt-BR" sz="6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65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normal</a:t>
            </a:r>
            <a:r>
              <a:rPr lang="pt-BR" sz="6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6500" dirty="0">
              <a:latin typeface="Arial" pitchFamily="34" charset="0"/>
              <a:cs typeface="Arial" pitchFamily="34" charset="0"/>
            </a:endParaRPr>
          </a:p>
          <a:p>
            <a:r>
              <a:rPr lang="pt-BR" sz="6500" dirty="0" smtClean="0">
                <a:latin typeface="Arial" pitchFamily="34" charset="0"/>
                <a:cs typeface="Arial" pitchFamily="34" charset="0"/>
              </a:rPr>
              <a:t>Hemoglobina </a:t>
            </a:r>
            <a:r>
              <a:rPr lang="pt-BR" sz="6500" dirty="0">
                <a:latin typeface="Arial" pitchFamily="34" charset="0"/>
                <a:cs typeface="Arial" pitchFamily="34" charset="0"/>
              </a:rPr>
              <a:t>entre 8 e 11 g/dl </a:t>
            </a:r>
            <a:endParaRPr lang="pt-BR" sz="6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65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anemia </a:t>
            </a:r>
            <a:r>
              <a:rPr lang="pt-BR" sz="65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leve a </a:t>
            </a:r>
            <a:r>
              <a:rPr lang="pt-BR" sz="65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moderada</a:t>
            </a:r>
          </a:p>
          <a:p>
            <a:pPr marL="0" indent="0">
              <a:buNone/>
            </a:pPr>
            <a:endParaRPr lang="pt-BR" sz="65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6500" dirty="0" smtClean="0">
                <a:latin typeface="Arial" pitchFamily="34" charset="0"/>
                <a:cs typeface="Arial" pitchFamily="34" charset="0"/>
              </a:rPr>
              <a:t>Hemoglobina </a:t>
            </a:r>
            <a:r>
              <a:rPr lang="pt-BR" sz="6500" dirty="0">
                <a:latin typeface="Arial" pitchFamily="34" charset="0"/>
                <a:cs typeface="Arial" pitchFamily="34" charset="0"/>
              </a:rPr>
              <a:t>&lt; 8 g/dl </a:t>
            </a:r>
            <a:r>
              <a:rPr lang="pt-BR" sz="65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anemia grave </a:t>
            </a:r>
            <a:endParaRPr lang="pt-BR" sz="65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dirty="0"/>
              <a:t>	</a:t>
            </a:r>
          </a:p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4067944" y="692696"/>
            <a:ext cx="5076056" cy="6165304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pt-BR" sz="5000" b="1" dirty="0" smtClean="0">
                <a:latin typeface="Arial" pitchFamily="34" charset="0"/>
                <a:cs typeface="Arial" pitchFamily="34" charset="0"/>
              </a:rPr>
              <a:t>OBSERVAÇÕES, INDICAÇÕES E EVIDÊNCIAS 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pt-BR" sz="50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anemia presente, tratar e acompanhar hemoglobina após 30 e 60 dias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sz="5000" dirty="0">
              <a:latin typeface="Arial" pitchFamily="34" charset="0"/>
              <a:cs typeface="Arial" pitchFamily="34" charset="0"/>
            </a:endParaRPr>
          </a:p>
          <a:p>
            <a:r>
              <a:rPr lang="pt-BR" sz="5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Anemia </a:t>
            </a:r>
            <a:r>
              <a:rPr lang="pt-BR" sz="5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leve a moderada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: 200 mg/dia de sulfato ferroso, uma hora 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antes das 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refeições (dois </a:t>
            </a:r>
            <a:r>
              <a:rPr lang="pt-BR" sz="5000" dirty="0" err="1" smtClean="0">
                <a:latin typeface="Arial" pitchFamily="34" charset="0"/>
                <a:cs typeface="Arial" pitchFamily="34" charset="0"/>
              </a:rPr>
              <a:t>cp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 antes 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do café, dois 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antes 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do almoço e um 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antes 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do jantar), 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de preferência 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com suco de frutas cítricas. </a:t>
            </a:r>
            <a:endParaRPr lang="pt-BR" sz="5000" dirty="0" smtClean="0">
              <a:latin typeface="Arial" pitchFamily="34" charset="0"/>
              <a:cs typeface="Arial" pitchFamily="34" charset="0"/>
            </a:endParaRPr>
          </a:p>
          <a:p>
            <a:endParaRPr lang="pt-BR" sz="5000" dirty="0">
              <a:latin typeface="Arial" pitchFamily="34" charset="0"/>
              <a:cs typeface="Arial" pitchFamily="34" charset="0"/>
            </a:endParaRPr>
          </a:p>
          <a:p>
            <a:r>
              <a:rPr lang="pt-BR" sz="5000" dirty="0" smtClean="0">
                <a:latin typeface="Arial" pitchFamily="34" charset="0"/>
                <a:cs typeface="Arial" pitchFamily="34" charset="0"/>
              </a:rPr>
              <a:t>Repetir 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hemoglobina em 60 dias. </a:t>
            </a:r>
            <a:endParaRPr lang="pt-BR" sz="5000" dirty="0" smtClean="0">
              <a:latin typeface="Arial" pitchFamily="34" charset="0"/>
              <a:cs typeface="Arial" pitchFamily="34" charset="0"/>
            </a:endParaRPr>
          </a:p>
          <a:p>
            <a:endParaRPr lang="pt-BR" sz="5000" dirty="0">
              <a:latin typeface="Arial" pitchFamily="34" charset="0"/>
              <a:cs typeface="Arial" pitchFamily="34" charset="0"/>
            </a:endParaRPr>
          </a:p>
          <a:p>
            <a:r>
              <a:rPr lang="pt-BR" sz="50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pt-BR" sz="5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anemia grave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, realizar </a:t>
            </a:r>
            <a:r>
              <a:rPr lang="pt-BR" sz="5000" dirty="0" err="1">
                <a:latin typeface="Arial" pitchFamily="34" charset="0"/>
                <a:cs typeface="Arial" pitchFamily="34" charset="0"/>
              </a:rPr>
              <a:t>interconsulta</a:t>
            </a:r>
            <a:r>
              <a:rPr lang="pt-BR" sz="5000" dirty="0">
                <a:latin typeface="Arial" pitchFamily="34" charset="0"/>
                <a:cs typeface="Arial" pitchFamily="34" charset="0"/>
              </a:rPr>
              <a:t> com médico de família e encaminhar ao pré-natal de alto risco</a:t>
            </a:r>
            <a:r>
              <a:rPr lang="pt-BR" sz="50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5000" dirty="0">
              <a:latin typeface="Arial" pitchFamily="34" charset="0"/>
              <a:cs typeface="Arial" pitchFamily="34" charset="0"/>
            </a:endParaRPr>
          </a:p>
          <a:p>
            <a:r>
              <a:rPr lang="pt-BR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9551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DOSAGEM DE HEMOGLOBINA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9512" y="1484784"/>
            <a:ext cx="3384376" cy="4641379"/>
          </a:xfrm>
        </p:spPr>
        <p:txBody>
          <a:bodyPr>
            <a:normAutofit/>
          </a:bodyPr>
          <a:lstStyle/>
          <a:p>
            <a:r>
              <a:rPr lang="pt-BR" sz="4000" dirty="0" err="1" smtClean="0"/>
              <a:t>Hb</a:t>
            </a:r>
            <a:r>
              <a:rPr lang="pt-BR" sz="4000" dirty="0" smtClean="0"/>
              <a:t> </a:t>
            </a:r>
            <a:r>
              <a:rPr lang="pt-BR" sz="4000" dirty="0"/>
              <a:t>&gt; 11g/dl </a:t>
            </a:r>
            <a:r>
              <a:rPr lang="pt-BR" sz="4000" b="1" dirty="0">
                <a:solidFill>
                  <a:srgbClr val="00B050"/>
                </a:solidFill>
              </a:rPr>
              <a:t>Ausência de anemia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63888" y="1052736"/>
            <a:ext cx="5400600" cy="5616624"/>
          </a:xfrm>
        </p:spPr>
        <p:txBody>
          <a:bodyPr/>
          <a:lstStyle/>
          <a:p>
            <a:r>
              <a:rPr lang="pt-BR" sz="3600" dirty="0"/>
              <a:t>Suplementação de ferro a partir da 20ª semana: 1 drágea de sulfato ferroso/dia (200mg), que corresponde a 40mg de ferro elementar. Recomenda-se ingerir a medicação antes das </a:t>
            </a:r>
            <a:r>
              <a:rPr lang="pt-BR" sz="3600" dirty="0" smtClean="0"/>
              <a:t>refeições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558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3347864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51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BR" sz="4200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pt-BR" sz="4200" dirty="0" smtClean="0">
                <a:latin typeface="Arial" pitchFamily="34" charset="0"/>
                <a:cs typeface="Arial" pitchFamily="34" charset="0"/>
              </a:rPr>
              <a:t> entre </a:t>
            </a:r>
            <a:r>
              <a:rPr lang="pt-BR" sz="4200" dirty="0">
                <a:latin typeface="Arial" pitchFamily="34" charset="0"/>
                <a:cs typeface="Arial" pitchFamily="34" charset="0"/>
              </a:rPr>
              <a:t>8g/dl e </a:t>
            </a:r>
            <a:r>
              <a:rPr lang="pt-BR" sz="4200" dirty="0" smtClean="0">
                <a:latin typeface="Arial" pitchFamily="34" charset="0"/>
                <a:cs typeface="Arial" pitchFamily="34" charset="0"/>
              </a:rPr>
              <a:t>11g/dl</a:t>
            </a:r>
          </a:p>
          <a:p>
            <a:pPr marL="0" indent="0">
              <a:buNone/>
            </a:pPr>
            <a:r>
              <a:rPr lang="pt-BR" sz="42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47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Anemia </a:t>
            </a:r>
            <a:r>
              <a:rPr lang="pt-BR" sz="47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leve a moderada</a:t>
            </a:r>
            <a:endParaRPr lang="pt-BR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203848" y="0"/>
            <a:ext cx="5940152" cy="6858000"/>
          </a:xfrm>
        </p:spPr>
        <p:txBody>
          <a:bodyPr>
            <a:normAutofit fontScale="85000" lnSpcReduction="20000"/>
          </a:bodyPr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A)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Solicitar exame </a:t>
            </a:r>
            <a:r>
              <a:rPr lang="pt-BR" dirty="0">
                <a:latin typeface="Arial" pitchFamily="34" charset="0"/>
                <a:cs typeface="Arial" pitchFamily="34" charset="0"/>
              </a:rPr>
              <a:t>parasitológico de fezes 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trataras </a:t>
            </a:r>
            <a:r>
              <a:rPr lang="pt-BR" dirty="0">
                <a:latin typeface="Arial" pitchFamily="34" charset="0"/>
                <a:cs typeface="Arial" pitchFamily="34" charset="0"/>
              </a:rPr>
              <a:t>parasitoses, se presentes;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latin typeface="Arial" pitchFamily="34" charset="0"/>
                <a:cs typeface="Arial" pitchFamily="34" charset="0"/>
              </a:rPr>
              <a:t>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Tratar a </a:t>
            </a:r>
            <a:r>
              <a:rPr lang="pt-BR" dirty="0">
                <a:latin typeface="Arial" pitchFamily="34" charset="0"/>
                <a:cs typeface="Arial" pitchFamily="34" charset="0"/>
              </a:rPr>
              <a:t>anemia com 120 a 240mg de ferro elementar ao dia. Normalmente, recomendam-se 5 (cinco) drágeas/dia de sulfato ferroso, de 40mg cada, via oral (podem ser 2 pela manhã, 2 à tarde e 1 à noite), uma hora antes das refeições;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pt-BR" dirty="0">
                <a:latin typeface="Arial" pitchFamily="34" charset="0"/>
                <a:cs typeface="Arial" pitchFamily="34" charset="0"/>
              </a:rPr>
              <a:t>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Repetir a </a:t>
            </a:r>
            <a:r>
              <a:rPr lang="pt-BR" dirty="0">
                <a:latin typeface="Arial" pitchFamily="34" charset="0"/>
                <a:cs typeface="Arial" pitchFamily="34" charset="0"/>
              </a:rPr>
              <a:t>dosagem de hemoglobina entre 30 e 60 dias: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dirty="0">
                <a:latin typeface="Arial" pitchFamily="34" charset="0"/>
                <a:cs typeface="Arial" pitchFamily="34" charset="0"/>
              </a:rPr>
              <a:t>os níveis estiverem subindo,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manter </a:t>
            </a:r>
            <a:r>
              <a:rPr lang="pt-BR" dirty="0">
                <a:latin typeface="Arial" pitchFamily="34" charset="0"/>
                <a:cs typeface="Arial" pitchFamily="34" charset="0"/>
              </a:rPr>
              <a:t>o tratamento até a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Hb</a:t>
            </a:r>
            <a:r>
              <a:rPr lang="pt-BR" dirty="0">
                <a:latin typeface="Arial" pitchFamily="34" charset="0"/>
                <a:cs typeface="Arial" pitchFamily="34" charset="0"/>
              </a:rPr>
              <a:t> atingir 11g/dl, quando deverá ser iniciada a dose de suplementação (1 drágea ao dia, com 40mg de ferro elementar).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Repetir </a:t>
            </a:r>
            <a:r>
              <a:rPr lang="pt-BR" dirty="0">
                <a:latin typeface="Arial" pitchFamily="34" charset="0"/>
                <a:cs typeface="Arial" pitchFamily="34" charset="0"/>
              </a:rPr>
              <a:t>a dosagem no 3º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trimestre: se </a:t>
            </a:r>
            <a:r>
              <a:rPr lang="pt-BR" dirty="0">
                <a:latin typeface="Arial" pitchFamily="34" charset="0"/>
                <a:cs typeface="Arial" pitchFamily="34" charset="0"/>
              </a:rPr>
              <a:t>a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Hb</a:t>
            </a:r>
            <a:r>
              <a:rPr lang="pt-BR" dirty="0">
                <a:latin typeface="Arial" pitchFamily="34" charset="0"/>
                <a:cs typeface="Arial" pitchFamily="34" charset="0"/>
              </a:rPr>
              <a:t> permanecer em níveis estacionários ou se diminuir, será necessário referir a gestante ao pré-natal de alto risco.</a:t>
            </a:r>
          </a:p>
        </p:txBody>
      </p:sp>
    </p:spTree>
    <p:extLst>
      <p:ext uri="{BB962C8B-B14F-4D97-AF65-F5344CB8AC3E}">
        <p14:creationId xmlns:p14="http://schemas.microsoft.com/office/powerpoint/2010/main" val="24848521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14500</TotalTime>
  <Words>950</Words>
  <Application>Microsoft Office PowerPoint</Application>
  <PresentationFormat>Apresentação na tela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EXAMES LABORATORIAIS</vt:lpstr>
      <vt:lpstr>1º TRIMESTRE -  1ª consulta   </vt:lpstr>
      <vt:lpstr>2º TRIMESTRE  </vt:lpstr>
      <vt:lpstr>3º TRIMESTRE  </vt:lpstr>
      <vt:lpstr>EVIDÊNCIAS CIENTÍFICAS DISPONÍVEIS – OUTROS EXAMES</vt:lpstr>
      <vt:lpstr>Apresentação do PowerPoint</vt:lpstr>
      <vt:lpstr>HEMOGRAMA  </vt:lpstr>
      <vt:lpstr>DOSAGEM DE HEMOGLOBINA</vt:lpstr>
      <vt:lpstr>Apresentação do PowerPoint</vt:lpstr>
      <vt:lpstr>Apresentação do PowerPoint</vt:lpstr>
      <vt:lpstr>A anemia durante a gestação pode estar associada a um risco aumentado de baixo peso ao nascer, mortalidade perinatal e trabalho de parto prematuro</vt:lpstr>
      <vt:lpstr>  ANÁLISE DA URINA</vt:lpstr>
      <vt:lpstr>URINA TIPO I E UROCULTURA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FERTILIZAÇÃO FECUNDAÇÃO, FERTILIZAÇÃO E CONCEPÇÃO consiste na passagem de um espermatozóide para o interior de um óvulo com a fusão de seus núcleos em uma única célula –ovo ou zigoto. •A Fecundação ocorre na tuba uterina, no seu terço externo, em poucas horas:* viabilidade:-óvulo= 24 horas após eliminação-espermatozóide = 48 horas após penetração nas vias genitais femininas.</dc:title>
  <dc:creator>Isabela</dc:creator>
  <cp:lastModifiedBy>Isabela</cp:lastModifiedBy>
  <cp:revision>200</cp:revision>
  <dcterms:created xsi:type="dcterms:W3CDTF">2020-07-15T14:02:52Z</dcterms:created>
  <dcterms:modified xsi:type="dcterms:W3CDTF">2020-09-01T00:36:06Z</dcterms:modified>
</cp:coreProperties>
</file>