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99" r:id="rId2"/>
    <p:sldId id="902" r:id="rId3"/>
    <p:sldId id="907" r:id="rId4"/>
    <p:sldId id="908" r:id="rId5"/>
    <p:sldId id="947" r:id="rId6"/>
    <p:sldId id="913" r:id="rId7"/>
    <p:sldId id="914" r:id="rId8"/>
    <p:sldId id="948" r:id="rId9"/>
    <p:sldId id="927" r:id="rId10"/>
    <p:sldId id="905" r:id="rId11"/>
    <p:sldId id="915" r:id="rId12"/>
    <p:sldId id="873" r:id="rId13"/>
    <p:sldId id="949" r:id="rId14"/>
    <p:sldId id="928" r:id="rId15"/>
    <p:sldId id="906" r:id="rId16"/>
    <p:sldId id="916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F54CE-620A-4B97-A606-FC2C68AB3E34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B34E-3700-4AA3-98D3-4FF4F572B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74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EXAME FÍSICO - </a:t>
            </a:r>
            <a:r>
              <a:rPr lang="pt-BR" b="1" dirty="0">
                <a:solidFill>
                  <a:srgbClr val="FF0000"/>
                </a:solidFill>
              </a:rPr>
              <a:t>GERAL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pesquisa </a:t>
            </a:r>
            <a:r>
              <a:rPr lang="pt-BR" sz="4400" dirty="0"/>
              <a:t>de edema (face, tronco, membros).</a:t>
            </a:r>
          </a:p>
        </p:txBody>
      </p:sp>
    </p:spTree>
    <p:extLst>
      <p:ext uri="{BB962C8B-B14F-4D97-AF65-F5344CB8AC3E}">
        <p14:creationId xmlns:p14="http://schemas.microsoft.com/office/powerpoint/2010/main" val="11156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519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MAMAS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9115989" cy="6093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Aumento considerável no volume, na firmeza e na vascularização desde o início da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gestação, que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continua progressivamente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Tornam-se sensíveis, pruriginosas e pesadas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As aréolas alargam-se e ficam mais pigmentadas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Nas aréolas aparecem pequenas elevações (Tubérculos de Montgomery), que são glândulas sebáceas hipertrofiadas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27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519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MAMAS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9115989" cy="6093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mamilos ficam maiores, mais pigmentados e mais eréteis logo no início da gravidez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Ocorre hipertrofia dos alvéolos mamários por volta do 2º mês de gestação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Há presença de colostro por volta do 2º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mês</a:t>
            </a:r>
          </a:p>
          <a:p>
            <a:pPr marL="0" indent="0"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O colostro enche os alvéolos e canais lactíferos no 3º trimestre de gravidez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759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4944"/>
            <a:ext cx="8229600" cy="1143000"/>
          </a:xfrm>
        </p:spPr>
        <p:txBody>
          <a:bodyPr/>
          <a:lstStyle/>
          <a:p>
            <a:r>
              <a:rPr lang="pt-BR" b="1" dirty="0"/>
              <a:t>AVALIAÇÃO DAS MAMAS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TIPO DE MAMILO </a:t>
            </a:r>
            <a:r>
              <a:rPr lang="pt-BR" dirty="0" smtClean="0"/>
              <a:t>(</a:t>
            </a:r>
            <a:r>
              <a:rPr lang="pt-BR" dirty="0" err="1"/>
              <a:t>hipertrófico,protuso,semi-protuso,plano</a:t>
            </a:r>
            <a:r>
              <a:rPr lang="pt-BR" dirty="0"/>
              <a:t> e invertido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 smtClean="0">
                <a:solidFill>
                  <a:srgbClr val="0070C0"/>
                </a:solidFill>
              </a:rPr>
              <a:t>SINAL DE HUNTER </a:t>
            </a:r>
            <a:r>
              <a:rPr lang="pt-BR" dirty="0" smtClean="0"/>
              <a:t>(</a:t>
            </a:r>
            <a:r>
              <a:rPr lang="pt-BR" dirty="0"/>
              <a:t>aumento da pigmentação e tamanho da </a:t>
            </a:r>
            <a:r>
              <a:rPr lang="pt-BR" dirty="0" smtClean="0"/>
              <a:t>aréola) </a:t>
            </a:r>
            <a:endParaRPr lang="pt-BR" dirty="0"/>
          </a:p>
          <a:p>
            <a:r>
              <a:rPr lang="pt-BR" dirty="0" smtClean="0">
                <a:solidFill>
                  <a:srgbClr val="0070C0"/>
                </a:solidFill>
              </a:rPr>
              <a:t>REDE DE HALLER </a:t>
            </a:r>
            <a:r>
              <a:rPr lang="pt-BR" dirty="0" smtClean="0"/>
              <a:t>(</a:t>
            </a:r>
            <a:r>
              <a:rPr lang="pt-BR" dirty="0"/>
              <a:t>veias visíveis através da pele em forma de rede</a:t>
            </a:r>
            <a:r>
              <a:rPr lang="pt-BR" dirty="0" smtClean="0"/>
              <a:t>) </a:t>
            </a:r>
            <a:endParaRPr lang="pt-BR" dirty="0"/>
          </a:p>
          <a:p>
            <a:r>
              <a:rPr lang="pt-BR" dirty="0" smtClean="0">
                <a:solidFill>
                  <a:srgbClr val="0070C0"/>
                </a:solidFill>
              </a:rPr>
              <a:t>PRESENÇA DE TUBÉRCULOS DE MONTGOMERY </a:t>
            </a:r>
            <a:r>
              <a:rPr lang="pt-BR" dirty="0" smtClean="0"/>
              <a:t>(</a:t>
            </a:r>
            <a:r>
              <a:rPr lang="pt-BR" dirty="0"/>
              <a:t>glândulas sebáceas no mamilo</a:t>
            </a:r>
            <a:r>
              <a:rPr lang="pt-BR" dirty="0" smtClean="0"/>
              <a:t>) </a:t>
            </a:r>
            <a:endParaRPr lang="pt-BR" dirty="0"/>
          </a:p>
          <a:p>
            <a:r>
              <a:rPr lang="pt-BR" dirty="0" smtClean="0">
                <a:solidFill>
                  <a:srgbClr val="0070C0"/>
                </a:solidFill>
              </a:rPr>
              <a:t>EXCREÇÃO DE COLOSTRO</a:t>
            </a:r>
          </a:p>
          <a:p>
            <a:r>
              <a:rPr lang="pt-BR" dirty="0" smtClean="0"/>
              <a:t>Avaliar pele (</a:t>
            </a:r>
            <a:r>
              <a:rPr lang="pt-BR" dirty="0"/>
              <a:t>integridade, </a:t>
            </a:r>
            <a:r>
              <a:rPr lang="pt-BR" dirty="0" err="1"/>
              <a:t>turgor</a:t>
            </a:r>
            <a:r>
              <a:rPr lang="pt-BR" dirty="0"/>
              <a:t>, lesões, fissuras, estrias etc</a:t>
            </a:r>
            <a:r>
              <a:rPr lang="pt-BR" dirty="0" smtClean="0"/>
              <a:t>.)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2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EXAME CLÍNICO DAS MAMAS </a:t>
            </a:r>
            <a:br>
              <a:rPr lang="pt-BR" sz="3600" b="1" dirty="0" smtClean="0">
                <a:solidFill>
                  <a:srgbClr val="FF0000"/>
                </a:solidFill>
              </a:rPr>
            </a:br>
            <a:r>
              <a:rPr lang="pt-BR" sz="3600" dirty="0" smtClean="0"/>
              <a:t>inspeção </a:t>
            </a:r>
            <a:r>
              <a:rPr lang="pt-BR" sz="3600" dirty="0"/>
              <a:t>estática e dinâmica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 smtClean="0"/>
              <a:t>identificar </a:t>
            </a:r>
            <a:r>
              <a:rPr lang="pt-BR" dirty="0"/>
              <a:t>visualmente achatamentos dos contornos da mama, abaulamentos ou espessamentos da pele das mamas, assimetrias, diferenças na cor da pele, na textura e no padrão de circulação </a:t>
            </a:r>
            <a:r>
              <a:rPr lang="pt-BR" dirty="0" smtClean="0"/>
              <a:t>venosa</a:t>
            </a:r>
          </a:p>
          <a:p>
            <a:r>
              <a:rPr lang="pt-BR" dirty="0" smtClean="0"/>
              <a:t>palpação</a:t>
            </a:r>
            <a:r>
              <a:rPr lang="pt-BR" dirty="0"/>
              <a:t>: consiste em utilizar os dedos para examinar todas as áreas do tecido mamário e linfonodos axilares e </a:t>
            </a:r>
            <a:r>
              <a:rPr lang="pt-BR" dirty="0" err="1"/>
              <a:t>supraclaviculares</a:t>
            </a:r>
            <a:r>
              <a:rPr lang="pt-BR" dirty="0"/>
              <a:t>, em busca de nódulos, espessamentos, modificações na textura e temperatura da pele </a:t>
            </a:r>
            <a:r>
              <a:rPr lang="pt-BR" dirty="0" err="1" smtClean="0"/>
              <a:t>etc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498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ORIENTAÇÕES RELACIONADAS AO CUIDADO COM AS MAMAS PARA O ALEITAMENTO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6916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uso </a:t>
            </a:r>
            <a:r>
              <a:rPr lang="pt-BR" sz="3600" dirty="0"/>
              <a:t>de sutiã durante a </a:t>
            </a:r>
            <a:r>
              <a:rPr lang="pt-BR" sz="3600" dirty="0" smtClean="0"/>
              <a:t>gestação</a:t>
            </a:r>
          </a:p>
          <a:p>
            <a:endParaRPr lang="pt-BR" sz="3600" dirty="0" smtClean="0"/>
          </a:p>
          <a:p>
            <a:r>
              <a:rPr lang="pt-BR" sz="3600" dirty="0" smtClean="0"/>
              <a:t>desaconselhável </a:t>
            </a:r>
            <a:r>
              <a:rPr lang="pt-BR" sz="3600" dirty="0"/>
              <a:t>o uso de sabões, cremes ou pomadas no </a:t>
            </a:r>
            <a:r>
              <a:rPr lang="pt-BR" sz="3600" dirty="0" smtClean="0"/>
              <a:t>mamilo </a:t>
            </a:r>
          </a:p>
          <a:p>
            <a:endParaRPr lang="pt-BR" sz="3600" dirty="0" smtClean="0"/>
          </a:p>
          <a:p>
            <a:r>
              <a:rPr lang="pt-BR" sz="3600" dirty="0" smtClean="0"/>
              <a:t>contraindicada </a:t>
            </a:r>
            <a:r>
              <a:rPr lang="pt-BR" sz="3600" dirty="0"/>
              <a:t>a expressão do peito (ou ordenha) durante a gestação para a retirada do </a:t>
            </a:r>
            <a:r>
              <a:rPr lang="pt-BR" sz="3600" dirty="0" smtClean="0"/>
              <a:t>colostro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942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AVALIAÇÃO </a:t>
            </a:r>
            <a:r>
              <a:rPr lang="pt-BR" b="1" dirty="0">
                <a:solidFill>
                  <a:srgbClr val="00B050"/>
                </a:solidFill>
              </a:rPr>
              <a:t>D</a:t>
            </a:r>
            <a:r>
              <a:rPr lang="pt-BR" b="1" dirty="0" smtClean="0">
                <a:solidFill>
                  <a:srgbClr val="00B050"/>
                </a:solidFill>
              </a:rPr>
              <a:t>OS </a:t>
            </a:r>
            <a:r>
              <a:rPr lang="pt-BR" b="1" dirty="0">
                <a:solidFill>
                  <a:srgbClr val="00B050"/>
                </a:solidFill>
              </a:rPr>
              <a:t>ÓRGÃOS GENITAIS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76064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Aumento </a:t>
            </a:r>
            <a:r>
              <a:rPr lang="pt-BR" dirty="0"/>
              <a:t>acentuado no tamanho </a:t>
            </a:r>
          </a:p>
          <a:p>
            <a:r>
              <a:rPr lang="pt-BR" dirty="0"/>
              <a:t>Útero aumenta 4 vezes em comprimento e cerca de 1 </a:t>
            </a:r>
            <a:r>
              <a:rPr lang="pt-BR" dirty="0" smtClean="0"/>
              <a:t>qu</a:t>
            </a:r>
            <a:r>
              <a:rPr lang="pt-BR" dirty="0" smtClean="0"/>
              <a:t>ilo </a:t>
            </a:r>
            <a:r>
              <a:rPr lang="pt-BR" dirty="0"/>
              <a:t>no peso devido ao alongamento e engrossamento das fibras musculares </a:t>
            </a:r>
          </a:p>
          <a:p>
            <a:r>
              <a:rPr lang="pt-BR" dirty="0"/>
              <a:t>Útero empurra o intestino e outros órgãos para cima e para os lados </a:t>
            </a:r>
          </a:p>
          <a:p>
            <a:r>
              <a:rPr lang="pt-BR" dirty="0"/>
              <a:t>O suprimento sanguíneo aumenta 20 a 40 vezes para o útero </a:t>
            </a:r>
          </a:p>
          <a:p>
            <a:r>
              <a:rPr lang="pt-BR" dirty="0"/>
              <a:t>Os ligamentos hipertrofiam e alongam-se </a:t>
            </a:r>
          </a:p>
          <a:p>
            <a:r>
              <a:rPr lang="pt-BR" dirty="0"/>
              <a:t>As contrações musculares tornam-se mais acentuadas à medida que a gravidez avança </a:t>
            </a:r>
          </a:p>
          <a:p>
            <a:r>
              <a:rPr lang="pt-BR" dirty="0"/>
              <a:t>Contrações de Braxton-Hicks </a:t>
            </a:r>
            <a:r>
              <a:rPr lang="pt-BR" dirty="0" smtClean="0"/>
              <a:t>estimuladas </a:t>
            </a:r>
            <a:r>
              <a:rPr lang="pt-BR" dirty="0"/>
              <a:t>pela ocitocina (contrações irregulares e arrítmicas que auxiliam a passagem de sangue para o feto, com o avanço da gestação causam apagamento e a pequena dilatação da </a:t>
            </a:r>
            <a:r>
              <a:rPr lang="pt-BR" dirty="0" err="1"/>
              <a:t>cérvix</a:t>
            </a:r>
            <a:r>
              <a:rPr lang="pt-BR" dirty="0"/>
              <a:t>) </a:t>
            </a:r>
          </a:p>
          <a:p>
            <a:r>
              <a:rPr lang="pt-BR" dirty="0"/>
              <a:t>Aumento da vascularização e edema do colo uterino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179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AVALIAÇÃO </a:t>
            </a:r>
            <a:r>
              <a:rPr lang="pt-BR" b="1" dirty="0">
                <a:solidFill>
                  <a:srgbClr val="00B050"/>
                </a:solidFill>
              </a:rPr>
              <a:t>D</a:t>
            </a:r>
            <a:r>
              <a:rPr lang="pt-BR" b="1" dirty="0" smtClean="0">
                <a:solidFill>
                  <a:srgbClr val="00B050"/>
                </a:solidFill>
              </a:rPr>
              <a:t>OS </a:t>
            </a:r>
            <a:r>
              <a:rPr lang="pt-BR" b="1" dirty="0">
                <a:solidFill>
                  <a:srgbClr val="00B050"/>
                </a:solidFill>
              </a:rPr>
              <a:t>ÓRGÃOS GENITAIS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4616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O </a:t>
            </a:r>
            <a:r>
              <a:rPr lang="pt-BR" dirty="0"/>
              <a:t>colo torna-se mais macio, encurtado e elástico, com o aumento da secreção mucosa (tampão mucoso) </a:t>
            </a:r>
          </a:p>
          <a:p>
            <a:r>
              <a:rPr lang="pt-BR" dirty="0"/>
              <a:t>Aumento da vascularização da vagina </a:t>
            </a:r>
          </a:p>
          <a:p>
            <a:r>
              <a:rPr lang="pt-BR" dirty="0"/>
              <a:t>O tecido conjuntivo torna-se mais elástico </a:t>
            </a:r>
          </a:p>
          <a:p>
            <a:r>
              <a:rPr lang="pt-BR" dirty="0"/>
              <a:t>A secreção vaginal é abundante </a:t>
            </a:r>
            <a:endParaRPr lang="pt-BR" dirty="0"/>
          </a:p>
          <a:p>
            <a:r>
              <a:rPr lang="pt-BR" dirty="0" smtClean="0"/>
              <a:t>Aumento </a:t>
            </a:r>
            <a:r>
              <a:rPr lang="pt-BR" dirty="0"/>
              <a:t>de glicogênio no epitélio vaginal, promovendo o desenvolvimento de lactobacilo e </a:t>
            </a:r>
            <a:r>
              <a:rPr lang="pt-BR" dirty="0" smtClean="0"/>
              <a:t>consequentemente</a:t>
            </a:r>
            <a:r>
              <a:rPr lang="pt-BR" dirty="0"/>
              <a:t>, aumento da acidez vaginal (pH fica entre 3,5 e 6) </a:t>
            </a:r>
          </a:p>
          <a:p>
            <a:r>
              <a:rPr lang="pt-BR" dirty="0" smtClean="0"/>
              <a:t>Edema </a:t>
            </a:r>
            <a:r>
              <a:rPr lang="pt-BR" dirty="0"/>
              <a:t>e vascularização aumentada na vulva e períneo </a:t>
            </a:r>
          </a:p>
          <a:p>
            <a:r>
              <a:rPr lang="pt-BR" dirty="0" smtClean="0"/>
              <a:t>Podem </a:t>
            </a:r>
            <a:r>
              <a:rPr lang="pt-BR" dirty="0"/>
              <a:t>surgir varizes vulvares </a:t>
            </a:r>
          </a:p>
          <a:p>
            <a:r>
              <a:rPr lang="pt-BR" dirty="0" smtClean="0"/>
              <a:t>Aumento </a:t>
            </a:r>
            <a:r>
              <a:rPr lang="pt-BR" dirty="0"/>
              <a:t>da vascularização, a coloração do aparelho genital </a:t>
            </a:r>
            <a:r>
              <a:rPr lang="pt-BR" dirty="0" smtClean="0"/>
              <a:t>- passa </a:t>
            </a:r>
            <a:r>
              <a:rPr lang="pt-BR" dirty="0"/>
              <a:t>de rosada para violácea (sinal de </a:t>
            </a:r>
            <a:r>
              <a:rPr lang="pt-BR" dirty="0" err="1"/>
              <a:t>Chadwick</a:t>
            </a:r>
            <a:r>
              <a:rPr lang="pt-BR" dirty="0"/>
              <a:t>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105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EDEMA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/>
          <a:lstStyle/>
          <a:p>
            <a:r>
              <a:rPr lang="pt-BR" sz="4000" dirty="0"/>
              <a:t>A</a:t>
            </a:r>
            <a:r>
              <a:rPr lang="pt-BR" sz="4000" dirty="0" smtClean="0"/>
              <a:t>companhante </a:t>
            </a:r>
            <a:r>
              <a:rPr lang="pt-BR" sz="4000" dirty="0"/>
              <a:t>normal da gravidez depois da 30ª semana de gestação </a:t>
            </a:r>
            <a:endParaRPr lang="pt-BR" sz="4000" dirty="0" smtClean="0"/>
          </a:p>
          <a:p>
            <a:endParaRPr lang="pt-BR" sz="4000" dirty="0"/>
          </a:p>
          <a:p>
            <a:r>
              <a:rPr lang="pt-BR" sz="4000" dirty="0"/>
              <a:t>Pode estar presente somente nas extremidades inferiores </a:t>
            </a:r>
            <a:endParaRPr lang="pt-BR" sz="4000" dirty="0" smtClean="0"/>
          </a:p>
          <a:p>
            <a:pPr marL="0" indent="0">
              <a:buNone/>
            </a:pPr>
            <a:endParaRPr lang="pt-BR" sz="4000" dirty="0"/>
          </a:p>
          <a:p>
            <a:r>
              <a:rPr lang="pt-BR" sz="4000" dirty="0"/>
              <a:t>A retenção de líquido e o edema podem significar 2 a 4 kg de peso adicional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51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8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3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08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32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26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EXAME FÍSICO - </a:t>
            </a:r>
            <a:r>
              <a:rPr lang="pt-BR" b="1" dirty="0">
                <a:solidFill>
                  <a:srgbClr val="FF0000"/>
                </a:solidFill>
              </a:rPr>
              <a:t>GERAL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Exame clínico das mamas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01012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detectar </a:t>
            </a:r>
            <a:r>
              <a:rPr lang="pt-BR" dirty="0"/>
              <a:t>anormalidades nas mamas e/ou avaliar sintomas referidos pelas gestantes </a:t>
            </a:r>
            <a:endParaRPr lang="pt-BR" dirty="0" smtClean="0"/>
          </a:p>
          <a:p>
            <a:r>
              <a:rPr lang="pt-BR" dirty="0" smtClean="0"/>
              <a:t>identificar </a:t>
            </a:r>
            <a:r>
              <a:rPr lang="pt-BR" dirty="0"/>
              <a:t>possíveis lesões malignas palpáveis num estágio precoce de </a:t>
            </a:r>
            <a:r>
              <a:rPr lang="pt-BR" dirty="0" smtClean="0"/>
              <a:t>evolução</a:t>
            </a:r>
          </a:p>
          <a:p>
            <a:r>
              <a:rPr lang="pt-BR" dirty="0">
                <a:solidFill>
                  <a:srgbClr val="FF0000"/>
                </a:solidFill>
              </a:rPr>
              <a:t>é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também uma boa oportunidade </a:t>
            </a:r>
            <a:r>
              <a:rPr lang="pt-BR" dirty="0" smtClean="0">
                <a:solidFill>
                  <a:srgbClr val="FF0000"/>
                </a:solidFill>
              </a:rPr>
              <a:t>para educar </a:t>
            </a:r>
            <a:r>
              <a:rPr lang="pt-BR" dirty="0">
                <a:solidFill>
                  <a:srgbClr val="FF0000"/>
                </a:solidFill>
              </a:rPr>
              <a:t>a população feminina sobre: 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o </a:t>
            </a:r>
            <a:r>
              <a:rPr lang="pt-BR" dirty="0"/>
              <a:t>câncer de mama, seus sintomas, seus fatores de risco e sua detecção </a:t>
            </a:r>
            <a:r>
              <a:rPr lang="pt-BR" dirty="0" smtClean="0"/>
              <a:t>precoce</a:t>
            </a:r>
          </a:p>
          <a:p>
            <a:r>
              <a:rPr lang="pt-BR" dirty="0" smtClean="0"/>
              <a:t>composição </a:t>
            </a:r>
            <a:r>
              <a:rPr lang="pt-BR" dirty="0"/>
              <a:t>e a variabilidade da mama </a:t>
            </a:r>
            <a:r>
              <a:rPr lang="pt-BR" dirty="0" smtClean="0"/>
              <a:t>normal</a:t>
            </a:r>
          </a:p>
          <a:p>
            <a:r>
              <a:rPr lang="pt-BR" dirty="0" smtClean="0"/>
              <a:t>importância </a:t>
            </a:r>
            <a:r>
              <a:rPr lang="pt-BR" dirty="0"/>
              <a:t>do aleitamento </a:t>
            </a:r>
            <a:r>
              <a:rPr lang="pt-BR" dirty="0" smtClean="0"/>
              <a:t>materno, </a:t>
            </a:r>
            <a:r>
              <a:rPr lang="pt-BR" dirty="0"/>
              <a:t>pois nesta fase a mulher e sua família estão mais atentas e dispostas a receber informações e realizar atividades de promoção e prevenção à sua </a:t>
            </a:r>
            <a:r>
              <a:rPr lang="pt-BR" dirty="0" smtClean="0"/>
              <a:t>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883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14154</TotalTime>
  <Words>634</Words>
  <Application>Microsoft Office PowerPoint</Application>
  <PresentationFormat>Apresentação na tela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EXAME FÍSICO - GERAL </vt:lpstr>
      <vt:lpstr>EDEMA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EXAME FÍSICO - GERAL </vt:lpstr>
      <vt:lpstr>Apresentação do PowerPoint</vt:lpstr>
      <vt:lpstr>MAMAS</vt:lpstr>
      <vt:lpstr>MAMAS</vt:lpstr>
      <vt:lpstr>AVALIAÇÃO DAS MAMAS </vt:lpstr>
      <vt:lpstr>EXAME CLÍNICO DAS MAMAS  inspeção estática e dinâmica</vt:lpstr>
      <vt:lpstr>ORIENTAÇÕES RELACIONADAS AO CUIDADO COM AS MAMAS PARA O ALEITAMENTO</vt:lpstr>
      <vt:lpstr>AVALIAÇÃO DOS ÓRGÃOS GENITAIS  </vt:lpstr>
      <vt:lpstr>AVALIAÇÃO DOS ÓRGÃOS GENITAIS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FERTILIZAÇÃO FECUNDAÇÃO, FERTILIZAÇÃO E CONCEPÇÃO consiste na passagem de um espermatozóide para o interior de um óvulo com a fusão de seus núcleos em uma única célula –ovo ou zigoto. •A Fecundação ocorre na tuba uterina, no seu terço externo, em poucas horas:* viabilidade:-óvulo= 24 horas após eliminação-espermatozóide = 48 horas após penetração nas vias genitais femininas.</dc:title>
  <dc:creator>Isabela</dc:creator>
  <cp:lastModifiedBy>Isabela</cp:lastModifiedBy>
  <cp:revision>193</cp:revision>
  <dcterms:created xsi:type="dcterms:W3CDTF">2020-07-15T14:02:52Z</dcterms:created>
  <dcterms:modified xsi:type="dcterms:W3CDTF">2020-08-31T12:42:33Z</dcterms:modified>
</cp:coreProperties>
</file>