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870" r:id="rId2"/>
    <p:sldId id="890" r:id="rId3"/>
    <p:sldId id="877" r:id="rId4"/>
    <p:sldId id="878" r:id="rId5"/>
    <p:sldId id="876" r:id="rId6"/>
    <p:sldId id="879" r:id="rId7"/>
    <p:sldId id="881" r:id="rId8"/>
    <p:sldId id="882" r:id="rId9"/>
    <p:sldId id="883" r:id="rId10"/>
    <p:sldId id="880" r:id="rId11"/>
    <p:sldId id="889" r:id="rId12"/>
    <p:sldId id="884" r:id="rId13"/>
    <p:sldId id="886" r:id="rId14"/>
    <p:sldId id="885" r:id="rId15"/>
    <p:sldId id="888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45" d="100"/>
          <a:sy n="45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F54CE-620A-4B97-A606-FC2C68AB3E34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9B34E-3700-4AA3-98D3-4FF4F572BE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743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EXAME FÍSICO - </a:t>
            </a:r>
            <a:r>
              <a:rPr lang="pt-BR" b="1" dirty="0" smtClean="0">
                <a:solidFill>
                  <a:srgbClr val="FF0000"/>
                </a:solidFill>
              </a:rPr>
              <a:t>GERAL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Determinação do peso e avaliação do estado nutricional da gestante</a:t>
            </a:r>
          </a:p>
          <a:p>
            <a:pPr marL="0" indent="0" algn="ctr">
              <a:buNone/>
            </a:pPr>
            <a:r>
              <a:rPr lang="pt-BR" sz="3600" dirty="0" smtClean="0">
                <a:solidFill>
                  <a:srgbClr val="FF0000"/>
                </a:solidFill>
              </a:rPr>
              <a:t>   BAIXO PESO, ADEQUADO, SOBREPESO OU OBESIDADE</a:t>
            </a:r>
          </a:p>
          <a:p>
            <a:pPr marL="0" indent="0" algn="ctr">
              <a:buNone/>
            </a:pPr>
            <a:endParaRPr lang="pt-BR" sz="3600" dirty="0" smtClean="0"/>
          </a:p>
          <a:p>
            <a:r>
              <a:rPr lang="pt-BR" sz="3600" dirty="0" smtClean="0"/>
              <a:t>medida </a:t>
            </a:r>
            <a:r>
              <a:rPr lang="pt-BR" sz="3600" dirty="0"/>
              <a:t>e </a:t>
            </a:r>
            <a:r>
              <a:rPr lang="pt-BR" sz="3600" dirty="0" smtClean="0"/>
              <a:t>estatura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188069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pt-BR" b="1" dirty="0"/>
              <a:t>EXAME FÍSICO - </a:t>
            </a:r>
            <a:r>
              <a:rPr lang="pt-BR" b="1" dirty="0" smtClean="0">
                <a:solidFill>
                  <a:srgbClr val="FF0000"/>
                </a:solidFill>
              </a:rPr>
              <a:t>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184576"/>
          </a:xfrm>
        </p:spPr>
        <p:txBody>
          <a:bodyPr>
            <a:normAutofit/>
          </a:bodyPr>
          <a:lstStyle/>
          <a:p>
            <a:r>
              <a:rPr lang="pt-BR" dirty="0" smtClean="0"/>
              <a:t>medida </a:t>
            </a:r>
            <a:r>
              <a:rPr lang="pt-BR" dirty="0"/>
              <a:t>da temperatura </a:t>
            </a:r>
            <a:r>
              <a:rPr lang="pt-BR" dirty="0" smtClean="0"/>
              <a:t>axilar</a:t>
            </a:r>
            <a:endParaRPr lang="pt-BR" dirty="0"/>
          </a:p>
          <a:p>
            <a:r>
              <a:rPr lang="pt-BR" dirty="0" smtClean="0"/>
              <a:t>medida </a:t>
            </a:r>
            <a:r>
              <a:rPr lang="pt-BR" dirty="0"/>
              <a:t>da pressão arterial (considerar hipertensão arterial na </a:t>
            </a:r>
            <a:r>
              <a:rPr lang="pt-BR" dirty="0" smtClean="0"/>
              <a:t>gestação quando </a:t>
            </a:r>
            <a:r>
              <a:rPr lang="pt-BR" dirty="0"/>
              <a:t>a PAS ≥ 140 mmHg e a PAD ≥ 90 </a:t>
            </a:r>
            <a:r>
              <a:rPr lang="pt-BR" dirty="0" smtClean="0"/>
              <a:t>mmHg </a:t>
            </a:r>
            <a:r>
              <a:rPr lang="pt-BR" dirty="0"/>
              <a:t>em duas aferições </a:t>
            </a:r>
            <a:r>
              <a:rPr lang="pt-BR" dirty="0" smtClean="0"/>
              <a:t>e com </a:t>
            </a:r>
            <a:r>
              <a:rPr lang="pt-BR" dirty="0"/>
              <a:t>intervalo de 4 horas entre as medidas</a:t>
            </a:r>
            <a:r>
              <a:rPr lang="pt-BR" dirty="0" smtClean="0"/>
              <a:t>)</a:t>
            </a:r>
            <a:endParaRPr lang="pt-BR" dirty="0"/>
          </a:p>
          <a:p>
            <a:r>
              <a:rPr lang="pt-BR" dirty="0" smtClean="0"/>
              <a:t>inspeção </a:t>
            </a:r>
            <a:r>
              <a:rPr lang="pt-BR" dirty="0"/>
              <a:t>da pele e das </a:t>
            </a:r>
            <a:r>
              <a:rPr lang="pt-BR" dirty="0" smtClean="0"/>
              <a:t>mucosas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4209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679"/>
            <a:ext cx="8229600" cy="1143000"/>
          </a:xfrm>
        </p:spPr>
        <p:txBody>
          <a:bodyPr/>
          <a:lstStyle/>
          <a:p>
            <a:r>
              <a:rPr lang="pt-BR" b="1" dirty="0"/>
              <a:t>INSPEÇÃO </a:t>
            </a:r>
            <a:r>
              <a:rPr lang="pt-BR" b="1" dirty="0" smtClean="0"/>
              <a:t>DA CABEÇA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256584"/>
          </a:xfrm>
        </p:spPr>
        <p:txBody>
          <a:bodyPr>
            <a:normAutofit/>
          </a:bodyPr>
          <a:lstStyle/>
          <a:p>
            <a:r>
              <a:rPr lang="pt-BR" dirty="0" smtClean="0"/>
              <a:t>Sinal </a:t>
            </a:r>
            <a:r>
              <a:rPr lang="pt-BR" dirty="0"/>
              <a:t>de </a:t>
            </a:r>
            <a:r>
              <a:rPr lang="pt-BR" dirty="0" err="1"/>
              <a:t>Halba</a:t>
            </a:r>
            <a:r>
              <a:rPr lang="pt-BR" dirty="0"/>
              <a:t> - Junto aos limites do couro cabeludo, ocorre a formação de lanugem, em consequência da intensificação da nutrição dos folículos pilosos, reflexo do metabolismo próprio da grávida e principalmente das influências </a:t>
            </a:r>
            <a:r>
              <a:rPr lang="pt-BR" dirty="0" smtClean="0"/>
              <a:t>hormonais </a:t>
            </a:r>
            <a:endParaRPr lang="pt-BR" dirty="0"/>
          </a:p>
          <a:p>
            <a:r>
              <a:rPr lang="pt-BR" dirty="0" smtClean="0"/>
              <a:t>Mucosas </a:t>
            </a:r>
            <a:r>
              <a:rPr lang="pt-BR" dirty="0"/>
              <a:t>oculares - se coradas ou </a:t>
            </a:r>
            <a:r>
              <a:rPr lang="pt-BR" dirty="0" err="1" smtClean="0"/>
              <a:t>hipocoradas</a:t>
            </a:r>
            <a:r>
              <a:rPr lang="pt-BR" dirty="0" smtClean="0"/>
              <a:t> </a:t>
            </a:r>
            <a:endParaRPr lang="pt-BR" dirty="0"/>
          </a:p>
          <a:p>
            <a:r>
              <a:rPr lang="pt-BR" dirty="0" smtClean="0"/>
              <a:t>Nariz </a:t>
            </a:r>
            <a:r>
              <a:rPr lang="pt-BR" dirty="0"/>
              <a:t>- Avaliar se presença de </a:t>
            </a:r>
            <a:r>
              <a:rPr lang="pt-BR" dirty="0" smtClean="0"/>
              <a:t>edema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506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PELE E MUCOSAS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949280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Aparecimento </a:t>
            </a:r>
            <a:r>
              <a:rPr lang="pt-BR" dirty="0"/>
              <a:t>de </a:t>
            </a:r>
            <a:r>
              <a:rPr lang="pt-BR" dirty="0">
                <a:solidFill>
                  <a:srgbClr val="0070C0"/>
                </a:solidFill>
              </a:rPr>
              <a:t>estrias nas mamas</a:t>
            </a:r>
            <a:r>
              <a:rPr lang="pt-BR" dirty="0"/>
              <a:t>, </a:t>
            </a:r>
            <a:r>
              <a:rPr lang="pt-BR" dirty="0">
                <a:solidFill>
                  <a:srgbClr val="0070C0"/>
                </a:solidFill>
              </a:rPr>
              <a:t>abdome e nádegas</a:t>
            </a:r>
            <a:r>
              <a:rPr lang="pt-BR" dirty="0"/>
              <a:t>; provavelmente pelo estiramento da pele, devido ao depósito de tecido adiposo nessas áreas </a:t>
            </a:r>
          </a:p>
          <a:p>
            <a:r>
              <a:rPr lang="pt-BR" dirty="0" err="1">
                <a:solidFill>
                  <a:srgbClr val="0070C0"/>
                </a:solidFill>
              </a:rPr>
              <a:t>Hiperpigmentação</a:t>
            </a:r>
            <a:r>
              <a:rPr lang="pt-BR" dirty="0"/>
              <a:t> da pele </a:t>
            </a:r>
          </a:p>
          <a:p>
            <a:r>
              <a:rPr lang="pt-BR" dirty="0"/>
              <a:t>Aparecimento da linha </a:t>
            </a:r>
            <a:r>
              <a:rPr lang="pt-BR" dirty="0" smtClean="0"/>
              <a:t>negra </a:t>
            </a:r>
            <a:r>
              <a:rPr lang="pt-BR" dirty="0"/>
              <a:t>que vai do monte pubiano até a cicatriz umbilical (</a:t>
            </a:r>
            <a:r>
              <a:rPr lang="pt-BR" i="1" dirty="0">
                <a:solidFill>
                  <a:srgbClr val="0070C0"/>
                </a:solidFill>
              </a:rPr>
              <a:t>línea Nigris</a:t>
            </a:r>
            <a:r>
              <a:rPr lang="pt-BR" i="1" dirty="0"/>
              <a:t>) </a:t>
            </a:r>
            <a:endParaRPr lang="pt-BR" dirty="0"/>
          </a:p>
          <a:p>
            <a:r>
              <a:rPr lang="pt-BR" dirty="0">
                <a:solidFill>
                  <a:srgbClr val="0070C0"/>
                </a:solidFill>
              </a:rPr>
              <a:t>Cloasmas</a:t>
            </a:r>
            <a:r>
              <a:rPr lang="pt-BR" dirty="0"/>
              <a:t> – manchas de coloração castanha no rosto que geralmente desaparecem após o </a:t>
            </a:r>
            <a:r>
              <a:rPr lang="pt-BR" dirty="0" smtClean="0"/>
              <a:t>parto -</a:t>
            </a:r>
            <a:r>
              <a:rPr lang="pt-BR" dirty="0" smtClean="0"/>
              <a:t> </a:t>
            </a:r>
            <a:r>
              <a:rPr lang="pt-BR" dirty="0"/>
              <a:t>resposta ao aumento da melatonina, cuja secreção é estimulada pelo aumento da </a:t>
            </a:r>
            <a:r>
              <a:rPr lang="pt-BR" dirty="0" smtClean="0"/>
              <a:t>progesterona. </a:t>
            </a:r>
            <a:r>
              <a:rPr lang="pt-BR" dirty="0"/>
              <a:t>O uso de protetor solar ajuda a prevenir </a:t>
            </a:r>
            <a:endParaRPr lang="pt-BR" dirty="0"/>
          </a:p>
          <a:p>
            <a:r>
              <a:rPr lang="pt-BR" dirty="0"/>
              <a:t>Estas alterações podem estar relacionadas com a hipertrofia da córtex das glândulas </a:t>
            </a:r>
            <a:r>
              <a:rPr lang="pt-BR" dirty="0" err="1"/>
              <a:t>supra-renais</a:t>
            </a:r>
            <a:r>
              <a:rPr lang="pt-BR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9973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PELE E MUCOSAS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49491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0070C0"/>
                </a:solidFill>
              </a:rPr>
              <a:t>Hiperatividade </a:t>
            </a:r>
            <a:r>
              <a:rPr lang="pt-BR" dirty="0">
                <a:solidFill>
                  <a:srgbClr val="0070C0"/>
                </a:solidFill>
              </a:rPr>
              <a:t>das glândulas sudoríparas, sebáceas e dos folículos pilosos </a:t>
            </a:r>
          </a:p>
          <a:p>
            <a:r>
              <a:rPr lang="pt-BR" dirty="0"/>
              <a:t>Aumento do fluxo sanguíneo causada pelo estrogênio, que podem originar </a:t>
            </a:r>
            <a:r>
              <a:rPr lang="pt-BR" dirty="0" err="1">
                <a:solidFill>
                  <a:srgbClr val="0070C0"/>
                </a:solidFill>
              </a:rPr>
              <a:t>hemangiomas</a:t>
            </a:r>
            <a:r>
              <a:rPr lang="pt-BR" dirty="0"/>
              <a:t> </a:t>
            </a:r>
          </a:p>
          <a:p>
            <a:r>
              <a:rPr lang="pt-BR" dirty="0"/>
              <a:t>Gengivas - Avaliar sinais de </a:t>
            </a:r>
            <a:r>
              <a:rPr lang="pt-BR" dirty="0">
                <a:solidFill>
                  <a:srgbClr val="0070C0"/>
                </a:solidFill>
              </a:rPr>
              <a:t>sangramento ou </a:t>
            </a:r>
            <a:r>
              <a:rPr lang="pt-BR" dirty="0" smtClean="0">
                <a:solidFill>
                  <a:srgbClr val="0070C0"/>
                </a:solidFill>
              </a:rPr>
              <a:t>lesões </a:t>
            </a:r>
            <a:r>
              <a:rPr lang="pt-BR" dirty="0" smtClean="0">
                <a:solidFill>
                  <a:srgbClr val="0070C0"/>
                </a:solidFill>
              </a:rPr>
              <a:t>da </a:t>
            </a:r>
            <a:r>
              <a:rPr lang="pt-BR" dirty="0">
                <a:solidFill>
                  <a:srgbClr val="0070C0"/>
                </a:solidFill>
              </a:rPr>
              <a:t>mucosa oral – </a:t>
            </a:r>
            <a:r>
              <a:rPr lang="pt-BR" dirty="0" err="1">
                <a:solidFill>
                  <a:srgbClr val="0070C0"/>
                </a:solidFill>
              </a:rPr>
              <a:t>epílide</a:t>
            </a:r>
            <a:r>
              <a:rPr lang="pt-BR" dirty="0">
                <a:solidFill>
                  <a:srgbClr val="0070C0"/>
                </a:solidFill>
              </a:rPr>
              <a:t> </a:t>
            </a:r>
          </a:p>
          <a:p>
            <a:r>
              <a:rPr lang="pt-BR" dirty="0"/>
              <a:t>Dentição </a:t>
            </a:r>
            <a:r>
              <a:rPr lang="pt-BR" dirty="0" smtClean="0"/>
              <a:t>- O </a:t>
            </a:r>
            <a:r>
              <a:rPr lang="pt-BR" dirty="0"/>
              <a:t>pH da mucosa oral tende a aumentar, colaborando para a </a:t>
            </a:r>
            <a:r>
              <a:rPr lang="pt-BR" dirty="0">
                <a:solidFill>
                  <a:srgbClr val="0070C0"/>
                </a:solidFill>
              </a:rPr>
              <a:t>deterioração </a:t>
            </a:r>
            <a:r>
              <a:rPr lang="pt-BR" dirty="0" smtClean="0">
                <a:solidFill>
                  <a:srgbClr val="0070C0"/>
                </a:solidFill>
              </a:rPr>
              <a:t>dentária. </a:t>
            </a:r>
            <a:r>
              <a:rPr lang="pt-BR" dirty="0" smtClean="0"/>
              <a:t>Encaminhar </a:t>
            </a:r>
            <a:r>
              <a:rPr lang="pt-BR" dirty="0"/>
              <a:t>para </a:t>
            </a:r>
            <a:r>
              <a:rPr lang="pt-BR" dirty="0" smtClean="0"/>
              <a:t>odontologia</a:t>
            </a:r>
            <a:endParaRPr lang="pt-BR" dirty="0">
              <a:solidFill>
                <a:srgbClr val="0070C0"/>
              </a:solidFill>
            </a:endParaRPr>
          </a:p>
          <a:p>
            <a:r>
              <a:rPr lang="pt-BR" dirty="0"/>
              <a:t>Produção de saliva aumenta (</a:t>
            </a:r>
            <a:r>
              <a:rPr lang="pt-BR" dirty="0">
                <a:solidFill>
                  <a:srgbClr val="0070C0"/>
                </a:solidFill>
              </a:rPr>
              <a:t>ptialismo</a:t>
            </a:r>
            <a:r>
              <a:rPr lang="pt-BR" dirty="0"/>
              <a:t>)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5448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EXAME FÍSICO - </a:t>
            </a:r>
            <a:r>
              <a:rPr lang="pt-BR" b="1" dirty="0">
                <a:solidFill>
                  <a:srgbClr val="FF0000"/>
                </a:solidFill>
              </a:rPr>
              <a:t>GERAL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ausculta </a:t>
            </a:r>
            <a:r>
              <a:rPr lang="pt-BR" sz="4400" dirty="0" smtClean="0"/>
              <a:t>cardiopulmonar</a:t>
            </a:r>
          </a:p>
          <a:p>
            <a:r>
              <a:rPr lang="pt-BR" sz="4400" dirty="0"/>
              <a:t>AUSCULTA PULMONAR </a:t>
            </a:r>
            <a:r>
              <a:rPr lang="pt-BR" sz="4400" dirty="0" smtClean="0"/>
              <a:t>Diminuição </a:t>
            </a:r>
            <a:r>
              <a:rPr lang="pt-BR" sz="4400" dirty="0"/>
              <a:t>de pCO2 e excreção de NaHCO3 - alcalose respiratória </a:t>
            </a:r>
            <a:r>
              <a:rPr lang="pt-BR" sz="4400" dirty="0" smtClean="0"/>
              <a:t>compensada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34454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APARELHO RESPIRATÓRIO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92500"/>
          </a:bodyPr>
          <a:lstStyle/>
          <a:p>
            <a:r>
              <a:rPr lang="pt-BR" dirty="0" smtClean="0">
                <a:solidFill>
                  <a:srgbClr val="00B050"/>
                </a:solidFill>
              </a:rPr>
              <a:t>Elevação </a:t>
            </a:r>
            <a:r>
              <a:rPr lang="pt-BR" dirty="0">
                <a:solidFill>
                  <a:srgbClr val="00B050"/>
                </a:solidFill>
              </a:rPr>
              <a:t>do diafragma </a:t>
            </a:r>
            <a:r>
              <a:rPr lang="pt-BR" dirty="0"/>
              <a:t>pelo útero aumentado de volume </a:t>
            </a:r>
          </a:p>
          <a:p>
            <a:r>
              <a:rPr lang="pt-BR" dirty="0"/>
              <a:t>Respiração mais dificultada (</a:t>
            </a:r>
            <a:r>
              <a:rPr lang="pt-BR" dirty="0" err="1">
                <a:solidFill>
                  <a:srgbClr val="00B050"/>
                </a:solidFill>
              </a:rPr>
              <a:t>dispnéia</a:t>
            </a:r>
            <a:r>
              <a:rPr lang="pt-BR" dirty="0"/>
              <a:t>) </a:t>
            </a:r>
          </a:p>
          <a:p>
            <a:r>
              <a:rPr lang="pt-BR" dirty="0">
                <a:solidFill>
                  <a:srgbClr val="00B050"/>
                </a:solidFill>
              </a:rPr>
              <a:t>Aumento da </a:t>
            </a:r>
            <a:r>
              <a:rPr lang="pt-BR" dirty="0" smtClean="0">
                <a:solidFill>
                  <a:srgbClr val="00B050"/>
                </a:solidFill>
              </a:rPr>
              <a:t>frequência </a:t>
            </a:r>
            <a:r>
              <a:rPr lang="pt-BR" dirty="0">
                <a:solidFill>
                  <a:srgbClr val="00B050"/>
                </a:solidFill>
              </a:rPr>
              <a:t>respiratória </a:t>
            </a:r>
            <a:r>
              <a:rPr lang="pt-BR" dirty="0"/>
              <a:t>e da quantidade de ar movimentada em cada ciclo respiratório </a:t>
            </a:r>
          </a:p>
          <a:p>
            <a:r>
              <a:rPr lang="pt-BR" dirty="0" err="1">
                <a:solidFill>
                  <a:srgbClr val="00B050"/>
                </a:solidFill>
              </a:rPr>
              <a:t>H</a:t>
            </a:r>
            <a:r>
              <a:rPr lang="pt-BR" dirty="0" err="1" smtClean="0">
                <a:solidFill>
                  <a:srgbClr val="00B050"/>
                </a:solidFill>
              </a:rPr>
              <a:t>iperventilação</a:t>
            </a:r>
            <a:r>
              <a:rPr lang="pt-BR" dirty="0" smtClean="0"/>
              <a:t> </a:t>
            </a:r>
            <a:r>
              <a:rPr lang="pt-BR" dirty="0"/>
              <a:t>(aumento da </a:t>
            </a:r>
            <a:r>
              <a:rPr lang="pt-BR" dirty="0" smtClean="0"/>
              <a:t>frequência </a:t>
            </a:r>
            <a:r>
              <a:rPr lang="pt-BR" dirty="0"/>
              <a:t>respiratória, volume corrente, volume minuto) provavelmente devido ao maior consumo de oxigênio e gás carbônico pelo feto </a:t>
            </a:r>
          </a:p>
          <a:p>
            <a:r>
              <a:rPr lang="pt-BR" dirty="0" err="1">
                <a:solidFill>
                  <a:srgbClr val="00B050"/>
                </a:solidFill>
              </a:rPr>
              <a:t>Epistaxe</a:t>
            </a:r>
            <a:r>
              <a:rPr lang="pt-BR" dirty="0"/>
              <a:t> (pela vascularização elevada – estrogênio)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308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32" y="18864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>ALTERAÇÕES NO PESO CORPORAL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Aumento </a:t>
            </a:r>
            <a:r>
              <a:rPr lang="pt-BR" dirty="0"/>
              <a:t>do peso total </a:t>
            </a:r>
            <a:r>
              <a:rPr lang="pt-BR" dirty="0" smtClean="0"/>
              <a:t>até a </a:t>
            </a:r>
            <a:r>
              <a:rPr lang="pt-BR" dirty="0"/>
              <a:t>40º semana de </a:t>
            </a:r>
            <a:r>
              <a:rPr lang="pt-BR" dirty="0" smtClean="0"/>
              <a:t>gravidez, </a:t>
            </a:r>
            <a:r>
              <a:rPr lang="pt-BR" dirty="0"/>
              <a:t>considerado normal e </a:t>
            </a:r>
            <a:r>
              <a:rPr lang="pt-BR" dirty="0" smtClean="0"/>
              <a:t>médio, </a:t>
            </a:r>
            <a:r>
              <a:rPr lang="pt-BR" dirty="0"/>
              <a:t>é de 10 a 12,5kg </a:t>
            </a:r>
          </a:p>
          <a:p>
            <a:r>
              <a:rPr lang="pt-BR" dirty="0"/>
              <a:t>Curva ascendente de aumento do peso </a:t>
            </a:r>
          </a:p>
          <a:p>
            <a:r>
              <a:rPr lang="pt-BR" dirty="0"/>
              <a:t>O aumento do peso de apenas 1kg por mês não é considerado adequado </a:t>
            </a:r>
          </a:p>
          <a:p>
            <a:r>
              <a:rPr lang="pt-BR" dirty="0"/>
              <a:t>O aumento de peso de 3kg por mês pode ser excessivo </a:t>
            </a:r>
          </a:p>
          <a:p>
            <a:r>
              <a:rPr lang="pt-BR" dirty="0"/>
              <a:t>Ocorre aumento da deposição de gordura no corpo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693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727280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0125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u="sng" dirty="0"/>
              <a:t>REPERCUSSÕES DA GRAVIDEZ NO ORGANISMO MATERNO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997152"/>
          </a:xfrm>
        </p:spPr>
        <p:txBody>
          <a:bodyPr>
            <a:normAutofit/>
          </a:bodyPr>
          <a:lstStyle/>
          <a:p>
            <a:endParaRPr lang="pt-BR" dirty="0"/>
          </a:p>
          <a:p>
            <a:pPr marL="0" indent="0" algn="ctr">
              <a:buNone/>
            </a:pPr>
            <a:r>
              <a:rPr lang="pt-BR" sz="4000" dirty="0"/>
              <a:t>A</a:t>
            </a:r>
            <a:r>
              <a:rPr lang="pt-BR" sz="4000" dirty="0" smtClean="0"/>
              <a:t>lterações </a:t>
            </a:r>
            <a:r>
              <a:rPr lang="pt-BR" sz="4000" dirty="0"/>
              <a:t>decorrentes da gravidez que ocorrem no organismo da mulher e que desaparecem após o parto. São alterações fisiológicas inevitáveis, temporárias e presentes em todas as gestações.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0847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EXAME FÍSICO - </a:t>
            </a:r>
            <a:r>
              <a:rPr lang="pt-BR" b="1" dirty="0">
                <a:solidFill>
                  <a:srgbClr val="FF0000"/>
                </a:solidFill>
              </a:rPr>
              <a:t>GERAL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sz="4400" dirty="0" smtClean="0"/>
              <a:t>determinação da frequência </a:t>
            </a:r>
            <a:r>
              <a:rPr lang="pt-BR" sz="4400" dirty="0" smtClean="0"/>
              <a:t>cardíaca</a:t>
            </a:r>
          </a:p>
          <a:p>
            <a:r>
              <a:rPr lang="pt-BR" sz="5000" dirty="0"/>
              <a:t>AUSCULTA CARDÍACA 	O sistema circulatório da gestante sofre alterações hemodinâmica(placenta, hormônios, </a:t>
            </a:r>
            <a:r>
              <a:rPr lang="pt-BR" sz="5000" dirty="0" smtClean="0"/>
              <a:t>retenção hídrica</a:t>
            </a:r>
            <a:r>
              <a:rPr lang="pt-BR" sz="5000" dirty="0"/>
              <a:t>, e compressão uterina) que vão causar impacto no débito cardíaco, pressão arterial e sintomatologia da gestante. </a:t>
            </a:r>
            <a:endParaRPr lang="pt-BR" sz="5000" dirty="0" smtClean="0"/>
          </a:p>
          <a:p>
            <a:r>
              <a:rPr lang="pt-BR" sz="5000" dirty="0" smtClean="0"/>
              <a:t>O débito cardíaco eleva-se de 30% - 50%, Como </a:t>
            </a:r>
            <a:r>
              <a:rPr lang="pt-BR" sz="5000" dirty="0"/>
              <a:t>sintomas gerais algumas gestantes podem </a:t>
            </a:r>
            <a:r>
              <a:rPr lang="pt-BR" sz="5000" dirty="0" err="1"/>
              <a:t>referirtaquicardia</a:t>
            </a:r>
            <a:r>
              <a:rPr lang="pt-BR" sz="5000" dirty="0"/>
              <a:t>, queda da pressão arterial, sensação de dispneia, diminuição de resistência aos exercícios físicos, alteração na ausculta cardíaca- sopro fisiológico.</a:t>
            </a:r>
            <a:endParaRPr lang="pt-BR" sz="5000" dirty="0" smtClean="0"/>
          </a:p>
        </p:txBody>
      </p:sp>
    </p:spTree>
    <p:extLst>
      <p:ext uri="{BB962C8B-B14F-4D97-AF65-F5344CB8AC3E}">
        <p14:creationId xmlns:p14="http://schemas.microsoft.com/office/powerpoint/2010/main" val="3548199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7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APARELHO CARDIOVASCULAR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093296"/>
          </a:xfrm>
        </p:spPr>
        <p:txBody>
          <a:bodyPr>
            <a:normAutofit fontScale="25000" lnSpcReduction="20000"/>
          </a:bodyPr>
          <a:lstStyle/>
          <a:p>
            <a:endParaRPr lang="pt-BR" dirty="0"/>
          </a:p>
          <a:p>
            <a:r>
              <a:rPr lang="pt-BR" sz="9600" dirty="0">
                <a:latin typeface="Arial" pitchFamily="34" charset="0"/>
                <a:cs typeface="Arial" pitchFamily="34" charset="0"/>
              </a:rPr>
              <a:t>O </a:t>
            </a:r>
            <a:r>
              <a:rPr lang="pt-BR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coração aumenta 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ligeiramente de </a:t>
            </a:r>
            <a:r>
              <a:rPr lang="pt-BR" sz="9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volume</a:t>
            </a:r>
            <a:r>
              <a:rPr lang="pt-BR" sz="9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é deslocado para cima e para esquerda, devido ao volume do útero, que resulta em alteração da </a:t>
            </a:r>
            <a:r>
              <a:rPr lang="pt-BR" sz="9600" dirty="0" err="1">
                <a:latin typeface="Arial" pitchFamily="34" charset="0"/>
                <a:cs typeface="Arial" pitchFamily="34" charset="0"/>
              </a:rPr>
              <a:t>freqüência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 cardíaca em determinados decúbitos </a:t>
            </a:r>
          </a:p>
          <a:p>
            <a:pPr marL="0" indent="0">
              <a:buNone/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Capacidade cardíaca aumentada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: débito cardíaco, ritmo cardíaco e volume sistólico </a:t>
            </a:r>
          </a:p>
          <a:p>
            <a:pPr marL="0" indent="0">
              <a:buNone/>
            </a:pPr>
            <a:endParaRPr lang="pt-BR" sz="9600" dirty="0">
              <a:latin typeface="Arial" pitchFamily="34" charset="0"/>
              <a:cs typeface="Arial" pitchFamily="34" charset="0"/>
            </a:endParaRPr>
          </a:p>
          <a:p>
            <a:r>
              <a:rPr lang="pt-BR" sz="9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Volume </a:t>
            </a:r>
            <a:r>
              <a:rPr lang="pt-BR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sanguíneo aumenta 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de 30% a 50% </a:t>
            </a:r>
            <a:r>
              <a:rPr lang="pt-BR" sz="9600" b="1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pt-BR" sz="96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coração tem que circular maior quantidade de sangue através da aorta, cerca de 50% a mais por </a:t>
            </a:r>
            <a:r>
              <a:rPr lang="pt-BR" sz="9600" dirty="0" smtClean="0">
                <a:latin typeface="Arial" pitchFamily="34" charset="0"/>
                <a:cs typeface="Arial" pitchFamily="34" charset="0"/>
              </a:rPr>
              <a:t>minuto</a:t>
            </a:r>
          </a:p>
          <a:p>
            <a:pPr marL="0" indent="0">
              <a:buNone/>
            </a:pPr>
            <a:r>
              <a:rPr lang="pt-BR" sz="96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9600" dirty="0">
              <a:latin typeface="Arial" pitchFamily="34" charset="0"/>
              <a:cs typeface="Arial" pitchFamily="34" charset="0"/>
            </a:endParaRPr>
          </a:p>
          <a:p>
            <a:r>
              <a:rPr lang="pt-BR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Aumento da capacidade cardíaca </a:t>
            </a:r>
            <a:r>
              <a:rPr lang="pt-BR" sz="9600" b="1" dirty="0">
                <a:latin typeface="Arial" pitchFamily="34" charset="0"/>
                <a:cs typeface="Arial" pitchFamily="34" charset="0"/>
              </a:rPr>
              <a:t>→ 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a</a:t>
            </a:r>
            <a:r>
              <a:rPr lang="pt-BR" sz="96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final do segundo trimestre ocorre o trabalho máximo do coração, diminuindo nas últimas semanas de gestação e aumentando novamente imediatamente após o parto </a:t>
            </a: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endParaRPr lang="pt-BR" sz="9600" dirty="0">
              <a:latin typeface="Arial" pitchFamily="34" charset="0"/>
              <a:cs typeface="Arial" pitchFamily="34" charset="0"/>
            </a:endParaRPr>
          </a:p>
          <a:p>
            <a:r>
              <a:rPr lang="pt-BR" sz="96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Freqüência</a:t>
            </a:r>
            <a:r>
              <a:rPr lang="pt-BR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cardíaca 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em repouso </a:t>
            </a:r>
            <a:r>
              <a:rPr lang="pt-BR" sz="9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aumenta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 cerca de 10 </a:t>
            </a:r>
            <a:r>
              <a:rPr lang="pt-BR" sz="9600" dirty="0" err="1">
                <a:latin typeface="Arial" pitchFamily="34" charset="0"/>
                <a:cs typeface="Arial" pitchFamily="34" charset="0"/>
              </a:rPr>
              <a:t>bpm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9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BR" sz="9600" dirty="0" smtClean="0"/>
              <a:t>10</a:t>
            </a:r>
            <a:r>
              <a:rPr lang="pt-BR" sz="9600" dirty="0"/>
              <a:t>% - 20</a:t>
            </a:r>
            <a:r>
              <a:rPr lang="pt-BR" sz="9600" dirty="0" smtClean="0"/>
              <a:t>%</a:t>
            </a:r>
            <a:r>
              <a:rPr lang="pt-BR" sz="9600" dirty="0">
                <a:latin typeface="Arial" pitchFamily="34" charset="0"/>
                <a:cs typeface="Arial" pitchFamily="34" charset="0"/>
              </a:rPr>
              <a:t>)</a:t>
            </a:r>
            <a:endParaRPr lang="pt-BR" sz="9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4400" dirty="0">
              <a:latin typeface="Arial" pitchFamily="34" charset="0"/>
              <a:cs typeface="Arial" pitchFamily="34" charset="0"/>
            </a:endParaRPr>
          </a:p>
          <a:p>
            <a:endParaRPr lang="pt-BR" sz="4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4599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APARELHO CARDIOVASCULAR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832648"/>
          </a:xfrm>
        </p:spPr>
        <p:txBody>
          <a:bodyPr>
            <a:normAutofit fontScale="92500" lnSpcReduction="10000"/>
          </a:bodyPr>
          <a:lstStyle/>
          <a:p>
            <a:endParaRPr lang="pt-BR" dirty="0"/>
          </a:p>
          <a:p>
            <a:r>
              <a:rPr lang="pt-BR" dirty="0" smtClean="0"/>
              <a:t>Pode </a:t>
            </a:r>
            <a:r>
              <a:rPr lang="pt-BR" dirty="0"/>
              <a:t>haver palpitações nos primeiros meses de gestação devido aos transtornos no sistema simpático, e ao final da gravidez, devido à pressão intra-abdominal do útero extremamente aumentado </a:t>
            </a:r>
            <a:endParaRPr lang="pt-BR" dirty="0" smtClean="0"/>
          </a:p>
          <a:p>
            <a:r>
              <a:rPr lang="pt-BR" dirty="0"/>
              <a:t>Hipotensão ortostática: quando a gestante sai de uma posição horizontal para vertical </a:t>
            </a:r>
          </a:p>
          <a:p>
            <a:r>
              <a:rPr lang="pt-BR" dirty="0"/>
              <a:t>O reservatório venoso aumenta várias vezes com dilatação fácil dos vasos sanguíneos periféricos, aumentando a capacidade das veias para reter sangue, contribuindo para problemas circulatórios como edema, trombose, varizes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891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APARELHO CARDIOVASCULAR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92500" lnSpcReduction="20000"/>
          </a:bodyPr>
          <a:lstStyle/>
          <a:p>
            <a:r>
              <a:rPr lang="pt-BR" sz="39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Aumento </a:t>
            </a:r>
            <a:r>
              <a:rPr lang="pt-BR" sz="39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 pressão venosa dos MMII </a:t>
            </a:r>
            <a:r>
              <a:rPr lang="pt-BR" sz="3900" dirty="0">
                <a:latin typeface="Arial" pitchFamily="34" charset="0"/>
                <a:cs typeface="Arial" pitchFamily="34" charset="0"/>
              </a:rPr>
              <a:t>(</a:t>
            </a:r>
            <a:r>
              <a:rPr lang="pt-BR" sz="3900" dirty="0" err="1">
                <a:latin typeface="Arial" pitchFamily="34" charset="0"/>
                <a:cs typeface="Arial" pitchFamily="34" charset="0"/>
              </a:rPr>
              <a:t>femural</a:t>
            </a:r>
            <a:r>
              <a:rPr lang="pt-BR" sz="3900" dirty="0">
                <a:latin typeface="Arial" pitchFamily="34" charset="0"/>
                <a:cs typeface="Arial" pitchFamily="34" charset="0"/>
              </a:rPr>
              <a:t>), pela compressão parcial da veia cava, pelo útero aumentado de volume e em parte também devido ao aumento da resistência que o fluxo sanguíneo encontra nas extremidades inferiores ao juntar-se ao fluxo proveniente do </a:t>
            </a:r>
            <a:r>
              <a:rPr lang="pt-BR" sz="3900" dirty="0" smtClean="0">
                <a:latin typeface="Arial" pitchFamily="34" charset="0"/>
                <a:cs typeface="Arial" pitchFamily="34" charset="0"/>
              </a:rPr>
              <a:t>útero</a:t>
            </a:r>
          </a:p>
          <a:p>
            <a:pPr marL="0" indent="0">
              <a:buNone/>
            </a:pPr>
            <a:endParaRPr lang="pt-BR" sz="3900" dirty="0">
              <a:latin typeface="Arial" pitchFamily="34" charset="0"/>
              <a:cs typeface="Arial" pitchFamily="34" charset="0"/>
            </a:endParaRPr>
          </a:p>
          <a:p>
            <a:r>
              <a:rPr lang="pt-BR" sz="39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Orientação: </a:t>
            </a:r>
            <a:r>
              <a:rPr lang="pt-BR" sz="3900" dirty="0">
                <a:latin typeface="Arial" pitchFamily="34" charset="0"/>
                <a:cs typeface="Arial" pitchFamily="34" charset="0"/>
              </a:rPr>
              <a:t>deitar em decúbito lateral esquerdo para evitar compressão da veia cava inferior, facilitando o retorno sanguíneo </a:t>
            </a:r>
          </a:p>
          <a:p>
            <a:endParaRPr lang="pt-BR" sz="38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9863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APARELHO CARDIOVASCULAR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832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SÍNDROME DA HIPOTENSÃO SUPINA</a:t>
            </a:r>
            <a:r>
              <a:rPr lang="pt-BR" dirty="0" smtClean="0"/>
              <a:t>:</a:t>
            </a:r>
          </a:p>
          <a:p>
            <a:r>
              <a:rPr lang="pt-BR" dirty="0" smtClean="0"/>
              <a:t>quando </a:t>
            </a:r>
            <a:r>
              <a:rPr lang="pt-BR" dirty="0"/>
              <a:t>é comprimida a veia cava inferior pelo útero gravídico, reduzindo o retorno venoso, </a:t>
            </a:r>
            <a:r>
              <a:rPr lang="pt-BR" dirty="0" smtClean="0"/>
              <a:t>consequentemente </a:t>
            </a:r>
            <a:r>
              <a:rPr lang="pt-BR" dirty="0"/>
              <a:t>reduzindo a capacidade cardíaca. </a:t>
            </a:r>
            <a:endParaRPr lang="pt-BR" dirty="0" smtClean="0"/>
          </a:p>
          <a:p>
            <a:r>
              <a:rPr lang="pt-BR" dirty="0"/>
              <a:t>s</a:t>
            </a:r>
            <a:r>
              <a:rPr lang="pt-BR" dirty="0" smtClean="0"/>
              <a:t>e </a:t>
            </a:r>
            <a:r>
              <a:rPr lang="pt-BR" dirty="0"/>
              <a:t>for por tempo prolongado, a gestante pode apresentar sinais de choque: tontura, desfalecimento, pulso acelerado, pele úmida e pegajosa, náuseas, vômitos e queda na PA. </a:t>
            </a:r>
            <a:endParaRPr lang="pt-BR" dirty="0" smtClean="0"/>
          </a:p>
          <a:p>
            <a:r>
              <a:rPr lang="pt-BR" b="1" dirty="0" smtClean="0">
                <a:solidFill>
                  <a:srgbClr val="00B0F0"/>
                </a:solidFill>
              </a:rPr>
              <a:t>Orientação</a:t>
            </a:r>
            <a:r>
              <a:rPr lang="pt-BR" dirty="0" smtClean="0"/>
              <a:t>: para </a:t>
            </a:r>
            <a:r>
              <a:rPr lang="pt-BR" dirty="0"/>
              <a:t>decúbito lateral esquerdo evitando a compressão da veia cava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06698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12533</TotalTime>
  <Words>820</Words>
  <Application>Microsoft Office PowerPoint</Application>
  <PresentationFormat>Apresentação na tela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EXAME FÍSICO - GERAL </vt:lpstr>
      <vt:lpstr> ALTERAÇÕES NO PESO CORPORAL  </vt:lpstr>
      <vt:lpstr>Apresentação do PowerPoint</vt:lpstr>
      <vt:lpstr>REPERCUSSÕES DA GRAVIDEZ NO ORGANISMO MATERNO  </vt:lpstr>
      <vt:lpstr>EXAME FÍSICO - GERAL </vt:lpstr>
      <vt:lpstr>APARELHO CARDIOVASCULAR  </vt:lpstr>
      <vt:lpstr>APARELHO CARDIOVASCULAR  </vt:lpstr>
      <vt:lpstr>APARELHO CARDIOVASCULAR  </vt:lpstr>
      <vt:lpstr>APARELHO CARDIOVASCULAR  </vt:lpstr>
      <vt:lpstr>EXAME FÍSICO - GERAL</vt:lpstr>
      <vt:lpstr>INSPEÇÃO DA CABEÇA </vt:lpstr>
      <vt:lpstr>PELE E MUCOSAS  </vt:lpstr>
      <vt:lpstr>PELE E MUCOSAS  </vt:lpstr>
      <vt:lpstr>EXAME FÍSICO - GERAL </vt:lpstr>
      <vt:lpstr>APARELHO RESPIRATÓRIO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FERTILIZAÇÃO FECUNDAÇÃO, FERTILIZAÇÃO E CONCEPÇÃO consiste na passagem de um espermatozóide para o interior de um óvulo com a fusão de seus núcleos em uma única célula –ovo ou zigoto. •A Fecundação ocorre na tuba uterina, no seu terço externo, em poucas horas:* viabilidade:-óvulo= 24 horas após eliminação-espermatozóide = 48 horas após penetração nas vias genitais femininas.</dc:title>
  <dc:creator>Isabela</dc:creator>
  <cp:lastModifiedBy>Isabela</cp:lastModifiedBy>
  <cp:revision>165</cp:revision>
  <dcterms:created xsi:type="dcterms:W3CDTF">2020-07-15T14:02:52Z</dcterms:created>
  <dcterms:modified xsi:type="dcterms:W3CDTF">2020-08-28T19:10:34Z</dcterms:modified>
</cp:coreProperties>
</file>