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850" r:id="rId2"/>
    <p:sldId id="851" r:id="rId3"/>
    <p:sldId id="852" r:id="rId4"/>
    <p:sldId id="853" r:id="rId5"/>
    <p:sldId id="854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2" r:id="rId14"/>
    <p:sldId id="863" r:id="rId15"/>
    <p:sldId id="864" r:id="rId16"/>
    <p:sldId id="865" r:id="rId17"/>
    <p:sldId id="866" r:id="rId18"/>
    <p:sldId id="867" r:id="rId19"/>
    <p:sldId id="868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 varScale="1">
        <p:scale>
          <a:sx n="45" d="100"/>
          <a:sy n="45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F54CE-620A-4B97-A606-FC2C68AB3E34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9B34E-3700-4AA3-98D3-4FF4F572BE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743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27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5300" b="1" dirty="0" smtClean="0">
                <a:solidFill>
                  <a:srgbClr val="FF0000"/>
                </a:solidFill>
              </a:rPr>
              <a:t>FATORES DE RISCO INDICATIVOS DE ENCAMINHAMENTO AO PRÉ-NATAL DE ALTO RISCO: </a:t>
            </a:r>
            <a:r>
              <a:rPr lang="pt-BR" dirty="0">
                <a:solidFill>
                  <a:srgbClr val="FF0000"/>
                </a:solidFill>
              </a:rPr>
              <a:t>	</a:t>
            </a:r>
            <a:br>
              <a:rPr lang="pt-BR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60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FATORES RELACIONADOS ÀS CONDIÇÕES PRÉVIAS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320480" cy="5589240"/>
          </a:xfrm>
        </p:spPr>
        <p:txBody>
          <a:bodyPr>
            <a:normAutofit lnSpcReduction="10000"/>
          </a:bodyPr>
          <a:lstStyle/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Cardiopatias</a:t>
            </a:r>
          </a:p>
          <a:p>
            <a:r>
              <a:rPr lang="pt-BR" sz="2600" dirty="0" err="1" smtClean="0">
                <a:latin typeface="Arial" pitchFamily="34" charset="0"/>
                <a:cs typeface="Arial" pitchFamily="34" charset="0"/>
              </a:rPr>
              <a:t>Pneumopatias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graves (incluindo asma brônquica não controlada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r>
              <a:rPr lang="pt-BR" sz="2600" dirty="0" err="1" smtClean="0">
                <a:latin typeface="Arial" pitchFamily="34" charset="0"/>
                <a:cs typeface="Arial" pitchFamily="34" charset="0"/>
              </a:rPr>
              <a:t>Nefropatias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graves (como insuficiência renal crônica e em casos de transplantados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Endocrinopatias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(especialmente diabetes mellitus, hipotireoidismo e hipertireoidismo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marL="0" indent="0">
              <a:buNone/>
            </a:pPr>
            <a:r>
              <a:rPr lang="pt-BR" dirty="0"/>
              <a:t>	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495800" cy="5517232"/>
          </a:xfrm>
        </p:spPr>
        <p:txBody>
          <a:bodyPr>
            <a:no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Doenças hematológicas (inclusive doença falciforme e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talassemia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Doenças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neurológicas (como epilepsia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Doenças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psiquiátricas que necessitam de acompanhamento (psicoses, depressão grave etc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Doenças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autoimunes (lúpus eritematoso sistêmico, outras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colagenoses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699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FATORES RELACIONADOS ÀS CONDIÇÕES PRÉVIAS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1196752"/>
            <a:ext cx="4495800" cy="5661248"/>
          </a:xfrm>
        </p:spPr>
        <p:txBody>
          <a:bodyPr>
            <a:normAutofit fontScale="77500" lnSpcReduction="20000"/>
          </a:bodyPr>
          <a:lstStyle/>
          <a:p>
            <a:r>
              <a:rPr lang="pt-BR" sz="3400" dirty="0" smtClean="0">
                <a:latin typeface="Arial" pitchFamily="34" charset="0"/>
                <a:cs typeface="Arial" pitchFamily="34" charset="0"/>
              </a:rPr>
              <a:t>Alterações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genéticas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maternas </a:t>
            </a:r>
          </a:p>
          <a:p>
            <a:r>
              <a:rPr lang="pt-BR" sz="3400" dirty="0" smtClean="0">
                <a:latin typeface="Arial" pitchFamily="34" charset="0"/>
                <a:cs typeface="Arial" pitchFamily="34" charset="0"/>
              </a:rPr>
              <a:t>Antecedente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de trombose venosa profunda ou embolia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pulmonar </a:t>
            </a:r>
          </a:p>
          <a:p>
            <a:r>
              <a:rPr lang="pt-BR" sz="3400" dirty="0" err="1" smtClean="0">
                <a:latin typeface="Arial" pitchFamily="34" charset="0"/>
                <a:cs typeface="Arial" pitchFamily="34" charset="0"/>
              </a:rPr>
              <a:t>Ginecopatias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(malformação uterina, tumores </a:t>
            </a:r>
            <a:r>
              <a:rPr lang="pt-BR" sz="3400" dirty="0" err="1">
                <a:latin typeface="Arial" pitchFamily="34" charset="0"/>
                <a:cs typeface="Arial" pitchFamily="34" charset="0"/>
              </a:rPr>
              <a:t>anexiais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 e outras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r>
              <a:rPr lang="pt-BR" sz="3400" dirty="0" smtClean="0">
                <a:latin typeface="Arial" pitchFamily="34" charset="0"/>
                <a:cs typeface="Arial" pitchFamily="34" charset="0"/>
              </a:rPr>
              <a:t>Portadoras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de doenças infecciosas como hepatites, toxoplasmose, infecção pelo HIV, sífilis terciária (USG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com malformação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fetal) e outras </a:t>
            </a:r>
            <a:r>
              <a:rPr lang="pt-BR" sz="3400" dirty="0" err="1">
                <a:latin typeface="Arial" pitchFamily="34" charset="0"/>
                <a:cs typeface="Arial" pitchFamily="34" charset="0"/>
              </a:rPr>
              <a:t>ISTs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 (condiloma</a:t>
            </a:r>
            <a:r>
              <a:rPr lang="pt-BR" sz="3400" dirty="0" smtClean="0"/>
              <a:t>) </a:t>
            </a:r>
            <a:endParaRPr lang="pt-BR" sz="3400" dirty="0"/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316288" cy="5589240"/>
          </a:xfrm>
        </p:spPr>
        <p:txBody>
          <a:bodyPr>
            <a:normAutofit fontScale="77500" lnSpcReduction="20000"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Hanseníase </a:t>
            </a:r>
          </a:p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Tuberculose</a:t>
            </a:r>
          </a:p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 Anemia 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grave (hemoglobina &lt; 8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r>
              <a:rPr lang="pt-BR" sz="3600" dirty="0" err="1" smtClean="0">
                <a:latin typeface="Arial" pitchFamily="34" charset="0"/>
                <a:cs typeface="Arial" pitchFamily="34" charset="0"/>
              </a:rPr>
              <a:t>Isoimunização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 Rh </a:t>
            </a:r>
          </a:p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Qualquer 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patologia clínica que necessite de acompanhamento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especializado </a:t>
            </a:r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348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FATORES RELACIONADOS À HISTÓRIA REPRODUTIVA ANTERIOR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Morte </a:t>
            </a:r>
            <a:r>
              <a:rPr lang="pt-BR" dirty="0"/>
              <a:t>intrauterina ou perinatal em gestação anterior, principalmente se for de causa </a:t>
            </a:r>
            <a:r>
              <a:rPr lang="pt-BR" dirty="0" smtClean="0"/>
              <a:t>desconhecida</a:t>
            </a:r>
          </a:p>
          <a:p>
            <a:r>
              <a:rPr lang="pt-BR" dirty="0" smtClean="0"/>
              <a:t>Abortamento </a:t>
            </a:r>
            <a:r>
              <a:rPr lang="pt-BR" dirty="0"/>
              <a:t>habitual (duas ou mais perdas precoces consecutivas</a:t>
            </a:r>
            <a:r>
              <a:rPr lang="pt-BR" dirty="0" smtClean="0"/>
              <a:t>) </a:t>
            </a:r>
          </a:p>
          <a:p>
            <a:r>
              <a:rPr lang="pt-BR" dirty="0" smtClean="0"/>
              <a:t>Esterilidade/infertilidade </a:t>
            </a:r>
          </a:p>
          <a:p>
            <a:r>
              <a:rPr lang="pt-BR" dirty="0" smtClean="0"/>
              <a:t>História </a:t>
            </a:r>
            <a:r>
              <a:rPr lang="pt-BR" dirty="0"/>
              <a:t>prévia de doença hipertensiva da gestação, com mau resultado obstétrico e/ou perinatal </a:t>
            </a:r>
            <a:r>
              <a:rPr lang="pt-BR" dirty="0" smtClean="0"/>
              <a:t>- interrupção </a:t>
            </a:r>
            <a:r>
              <a:rPr lang="pt-BR" dirty="0"/>
              <a:t>prematura </a:t>
            </a:r>
            <a:r>
              <a:rPr lang="pt-BR" dirty="0" smtClean="0"/>
              <a:t>da gestação</a:t>
            </a:r>
            <a:r>
              <a:rPr lang="pt-BR" dirty="0"/>
              <a:t>, morte fetal intrauterina, síndrome </a:t>
            </a:r>
            <a:r>
              <a:rPr lang="pt-BR" dirty="0" smtClean="0"/>
              <a:t>HELLP [sigla </a:t>
            </a:r>
            <a:r>
              <a:rPr lang="pt-BR" dirty="0"/>
              <a:t>usada para descrever a condição de paciente com pré-eclâmpsia grave que apresenta hemólise (H), níveis elevados de enzimas hepáticas (EL) e contagem baixa de plaquetas (LP</a:t>
            </a:r>
            <a:r>
              <a:rPr lang="pt-BR" dirty="0" smtClean="0"/>
              <a:t>)], </a:t>
            </a:r>
            <a:r>
              <a:rPr lang="pt-BR" dirty="0" err="1"/>
              <a:t>eclâmpsia</a:t>
            </a:r>
            <a:r>
              <a:rPr lang="pt-BR" dirty="0"/>
              <a:t>, internação da mãe em UTI</a:t>
            </a:r>
            <a:r>
              <a:rPr lang="pt-BR" dirty="0" smtClean="0"/>
              <a:t>) </a:t>
            </a:r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0881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66"/>
                </a:solidFill>
              </a:rPr>
              <a:t>FATORES RELACIONADOS À GRAVIDEZ ATUAL </a:t>
            </a:r>
            <a:endParaRPr lang="pt-BR" dirty="0">
              <a:solidFill>
                <a:srgbClr val="FF006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00600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Restrição </a:t>
            </a:r>
            <a:r>
              <a:rPr lang="pt-BR" dirty="0"/>
              <a:t>do crescimento </a:t>
            </a:r>
            <a:r>
              <a:rPr lang="pt-BR" dirty="0" smtClean="0"/>
              <a:t>intrauterino </a:t>
            </a:r>
            <a:r>
              <a:rPr lang="pt-BR" dirty="0"/>
              <a:t>(RCIU) </a:t>
            </a:r>
            <a:endParaRPr lang="pt-BR" dirty="0" smtClean="0"/>
          </a:p>
          <a:p>
            <a:r>
              <a:rPr lang="pt-BR" dirty="0" err="1" smtClean="0"/>
              <a:t>Polidrâmnio</a:t>
            </a:r>
            <a:r>
              <a:rPr lang="pt-BR" dirty="0" smtClean="0"/>
              <a:t> </a:t>
            </a:r>
            <a:r>
              <a:rPr lang="pt-BR" dirty="0"/>
              <a:t>ou </a:t>
            </a:r>
            <a:r>
              <a:rPr lang="pt-BR" dirty="0" err="1" smtClean="0"/>
              <a:t>Oligodrâmnio</a:t>
            </a:r>
            <a:endParaRPr lang="pt-BR" dirty="0"/>
          </a:p>
          <a:p>
            <a:r>
              <a:rPr lang="pt-BR" dirty="0" err="1" smtClean="0"/>
              <a:t>Gemelaridade</a:t>
            </a:r>
            <a:endParaRPr lang="pt-BR" dirty="0"/>
          </a:p>
          <a:p>
            <a:r>
              <a:rPr lang="pt-BR" dirty="0" smtClean="0"/>
              <a:t>Malformações </a:t>
            </a:r>
            <a:r>
              <a:rPr lang="pt-BR" dirty="0"/>
              <a:t>fetais ou arritmia </a:t>
            </a:r>
            <a:r>
              <a:rPr lang="pt-BR" dirty="0" smtClean="0"/>
              <a:t>fetal</a:t>
            </a:r>
          </a:p>
          <a:p>
            <a:r>
              <a:rPr lang="pt-BR" dirty="0" smtClean="0"/>
              <a:t>Evidência </a:t>
            </a:r>
            <a:r>
              <a:rPr lang="pt-BR" dirty="0"/>
              <a:t>laboratorial de </a:t>
            </a:r>
            <a:r>
              <a:rPr lang="pt-BR" dirty="0" err="1" smtClean="0"/>
              <a:t>proteinúria</a:t>
            </a:r>
            <a:endParaRPr lang="pt-BR" dirty="0" smtClean="0"/>
          </a:p>
          <a:p>
            <a:r>
              <a:rPr lang="pt-BR" dirty="0" smtClean="0"/>
              <a:t>Diabetes </a:t>
            </a:r>
            <a:r>
              <a:rPr lang="pt-BR" i="1" dirty="0"/>
              <a:t>mellitus </a:t>
            </a:r>
            <a:r>
              <a:rPr lang="pt-BR" dirty="0" smtClean="0"/>
              <a:t>gestacional</a:t>
            </a:r>
          </a:p>
          <a:p>
            <a:r>
              <a:rPr lang="pt-BR" dirty="0" smtClean="0"/>
              <a:t>Desnutrição </a:t>
            </a:r>
            <a:r>
              <a:rPr lang="pt-BR" dirty="0"/>
              <a:t>materna </a:t>
            </a:r>
            <a:r>
              <a:rPr lang="pt-BR" dirty="0" smtClean="0"/>
              <a:t>severa</a:t>
            </a:r>
          </a:p>
          <a:p>
            <a:r>
              <a:rPr lang="pt-BR" dirty="0" smtClean="0"/>
              <a:t>Obesidade </a:t>
            </a:r>
            <a:r>
              <a:rPr lang="pt-BR" dirty="0"/>
              <a:t>mórbida ou baixo peso (nestes casos, deve-se encaminhar a gestante para avaliação </a:t>
            </a:r>
            <a:r>
              <a:rPr lang="pt-BR" dirty="0" smtClean="0"/>
              <a:t>nutricional)</a:t>
            </a:r>
          </a:p>
          <a:p>
            <a:r>
              <a:rPr lang="pt-BR" dirty="0" smtClean="0"/>
              <a:t>Lesões </a:t>
            </a:r>
            <a:r>
              <a:rPr lang="pt-BR" dirty="0"/>
              <a:t>de alto grau em colo uterino ou </a:t>
            </a:r>
            <a:r>
              <a:rPr lang="pt-BR" dirty="0" smtClean="0"/>
              <a:t>maiores</a:t>
            </a:r>
          </a:p>
          <a:p>
            <a:r>
              <a:rPr lang="pt-BR" dirty="0" smtClean="0"/>
              <a:t>Alta </a:t>
            </a:r>
            <a:r>
              <a:rPr lang="pt-BR" dirty="0"/>
              <a:t>suspeita clínica de câncer de mama ou mamografia com </a:t>
            </a:r>
            <a:r>
              <a:rPr lang="pt-BR" dirty="0" err="1"/>
              <a:t>Bi-RADS</a:t>
            </a:r>
            <a:r>
              <a:rPr lang="pt-BR" dirty="0"/>
              <a:t> III ou </a:t>
            </a:r>
            <a:r>
              <a:rPr lang="pt-BR" dirty="0" smtClean="0"/>
              <a:t>mais</a:t>
            </a:r>
          </a:p>
          <a:p>
            <a:r>
              <a:rPr lang="pt-BR" dirty="0" smtClean="0"/>
              <a:t>Distúrbios </a:t>
            </a:r>
            <a:r>
              <a:rPr lang="pt-BR" dirty="0"/>
              <a:t>hipertensivos da gestação (hipertensão crônica preexistente, hipertensão gestacional ou transitória</a:t>
            </a:r>
            <a:r>
              <a:rPr lang="pt-BR" dirty="0" smtClean="0"/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8789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66"/>
                </a:solidFill>
              </a:rPr>
              <a:t>FATORES RELACIONADOS À GRAVIDEZ ATUAL </a:t>
            </a:r>
            <a:endParaRPr lang="pt-BR" dirty="0">
              <a:solidFill>
                <a:srgbClr val="FF006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40060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Infecção </a:t>
            </a:r>
            <a:r>
              <a:rPr lang="pt-BR" dirty="0"/>
              <a:t>urinária de repetição ou dois ou mais episódios de pielonefrite (toda gestante com pielonefrite deve </a:t>
            </a:r>
            <a:r>
              <a:rPr lang="pt-BR" dirty="0" smtClean="0"/>
              <a:t>ser inicialmente </a:t>
            </a:r>
            <a:r>
              <a:rPr lang="pt-BR" dirty="0"/>
              <a:t>encaminhada ao hospital de referência para </a:t>
            </a:r>
            <a:r>
              <a:rPr lang="pt-BR" dirty="0" smtClean="0"/>
              <a:t>avaliação)</a:t>
            </a:r>
          </a:p>
          <a:p>
            <a:r>
              <a:rPr lang="pt-BR" dirty="0" smtClean="0"/>
              <a:t>Anemia </a:t>
            </a:r>
            <a:r>
              <a:rPr lang="pt-BR" dirty="0"/>
              <a:t>grave ou não responsiva a 30-60 dias de tratamento com sulfato </a:t>
            </a:r>
            <a:r>
              <a:rPr lang="pt-BR" dirty="0" smtClean="0"/>
              <a:t>ferroso</a:t>
            </a:r>
          </a:p>
          <a:p>
            <a:r>
              <a:rPr lang="pt-BR" dirty="0" smtClean="0"/>
              <a:t>Portadoras </a:t>
            </a:r>
            <a:r>
              <a:rPr lang="pt-BR" dirty="0"/>
              <a:t>de doenças infecciosas como hepatites, toxoplasmose, infecção pelo HIV, sífilis terciária (USG </a:t>
            </a:r>
            <a:r>
              <a:rPr lang="pt-BR" dirty="0" smtClean="0"/>
              <a:t>com malformação </a:t>
            </a:r>
            <a:r>
              <a:rPr lang="pt-BR" dirty="0"/>
              <a:t>fetal) e outras IST (infecções sexualmente transmissíveis, como o condiloma), quando não há suporte </a:t>
            </a:r>
            <a:r>
              <a:rPr lang="pt-BR" dirty="0" smtClean="0"/>
              <a:t>na unidade básica</a:t>
            </a:r>
          </a:p>
          <a:p>
            <a:r>
              <a:rPr lang="pt-BR" dirty="0" smtClean="0"/>
              <a:t>Infecções </a:t>
            </a:r>
            <a:r>
              <a:rPr lang="pt-BR" dirty="0"/>
              <a:t>como a rubéola e a </a:t>
            </a:r>
            <a:r>
              <a:rPr lang="pt-BR" dirty="0" err="1"/>
              <a:t>citomegalovirose</a:t>
            </a:r>
            <a:r>
              <a:rPr lang="pt-BR" dirty="0"/>
              <a:t> adquiridas na gestação </a:t>
            </a:r>
            <a:r>
              <a:rPr lang="pt-BR" dirty="0" smtClean="0"/>
              <a:t>atual</a:t>
            </a:r>
          </a:p>
          <a:p>
            <a:r>
              <a:rPr lang="pt-BR" dirty="0" smtClean="0"/>
              <a:t>Adolescentes </a:t>
            </a:r>
            <a:r>
              <a:rPr lang="pt-BR" dirty="0"/>
              <a:t>com fatores de risco </a:t>
            </a:r>
            <a:r>
              <a:rPr lang="pt-BR" dirty="0" smtClean="0"/>
              <a:t>psicossocial</a:t>
            </a:r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1221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786210"/>
          </a:xfrm>
        </p:spPr>
        <p:txBody>
          <a:bodyPr>
            <a:normAutofit fontScale="90000"/>
          </a:bodyPr>
          <a:lstStyle/>
          <a:p>
            <a:r>
              <a:rPr lang="pt-BR" sz="4000" b="1" dirty="0">
                <a:solidFill>
                  <a:srgbClr val="C00000"/>
                </a:solidFill>
              </a:rPr>
              <a:t>SINAIS INDICATIVOS DE ENCAMINHAMENTO À URGÊNCIA/EMERGÊNCIA OBSTÉTRICA </a:t>
            </a:r>
            <a:r>
              <a:rPr lang="pt-BR" dirty="0"/>
              <a:t>	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/>
          </a:bodyPr>
          <a:lstStyle/>
          <a:p>
            <a:r>
              <a:rPr lang="pt-BR" b="1" dirty="0" smtClean="0"/>
              <a:t>SÍNDROMES HEMORRÁGICAS </a:t>
            </a:r>
            <a:r>
              <a:rPr lang="pt-BR" dirty="0" smtClean="0"/>
              <a:t>(</a:t>
            </a:r>
            <a:r>
              <a:rPr lang="pt-BR" dirty="0"/>
              <a:t>incluindo descolamento prematuro de placenta, placenta prévia), independentemente </a:t>
            </a:r>
            <a:r>
              <a:rPr lang="pt-BR" dirty="0" smtClean="0"/>
              <a:t>da dilatação </a:t>
            </a:r>
            <a:r>
              <a:rPr lang="pt-BR" dirty="0"/>
              <a:t>cervical e da idade </a:t>
            </a:r>
            <a:r>
              <a:rPr lang="pt-BR" dirty="0" smtClean="0"/>
              <a:t>gestacional </a:t>
            </a:r>
            <a:r>
              <a:rPr lang="pt-BR" dirty="0"/>
              <a:t>- </a:t>
            </a:r>
            <a:r>
              <a:rPr lang="pt-BR" b="1" dirty="0" smtClean="0">
                <a:solidFill>
                  <a:srgbClr val="0070C0"/>
                </a:solidFill>
              </a:rPr>
              <a:t>Nunca realizar toque antes do exame especular, caso o contexto exija avaliação médica</a:t>
            </a:r>
          </a:p>
          <a:p>
            <a:r>
              <a:rPr lang="pt-BR" b="1" dirty="0" smtClean="0"/>
              <a:t>SUSPEITA DE PRÉ-ECLÂMPSIA</a:t>
            </a:r>
            <a:r>
              <a:rPr lang="pt-BR" dirty="0" smtClean="0"/>
              <a:t>: pressão arterial &gt; 140/90 (medida após um mínimo de cinco minutos de repouso, na posição sentada) e associada à </a:t>
            </a:r>
            <a:r>
              <a:rPr lang="pt-BR" dirty="0" err="1" smtClean="0"/>
              <a:t>proteinúria</a:t>
            </a:r>
            <a:r>
              <a:rPr lang="pt-BR" dirty="0" smtClean="0"/>
              <a:t> - </a:t>
            </a:r>
            <a:r>
              <a:rPr lang="pt-BR" b="1" dirty="0" smtClean="0">
                <a:solidFill>
                  <a:srgbClr val="0070C0"/>
                </a:solidFill>
              </a:rPr>
              <a:t>Pode-se usar o teste rápido de </a:t>
            </a:r>
            <a:r>
              <a:rPr lang="pt-BR" b="1" dirty="0" err="1" smtClean="0">
                <a:solidFill>
                  <a:srgbClr val="0070C0"/>
                </a:solidFill>
              </a:rPr>
              <a:t>proteinúria</a:t>
            </a:r>
            <a:r>
              <a:rPr lang="pt-BR" b="1" dirty="0" smtClean="0">
                <a:solidFill>
                  <a:srgbClr val="0070C0"/>
                </a:solidFill>
              </a:rPr>
              <a:t>. Edema não é mais considerado critério diagnóstico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7492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930226"/>
          </a:xfrm>
        </p:spPr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srgbClr val="C00000"/>
                </a:solidFill>
              </a:rPr>
              <a:t>SINAIS INDICATIVOS DE ENCAMINHAMENTO À URGÊNCIA/EMERGÊNCIA OBSTÉTRICA </a:t>
            </a:r>
            <a:r>
              <a:rPr lang="pt-BR" dirty="0"/>
              <a:t>	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589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b="1" dirty="0" smtClean="0"/>
              <a:t>SINAIS PREMONITÓRIOS DE ECLÂMPSIA </a:t>
            </a:r>
            <a:r>
              <a:rPr lang="pt-BR" dirty="0" smtClean="0"/>
              <a:t>em </a:t>
            </a:r>
            <a:r>
              <a:rPr lang="pt-BR" dirty="0"/>
              <a:t>gestantes hipertensas: </a:t>
            </a:r>
            <a:r>
              <a:rPr lang="pt-BR" dirty="0" err="1"/>
              <a:t>escotomas</a:t>
            </a:r>
            <a:r>
              <a:rPr lang="pt-BR" dirty="0"/>
              <a:t> cintilantes, cefaleia típica occipital, </a:t>
            </a:r>
            <a:r>
              <a:rPr lang="pt-BR" dirty="0" err="1" smtClean="0"/>
              <a:t>epigastralgia</a:t>
            </a:r>
            <a:r>
              <a:rPr lang="pt-BR" dirty="0" smtClean="0"/>
              <a:t> ou </a:t>
            </a:r>
            <a:r>
              <a:rPr lang="pt-BR" dirty="0"/>
              <a:t>dor intensa no hipocôndrio direito; </a:t>
            </a:r>
            <a:endParaRPr lang="pt-BR" dirty="0" smtClean="0"/>
          </a:p>
          <a:p>
            <a:r>
              <a:rPr lang="pt-BR" b="1" dirty="0" smtClean="0"/>
              <a:t>ECLÂMPSIA</a:t>
            </a:r>
            <a:r>
              <a:rPr lang="pt-BR" dirty="0" smtClean="0"/>
              <a:t> </a:t>
            </a:r>
            <a:r>
              <a:rPr lang="pt-BR" dirty="0"/>
              <a:t>(crises convulsivas em pacientes com </a:t>
            </a:r>
            <a:r>
              <a:rPr lang="pt-BR" dirty="0" smtClean="0"/>
              <a:t>pré-eclâmpsia)</a:t>
            </a:r>
          </a:p>
          <a:p>
            <a:r>
              <a:rPr lang="pt-BR" b="1" dirty="0" smtClean="0"/>
              <a:t>SUSPEITA/DIAGNÓSTICO DE PIELONEFRITE, INFECÇÃO OVULAR/CORIOAMNIONITE OU OUTRA INFECÇÃO QUE NECESSITE DE INTERNAÇÃO HOSPITALAR</a:t>
            </a:r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6887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C00000"/>
                </a:solidFill>
              </a:rPr>
              <a:t>SINAIS INDICATIVOS DE ENCAMINHAMENTO À URGÊNCIA/EMERGÊNCIA OBSTÉTRICA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smtClean="0"/>
              <a:t>SUSPEITA DE TROMBOSE VENOSA PROFUNDA </a:t>
            </a:r>
            <a:r>
              <a:rPr lang="pt-BR" dirty="0" smtClean="0"/>
              <a:t>em </a:t>
            </a:r>
            <a:r>
              <a:rPr lang="pt-BR" dirty="0"/>
              <a:t>gestantes (dor no membro inferior, sinais </a:t>
            </a:r>
            <a:r>
              <a:rPr lang="pt-BR" dirty="0" err="1"/>
              <a:t>flogísticos</a:t>
            </a:r>
            <a:r>
              <a:rPr lang="pt-BR" dirty="0"/>
              <a:t>, edema localizado </a:t>
            </a:r>
            <a:r>
              <a:rPr lang="pt-BR" dirty="0" smtClean="0"/>
              <a:t>e/ou </a:t>
            </a:r>
            <a:r>
              <a:rPr lang="pt-BR" dirty="0" err="1" smtClean="0"/>
              <a:t>varicosidade</a:t>
            </a:r>
            <a:r>
              <a:rPr lang="pt-BR" dirty="0" smtClean="0"/>
              <a:t> aparente)</a:t>
            </a:r>
          </a:p>
          <a:p>
            <a:r>
              <a:rPr lang="pt-BR" b="1" dirty="0" smtClean="0"/>
              <a:t>SITUAÇÕES QUE NECESSITEM DE AVALIAÇÃO HOSPITALAR</a:t>
            </a:r>
            <a:r>
              <a:rPr lang="pt-BR" dirty="0" smtClean="0"/>
              <a:t>: </a:t>
            </a:r>
            <a:r>
              <a:rPr lang="pt-BR" dirty="0"/>
              <a:t>cefaleia intensa e súbita, sinais neurológicos, crise aguda de asma </a:t>
            </a:r>
            <a:r>
              <a:rPr lang="pt-BR" dirty="0" err="1" smtClean="0"/>
              <a:t>etc</a:t>
            </a:r>
            <a:endParaRPr lang="pt-BR" dirty="0" smtClean="0"/>
          </a:p>
          <a:p>
            <a:r>
              <a:rPr lang="pt-BR" b="1" dirty="0" smtClean="0"/>
              <a:t>CRISE HIPERTENSIVA </a:t>
            </a:r>
            <a:r>
              <a:rPr lang="pt-BR" dirty="0" smtClean="0"/>
              <a:t>(</a:t>
            </a:r>
            <a:r>
              <a:rPr lang="pt-BR" dirty="0"/>
              <a:t>PA &gt; 160/110) </a:t>
            </a:r>
          </a:p>
          <a:p>
            <a:r>
              <a:rPr lang="pt-BR" b="1" dirty="0" smtClean="0"/>
              <a:t>AMNIORREXE PREMATURA</a:t>
            </a:r>
            <a:r>
              <a:rPr lang="pt-BR" dirty="0" smtClean="0"/>
              <a:t>: </a:t>
            </a:r>
            <a:r>
              <a:rPr lang="pt-BR" dirty="0"/>
              <a:t>perda de líquido vaginal (consistência líquida, em pequena ou grande quantidade, mas de </a:t>
            </a:r>
            <a:r>
              <a:rPr lang="pt-BR" dirty="0" smtClean="0"/>
              <a:t>forma persistente</a:t>
            </a:r>
            <a:r>
              <a:rPr lang="pt-BR" dirty="0"/>
              <a:t>), podendo ser observada mediante exame especular com manobra de </a:t>
            </a:r>
            <a:r>
              <a:rPr lang="pt-BR" dirty="0" err="1"/>
              <a:t>Valsalva</a:t>
            </a:r>
            <a:r>
              <a:rPr lang="pt-BR" dirty="0"/>
              <a:t> e elevação da </a:t>
            </a:r>
            <a:r>
              <a:rPr lang="pt-BR" dirty="0" smtClean="0"/>
              <a:t>apresentação fetal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1906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467"/>
            <a:ext cx="9144000" cy="11430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C00000"/>
                </a:solidFill>
              </a:rPr>
              <a:t>SINAIS INDICATIVOS DE ENCAMINHAMENTO À URGÊNCIA/EMERGÊNCIA OBSTÉTRICA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517232"/>
          </a:xfrm>
        </p:spPr>
        <p:txBody>
          <a:bodyPr>
            <a:normAutofit fontScale="47500" lnSpcReduction="20000"/>
          </a:bodyPr>
          <a:lstStyle/>
          <a:p>
            <a:r>
              <a:rPr lang="pt-BR" sz="5100" b="1" dirty="0" smtClean="0"/>
              <a:t>TRABALHO DE PARTO PREMATURO </a:t>
            </a:r>
            <a:r>
              <a:rPr lang="pt-BR" sz="5100" dirty="0" smtClean="0"/>
              <a:t>(</a:t>
            </a:r>
            <a:r>
              <a:rPr lang="pt-BR" sz="5100" dirty="0"/>
              <a:t>contrações e modificação de colo uterino em gestantes com menos de 37 </a:t>
            </a:r>
            <a:r>
              <a:rPr lang="pt-BR" sz="5100" dirty="0" smtClean="0"/>
              <a:t>semanas)</a:t>
            </a:r>
          </a:p>
          <a:p>
            <a:r>
              <a:rPr lang="pt-BR" sz="5100" b="1" dirty="0" smtClean="0"/>
              <a:t>IG A PARTIR DE 41 SEMANAS </a:t>
            </a:r>
            <a:r>
              <a:rPr lang="pt-BR" sz="5100" dirty="0" smtClean="0"/>
              <a:t>confirmadas</a:t>
            </a:r>
          </a:p>
          <a:p>
            <a:r>
              <a:rPr lang="pt-BR" sz="5100" b="1" dirty="0" smtClean="0"/>
              <a:t>HIPERTERMIA</a:t>
            </a:r>
            <a:r>
              <a:rPr lang="pt-BR" sz="5100" dirty="0" smtClean="0"/>
              <a:t> </a:t>
            </a:r>
            <a:r>
              <a:rPr lang="pt-BR" sz="5100" dirty="0"/>
              <a:t>(</a:t>
            </a:r>
            <a:r>
              <a:rPr lang="pt-BR" sz="5100" dirty="0" err="1"/>
              <a:t>tax</a:t>
            </a:r>
            <a:r>
              <a:rPr lang="pt-BR" sz="5100" dirty="0"/>
              <a:t> ≥ 37,8 </a:t>
            </a:r>
            <a:r>
              <a:rPr lang="pt-BR" sz="5100" dirty="0" err="1"/>
              <a:t>ºC</a:t>
            </a:r>
            <a:r>
              <a:rPr lang="pt-BR" sz="5100" dirty="0"/>
              <a:t>), na ausência de sinais ou sintomas clínicos de </a:t>
            </a:r>
            <a:r>
              <a:rPr lang="pt-BR" sz="5100" dirty="0" smtClean="0"/>
              <a:t>IVAS</a:t>
            </a:r>
          </a:p>
          <a:p>
            <a:r>
              <a:rPr lang="pt-BR" sz="5100" b="1" dirty="0" smtClean="0"/>
              <a:t>SUSPEITA/DIAGNÓSTICO DE ABDOME AGUDO</a:t>
            </a:r>
            <a:r>
              <a:rPr lang="pt-BR" sz="5100" dirty="0" smtClean="0"/>
              <a:t> </a:t>
            </a:r>
            <a:r>
              <a:rPr lang="pt-BR" sz="5100" dirty="0"/>
              <a:t>em </a:t>
            </a:r>
            <a:r>
              <a:rPr lang="pt-BR" sz="5100" dirty="0" smtClean="0"/>
              <a:t>gestantes</a:t>
            </a:r>
          </a:p>
          <a:p>
            <a:r>
              <a:rPr lang="pt-BR" sz="5100" b="1" dirty="0" smtClean="0"/>
              <a:t>INVESTIGAÇÃO DE PRURIDO GESTACIONAL/ICTERÍCIA</a:t>
            </a:r>
          </a:p>
          <a:p>
            <a:r>
              <a:rPr lang="pt-BR" sz="5100" b="1" dirty="0" smtClean="0"/>
              <a:t>VÔMITOS INCOERCÍVEIS NÃO RESPONSIVOS AO TRATAMENTO</a:t>
            </a:r>
            <a:r>
              <a:rPr lang="pt-BR" sz="5100" dirty="0" smtClean="0"/>
              <a:t>, </a:t>
            </a:r>
            <a:r>
              <a:rPr lang="pt-BR" sz="5100" dirty="0"/>
              <a:t>com comprometimento sistêmico com menos de 20 </a:t>
            </a:r>
            <a:r>
              <a:rPr lang="pt-BR" sz="5100" dirty="0" smtClean="0"/>
              <a:t>semanas;</a:t>
            </a:r>
          </a:p>
          <a:p>
            <a:r>
              <a:rPr lang="pt-BR" sz="5100" b="1" dirty="0" smtClean="0"/>
              <a:t>VÔMITOS INEXPLICÁVEIS </a:t>
            </a:r>
            <a:r>
              <a:rPr lang="pt-BR" sz="5100" dirty="0" smtClean="0"/>
              <a:t>no </a:t>
            </a:r>
            <a:r>
              <a:rPr lang="pt-BR" sz="5100" dirty="0"/>
              <a:t>3º </a:t>
            </a:r>
            <a:r>
              <a:rPr lang="pt-BR" sz="5100" dirty="0" smtClean="0"/>
              <a:t>trimestre</a:t>
            </a:r>
          </a:p>
          <a:p>
            <a:r>
              <a:rPr lang="pt-BR" sz="5100" b="1" dirty="0" smtClean="0"/>
              <a:t>OLIGODRÂMNIO</a:t>
            </a:r>
          </a:p>
          <a:p>
            <a:r>
              <a:rPr lang="pt-BR" sz="5100" b="1" dirty="0" smtClean="0"/>
              <a:t>ÓBITO FETAL</a:t>
            </a:r>
            <a:r>
              <a:rPr lang="pt-BR" sz="5100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03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37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CLASSIFICAÇÃO DO RISCO GESTACIONAL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solidFill>
                  <a:srgbClr val="0070C0"/>
                </a:solidFill>
              </a:rPr>
              <a:t>GRAVIDEZ DE ALTO RISCO</a:t>
            </a:r>
            <a:endParaRPr lang="pt-BR" sz="4000" dirty="0"/>
          </a:p>
          <a:p>
            <a:pPr marL="0" indent="0" algn="ctr">
              <a:buNone/>
            </a:pPr>
            <a:r>
              <a:rPr lang="pt-BR" sz="4000" dirty="0" smtClean="0"/>
              <a:t>Identificação de fatores associados a um </a:t>
            </a:r>
            <a:r>
              <a:rPr lang="pt-BR" sz="4000" dirty="0"/>
              <a:t>pior prognóstico </a:t>
            </a:r>
            <a:r>
              <a:rPr lang="pt-BR" sz="4000" dirty="0" smtClean="0"/>
              <a:t>materno  e </a:t>
            </a:r>
            <a:r>
              <a:rPr lang="pt-BR" sz="4000" dirty="0"/>
              <a:t>perinatal </a:t>
            </a:r>
            <a:endParaRPr lang="pt-BR" sz="4000" dirty="0" smtClean="0"/>
          </a:p>
          <a:p>
            <a:pPr marL="0" indent="0" algn="ctr">
              <a:buNone/>
            </a:pPr>
            <a:r>
              <a:rPr lang="pt-BR" sz="4000" dirty="0" smtClean="0"/>
              <a:t>  AVALIAÇÕES MAIS FREQUENTES E PROCEDIMENTOS DE MAIOR DENSIDADE TECNOLÓGICA QUANDO NECESSÁRIOS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1285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50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AVALIAÇÃO DO RISCO GESTACIONAL NA ATENÇÃO BÁSICA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dirty="0"/>
              <a:t>Fatores de risco indicativos de realização do pré-natal de baixo risco (não necessitam encaminhamento ao pré-natal de alto risco</a:t>
            </a:r>
            <a:r>
              <a:rPr lang="pt-BR" sz="4000" dirty="0" smtClean="0"/>
              <a:t>): </a:t>
            </a:r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135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0070C0"/>
                </a:solidFill>
              </a:rPr>
              <a:t>FATORES RELACIONADOS ÀS CARACTERÍSTICAS INDIVIDUAIS E ÀS CONDIÇÕES </a:t>
            </a:r>
            <a:r>
              <a:rPr lang="pt-BR" sz="3600" b="1" dirty="0" smtClean="0">
                <a:solidFill>
                  <a:srgbClr val="0070C0"/>
                </a:solidFill>
              </a:rPr>
              <a:t>SOCIODEMOGRÁFICAS DESFAVORÁVEIS </a:t>
            </a:r>
            <a:endParaRPr lang="pt-BR" sz="36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5085184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Idade </a:t>
            </a:r>
            <a:r>
              <a:rPr lang="pt-BR" dirty="0"/>
              <a:t>menor que 15 e maior que 35 </a:t>
            </a:r>
            <a:r>
              <a:rPr lang="pt-BR" dirty="0" smtClean="0"/>
              <a:t>anos </a:t>
            </a:r>
          </a:p>
          <a:p>
            <a:r>
              <a:rPr lang="pt-BR" dirty="0" smtClean="0"/>
              <a:t>Ocupação</a:t>
            </a:r>
            <a:r>
              <a:rPr lang="pt-BR" dirty="0"/>
              <a:t>: esforço físico excessivo, carga horária extensa, rotatividade de horário, exposição a agentes físicos, </a:t>
            </a:r>
            <a:r>
              <a:rPr lang="pt-BR" dirty="0" smtClean="0"/>
              <a:t>químicos e </a:t>
            </a:r>
            <a:r>
              <a:rPr lang="pt-BR" dirty="0"/>
              <a:t>biológicos, </a:t>
            </a:r>
            <a:r>
              <a:rPr lang="pt-BR" dirty="0" smtClean="0"/>
              <a:t>estresse </a:t>
            </a:r>
          </a:p>
          <a:p>
            <a:r>
              <a:rPr lang="pt-BR" dirty="0" smtClean="0"/>
              <a:t>Situação </a:t>
            </a:r>
            <a:r>
              <a:rPr lang="pt-BR" dirty="0"/>
              <a:t>familiar insegura e não aceitação da gravidez, principalmente em se tratando de </a:t>
            </a:r>
            <a:r>
              <a:rPr lang="pt-BR" dirty="0" smtClean="0"/>
              <a:t>adolescente </a:t>
            </a:r>
          </a:p>
          <a:p>
            <a:r>
              <a:rPr lang="pt-BR" dirty="0" smtClean="0"/>
              <a:t>Situação </a:t>
            </a:r>
            <a:r>
              <a:rPr lang="pt-BR" dirty="0"/>
              <a:t>conjugal </a:t>
            </a:r>
            <a:r>
              <a:rPr lang="pt-BR" dirty="0" smtClean="0"/>
              <a:t>insegura </a:t>
            </a:r>
          </a:p>
          <a:p>
            <a:r>
              <a:rPr lang="pt-BR" dirty="0" smtClean="0"/>
              <a:t>Baixa </a:t>
            </a:r>
            <a:r>
              <a:rPr lang="pt-BR" dirty="0"/>
              <a:t>escolaridade (menor do que cinco anos de estudo regular</a:t>
            </a:r>
            <a:r>
              <a:rPr lang="pt-BR" dirty="0" smtClean="0"/>
              <a:t>) </a:t>
            </a:r>
          </a:p>
          <a:p>
            <a:r>
              <a:rPr lang="pt-BR" dirty="0" smtClean="0"/>
              <a:t>Condições </a:t>
            </a:r>
            <a:r>
              <a:rPr lang="pt-BR" dirty="0"/>
              <a:t>ambientais </a:t>
            </a:r>
            <a:r>
              <a:rPr lang="pt-BR" dirty="0" smtClean="0"/>
              <a:t>desfavoráveis</a:t>
            </a:r>
          </a:p>
        </p:txBody>
      </p:sp>
    </p:spTree>
    <p:extLst>
      <p:ext uri="{BB962C8B-B14F-4D97-AF65-F5344CB8AC3E}">
        <p14:creationId xmlns:p14="http://schemas.microsoft.com/office/powerpoint/2010/main" val="4242151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0070C0"/>
                </a:solidFill>
              </a:rPr>
              <a:t>FATORES RELACIONADOS ÀS CARACTERÍSTICAS INDIVIDUAIS E ÀS CONDIÇÕES </a:t>
            </a:r>
            <a:r>
              <a:rPr lang="pt-BR" sz="3600" b="1" dirty="0" smtClean="0">
                <a:solidFill>
                  <a:srgbClr val="0070C0"/>
                </a:solidFill>
              </a:rPr>
              <a:t>SOCIODEMOGRÁFICAS DESFAVORÁVEIS </a:t>
            </a:r>
            <a:endParaRPr lang="pt-BR" sz="36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Altura </a:t>
            </a:r>
            <a:r>
              <a:rPr lang="pt-BR" dirty="0"/>
              <a:t>menor do que 1,45 </a:t>
            </a:r>
            <a:r>
              <a:rPr lang="pt-BR" dirty="0" smtClean="0"/>
              <a:t>m </a:t>
            </a:r>
          </a:p>
          <a:p>
            <a:r>
              <a:rPr lang="pt-BR" dirty="0" smtClean="0"/>
              <a:t>IMC </a:t>
            </a:r>
            <a:r>
              <a:rPr lang="pt-BR" dirty="0"/>
              <a:t>que evidencie baixo peso, sobrepeso ou </a:t>
            </a:r>
            <a:r>
              <a:rPr lang="pt-BR" dirty="0" smtClean="0"/>
              <a:t>obesidade </a:t>
            </a:r>
          </a:p>
          <a:p>
            <a:r>
              <a:rPr lang="pt-BR" b="1" dirty="0" smtClean="0"/>
              <a:t>ATENÇÃO: </a:t>
            </a:r>
            <a:r>
              <a:rPr lang="pt-BR" dirty="0"/>
              <a:t>deve ser redobrada a atenção no acompanhamento de mulheres negras, indígenas, com baixa escolaridade, </a:t>
            </a:r>
            <a:r>
              <a:rPr lang="pt-BR" dirty="0" smtClean="0"/>
              <a:t>com idade </a:t>
            </a:r>
            <a:r>
              <a:rPr lang="pt-BR" dirty="0"/>
              <a:t>inferior a 15 anos e superior a 35 anos, em mulheres que tiveram pelo menos um filho morto em gestação anterior </a:t>
            </a:r>
            <a:r>
              <a:rPr lang="pt-BR" dirty="0" smtClean="0"/>
              <a:t>e nas </a:t>
            </a:r>
            <a:r>
              <a:rPr lang="pt-BR" dirty="0"/>
              <a:t>que tiveram mais de três filhos vivos em gestações </a:t>
            </a:r>
            <a:r>
              <a:rPr lang="pt-BR" dirty="0" smtClean="0"/>
              <a:t>anteriores</a:t>
            </a:r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0987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66"/>
                </a:solidFill>
              </a:rPr>
              <a:t>FATORES RELACIONADOS À HISTÓRIA REPRODUTIVA ANTERIOR </a:t>
            </a:r>
            <a:endParaRPr lang="pt-BR" dirty="0">
              <a:solidFill>
                <a:srgbClr val="FF006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pt-BR" dirty="0" smtClean="0"/>
              <a:t>Recém-nascido </a:t>
            </a:r>
            <a:r>
              <a:rPr lang="pt-BR" dirty="0"/>
              <a:t>com restrição de crescimento, </a:t>
            </a:r>
            <a:r>
              <a:rPr lang="pt-BR" dirty="0" err="1"/>
              <a:t>pré</a:t>
            </a:r>
            <a:r>
              <a:rPr lang="pt-BR" dirty="0"/>
              <a:t>-termo ou </a:t>
            </a:r>
            <a:r>
              <a:rPr lang="pt-BR" dirty="0" smtClean="0"/>
              <a:t>malformado </a:t>
            </a:r>
          </a:p>
          <a:p>
            <a:r>
              <a:rPr lang="pt-BR" dirty="0" err="1" smtClean="0"/>
              <a:t>Macrossomia</a:t>
            </a:r>
            <a:r>
              <a:rPr lang="pt-BR" dirty="0" smtClean="0"/>
              <a:t> fetal </a:t>
            </a:r>
          </a:p>
          <a:p>
            <a:r>
              <a:rPr lang="pt-BR" dirty="0" smtClean="0"/>
              <a:t>Síndromes </a:t>
            </a:r>
            <a:r>
              <a:rPr lang="pt-BR" dirty="0"/>
              <a:t>hemorrágicas ou </a:t>
            </a:r>
            <a:r>
              <a:rPr lang="pt-BR" dirty="0" smtClean="0"/>
              <a:t>hipertensivas </a:t>
            </a:r>
          </a:p>
          <a:p>
            <a:r>
              <a:rPr lang="pt-BR" dirty="0" smtClean="0"/>
              <a:t>Intervalo </a:t>
            </a:r>
            <a:r>
              <a:rPr lang="pt-BR" dirty="0" err="1"/>
              <a:t>interpartal</a:t>
            </a:r>
            <a:r>
              <a:rPr lang="pt-BR" dirty="0"/>
              <a:t> menor do que dois anos ou maior do que cinco </a:t>
            </a:r>
            <a:r>
              <a:rPr lang="pt-BR" dirty="0" smtClean="0"/>
              <a:t>anos </a:t>
            </a:r>
          </a:p>
          <a:p>
            <a:r>
              <a:rPr lang="pt-BR" dirty="0" err="1" smtClean="0"/>
              <a:t>Nuliparidade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dirty="0" err="1"/>
              <a:t>multiparidade</a:t>
            </a:r>
            <a:r>
              <a:rPr lang="pt-BR" dirty="0"/>
              <a:t> (cinco ou mais partos</a:t>
            </a:r>
            <a:r>
              <a:rPr lang="pt-BR" dirty="0" smtClean="0"/>
              <a:t>) </a:t>
            </a:r>
          </a:p>
          <a:p>
            <a:r>
              <a:rPr lang="pt-BR" dirty="0" smtClean="0"/>
              <a:t> </a:t>
            </a:r>
            <a:r>
              <a:rPr lang="pt-BR" dirty="0"/>
              <a:t>Cirurgia uterina </a:t>
            </a:r>
            <a:r>
              <a:rPr lang="pt-BR" dirty="0" smtClean="0"/>
              <a:t>anterior </a:t>
            </a:r>
          </a:p>
          <a:p>
            <a:r>
              <a:rPr lang="pt-BR" dirty="0" smtClean="0"/>
              <a:t>Três </a:t>
            </a:r>
            <a:r>
              <a:rPr lang="pt-BR" dirty="0"/>
              <a:t>ou mais </a:t>
            </a:r>
            <a:r>
              <a:rPr lang="pt-BR" dirty="0" smtClean="0"/>
              <a:t>cesarianas </a:t>
            </a:r>
            <a:r>
              <a:rPr lang="pt-B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4181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FATORES RELACIONADOS À GRAVIDEZ ATUAL 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pt-BR" sz="5400" dirty="0" smtClean="0"/>
              <a:t>Ganho </a:t>
            </a:r>
            <a:r>
              <a:rPr lang="pt-BR" sz="5400" dirty="0"/>
              <a:t>ponderal </a:t>
            </a:r>
            <a:r>
              <a:rPr lang="pt-BR" sz="5400" dirty="0" smtClean="0"/>
              <a:t>inadequado </a:t>
            </a:r>
          </a:p>
          <a:p>
            <a:r>
              <a:rPr lang="pt-BR" sz="5400" dirty="0" smtClean="0"/>
              <a:t>Infecção urinária </a:t>
            </a:r>
          </a:p>
          <a:p>
            <a:r>
              <a:rPr lang="pt-BR" sz="5400" dirty="0" smtClean="0"/>
              <a:t>Anemia </a:t>
            </a:r>
            <a:r>
              <a:rPr lang="pt-BR" sz="5400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07565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12336</TotalTime>
  <Words>1038</Words>
  <Application>Microsoft Office PowerPoint</Application>
  <PresentationFormat>Apresentação na tela (4:3)</PresentationFormat>
  <Paragraphs>96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Apresentação do PowerPoint</vt:lpstr>
      <vt:lpstr>Apresentação do PowerPoint</vt:lpstr>
      <vt:lpstr>CLASSIFICAÇÃO DO RISCO GESTACIONAL </vt:lpstr>
      <vt:lpstr>Apresentação do PowerPoint</vt:lpstr>
      <vt:lpstr>AVALIAÇÃO DO RISCO GESTACIONAL NA ATENÇÃO BÁSICA </vt:lpstr>
      <vt:lpstr>FATORES RELACIONADOS ÀS CARACTERÍSTICAS INDIVIDUAIS E ÀS CONDIÇÕES SOCIODEMOGRÁFICAS DESFAVORÁVEIS </vt:lpstr>
      <vt:lpstr>FATORES RELACIONADOS ÀS CARACTERÍSTICAS INDIVIDUAIS E ÀS CONDIÇÕES SOCIODEMOGRÁFICAS DESFAVORÁVEIS </vt:lpstr>
      <vt:lpstr>FATORES RELACIONADOS À HISTÓRIA REPRODUTIVA ANTERIOR </vt:lpstr>
      <vt:lpstr>FATORES RELACIONADOS À GRAVIDEZ ATUAL </vt:lpstr>
      <vt:lpstr>FATORES DE RISCO INDICATIVOS DE ENCAMINHAMENTO AO PRÉ-NATAL DE ALTO RISCO:   </vt:lpstr>
      <vt:lpstr>FATORES RELACIONADOS ÀS CONDIÇÕES PRÉVIAS </vt:lpstr>
      <vt:lpstr>FATORES RELACIONADOS ÀS CONDIÇÕES PRÉVIAS </vt:lpstr>
      <vt:lpstr>FATORES RELACIONADOS À HISTÓRIA REPRODUTIVA ANTERIOR</vt:lpstr>
      <vt:lpstr>FATORES RELACIONADOS À GRAVIDEZ ATUAL </vt:lpstr>
      <vt:lpstr>FATORES RELACIONADOS À GRAVIDEZ ATUAL </vt:lpstr>
      <vt:lpstr>SINAIS INDICATIVOS DE ENCAMINHAMENTO À URGÊNCIA/EMERGÊNCIA OBSTÉTRICA   </vt:lpstr>
      <vt:lpstr>SINAIS INDICATIVOS DE ENCAMINHAMENTO À URGÊNCIA/EMERGÊNCIA OBSTÉTRICA   </vt:lpstr>
      <vt:lpstr>SINAIS INDICATIVOS DE ENCAMINHAMENTO À URGÊNCIA/EMERGÊNCIA OBSTÉTRICA</vt:lpstr>
      <vt:lpstr>SINAIS INDICATIVOS DE ENCAMINHAMENTO À URGÊNCIA/EMERGÊNCIA OBSTÉTRICA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FERTILIZAÇÃO FECUNDAÇÃO, FERTILIZAÇÃO E CONCEPÇÃO consiste na passagem de um espermatozóide para o interior de um óvulo com a fusão de seus núcleos em uma única célula –ovo ou zigoto. •A Fecundação ocorre na tuba uterina, no seu terço externo, em poucas horas:* viabilidade:-óvulo= 24 horas após eliminação-espermatozóide = 48 horas após penetração nas vias genitais femininas.</dc:title>
  <dc:creator>Isabela</dc:creator>
  <cp:lastModifiedBy>Isabela</cp:lastModifiedBy>
  <cp:revision>154</cp:revision>
  <dcterms:created xsi:type="dcterms:W3CDTF">2020-07-15T14:02:52Z</dcterms:created>
  <dcterms:modified xsi:type="dcterms:W3CDTF">2020-08-27T11:52:12Z</dcterms:modified>
</cp:coreProperties>
</file>