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3" r:id="rId2"/>
    <p:sldId id="285" r:id="rId3"/>
    <p:sldId id="286" r:id="rId4"/>
    <p:sldId id="299" r:id="rId5"/>
    <p:sldId id="288" r:id="rId6"/>
    <p:sldId id="310" r:id="rId7"/>
    <p:sldId id="289" r:id="rId8"/>
    <p:sldId id="311" r:id="rId9"/>
    <p:sldId id="326" r:id="rId10"/>
    <p:sldId id="327" r:id="rId11"/>
    <p:sldId id="313" r:id="rId12"/>
    <p:sldId id="297" r:id="rId13"/>
    <p:sldId id="330" r:id="rId14"/>
    <p:sldId id="298" r:id="rId15"/>
    <p:sldId id="290" r:id="rId16"/>
    <p:sldId id="329" r:id="rId17"/>
    <p:sldId id="328" r:id="rId18"/>
    <p:sldId id="341" r:id="rId19"/>
    <p:sldId id="315" r:id="rId20"/>
    <p:sldId id="318" r:id="rId21"/>
    <p:sldId id="340" r:id="rId22"/>
    <p:sldId id="293" r:id="rId23"/>
    <p:sldId id="292" r:id="rId24"/>
    <p:sldId id="294" r:id="rId25"/>
    <p:sldId id="295" r:id="rId26"/>
    <p:sldId id="331" r:id="rId27"/>
    <p:sldId id="332" r:id="rId28"/>
    <p:sldId id="378" r:id="rId29"/>
    <p:sldId id="377" r:id="rId30"/>
    <p:sldId id="430" r:id="rId31"/>
    <p:sldId id="380" r:id="rId32"/>
    <p:sldId id="382" r:id="rId33"/>
    <p:sldId id="384" r:id="rId34"/>
    <p:sldId id="411" r:id="rId35"/>
    <p:sldId id="385" r:id="rId36"/>
    <p:sldId id="386" r:id="rId37"/>
    <p:sldId id="387" r:id="rId38"/>
    <p:sldId id="388" r:id="rId39"/>
    <p:sldId id="410" r:id="rId40"/>
    <p:sldId id="358" r:id="rId41"/>
    <p:sldId id="359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1D8E5-288B-44AA-B9BE-4D7342D057C7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92B57-1E73-4312-840E-47F543995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32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  <a:p>
            <a:endParaRPr lang="pt-BR" smtClean="0"/>
          </a:p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533BB3-AF66-4BDB-A4EB-42908159BB43}" type="slidenum">
              <a:rPr lang="pt-BR" smtClean="0">
                <a:latin typeface="Times New Roman" pitchFamily="18" charset="0"/>
              </a:rPr>
              <a:pPr eaLnBrk="1" hangingPunct="1"/>
              <a:t>4</a:t>
            </a:fld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FB5ADC-4FAF-4E21-90ED-BE73D445EA37}" type="slidenum">
              <a:rPr lang="pt-BR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F22A7-BBDE-4352-A260-D5152A27A6C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4653137"/>
            <a:ext cx="87129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DIAGNÓSTICO DA GRAVIDEZ PODE SER REALIZADO UTILIZANDO-SE DA PROPEDÊUTICA CLÍNICA, DO DIAGNÓSTICO LABORATORIAL E DA ULTRASSONOGRAFIA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7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POLACIÚRIA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(1º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trim</a:t>
            </a:r>
            <a:r>
              <a:rPr lang="pt-BR" dirty="0">
                <a:latin typeface="Arial" pitchFamily="34" charset="0"/>
                <a:cs typeface="Arial" pitchFamily="34" charset="0"/>
              </a:rPr>
              <a:t> / 3º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trim</a:t>
            </a:r>
            <a:r>
              <a:rPr lang="pt-BR" dirty="0">
                <a:latin typeface="Arial" pitchFamily="34" charset="0"/>
                <a:cs typeface="Arial" pitchFamily="34" charset="0"/>
              </a:rPr>
              <a:t>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Durante </a:t>
            </a:r>
            <a:r>
              <a:rPr lang="pt-BR" dirty="0"/>
              <a:t>a gravidez há aumento na taxa de filtração glomerular renal e produção de urina, acarretando em aumento da frequência urinária e </a:t>
            </a:r>
            <a:r>
              <a:rPr lang="pt-BR" dirty="0" err="1" smtClean="0"/>
              <a:t>noctúria</a:t>
            </a:r>
            <a:r>
              <a:rPr lang="pt-BR" dirty="0" smtClean="0"/>
              <a:t>. </a:t>
            </a:r>
            <a:r>
              <a:rPr lang="pt-BR" dirty="0"/>
              <a:t>Os sintomas de aumento da frequência urinária, </a:t>
            </a:r>
            <a:r>
              <a:rPr lang="pt-BR" dirty="0" err="1"/>
              <a:t>noctúria</a:t>
            </a:r>
            <a:r>
              <a:rPr lang="pt-BR" dirty="0"/>
              <a:t> e incontinência urinária iniciam-se no primeiro trimestre da gestação e aumentam ao longo da gestação, retornando espontaneamente a níveis </a:t>
            </a:r>
            <a:r>
              <a:rPr lang="pt-BR" dirty="0" err="1"/>
              <a:t>pré</a:t>
            </a:r>
            <a:r>
              <a:rPr lang="pt-BR" dirty="0"/>
              <a:t>-gestacionais após o parto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148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SINAIS DE PRESUNÇÃO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HIPERPIGMENTAÇÃO</a:t>
            </a:r>
            <a:r>
              <a:rPr lang="pt-BR" dirty="0" smtClean="0"/>
              <a:t> </a:t>
            </a:r>
            <a:r>
              <a:rPr lang="pt-BR" dirty="0"/>
              <a:t>da pele graças à ação da progesterona e do hormônio </a:t>
            </a:r>
            <a:r>
              <a:rPr lang="pt-BR" dirty="0" err="1" smtClean="0"/>
              <a:t>melanotrófico</a:t>
            </a:r>
            <a:r>
              <a:rPr lang="pt-BR" dirty="0" smtClean="0"/>
              <a:t> </a:t>
            </a:r>
            <a:r>
              <a:rPr lang="pt-BR" dirty="0"/>
              <a:t>(melanina) que atua sobre os </a:t>
            </a:r>
            <a:r>
              <a:rPr lang="pt-BR" dirty="0" err="1"/>
              <a:t>melanoblastos</a:t>
            </a:r>
            <a:r>
              <a:rPr lang="pt-BR" dirty="0"/>
              <a:t> epidérmicos, o que acentua a pigmentação (</a:t>
            </a:r>
            <a:r>
              <a:rPr lang="pt-BR" dirty="0" smtClean="0"/>
              <a:t>cloasma ou </a:t>
            </a:r>
            <a:r>
              <a:rPr lang="pt-BR" dirty="0" err="1" smtClean="0"/>
              <a:t>melasma</a:t>
            </a:r>
            <a:r>
              <a:rPr lang="pt-BR" dirty="0" smtClean="0"/>
              <a:t>, </a:t>
            </a:r>
            <a:r>
              <a:rPr lang="pt-BR" dirty="0"/>
              <a:t>linha </a:t>
            </a:r>
            <a:r>
              <a:rPr lang="pt-BR" dirty="0" err="1"/>
              <a:t>nigra</a:t>
            </a:r>
            <a:r>
              <a:rPr lang="pt-BR" dirty="0"/>
              <a:t>, sinal de Hunter).</a:t>
            </a:r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CLOASMA</a:t>
            </a:r>
            <a:r>
              <a:rPr lang="pt-BR" dirty="0" smtClean="0"/>
              <a:t> </a:t>
            </a:r>
            <a:r>
              <a:rPr lang="pt-BR" dirty="0"/>
              <a:t>— A máscara da gravidez se manifesta por coloração escura dos zigomáticos, fronte e nariz</a:t>
            </a:r>
          </a:p>
          <a:p>
            <a:r>
              <a:rPr lang="pt-BR" dirty="0" smtClean="0"/>
              <a:t>Esta </a:t>
            </a:r>
            <a:r>
              <a:rPr lang="pt-BR" dirty="0"/>
              <a:t>mudança associada à gravidez é ligada à predisposição genética e geralmente ocorre após </a:t>
            </a:r>
            <a:r>
              <a:rPr lang="pt-BR" dirty="0" smtClean="0"/>
              <a:t>16 semanas </a:t>
            </a:r>
            <a:r>
              <a:rPr lang="pt-BR" dirty="0"/>
              <a:t>de gestação. É</a:t>
            </a:r>
            <a:r>
              <a:rPr lang="pt-BR" dirty="0" smtClean="0"/>
              <a:t> </a:t>
            </a:r>
            <a:r>
              <a:rPr lang="pt-BR" dirty="0"/>
              <a:t>exacerbado pela luz do sol.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489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23"/>
            <a:ext cx="5652120" cy="36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84" y="3645024"/>
            <a:ext cx="524901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LINHA NIGRA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Escurecimento da linha alba no abdome</a:t>
            </a:r>
          </a:p>
          <a:p>
            <a:endParaRPr lang="pt-BR" sz="3600" dirty="0" smtClean="0"/>
          </a:p>
          <a:p>
            <a:r>
              <a:rPr lang="pt-BR" sz="3600" dirty="0" smtClean="0"/>
              <a:t>O </a:t>
            </a:r>
            <a:r>
              <a:rPr lang="pt-BR" sz="3600" dirty="0"/>
              <a:t>hormônio estimulador dos </a:t>
            </a:r>
            <a:r>
              <a:rPr lang="pt-BR" sz="3600" dirty="0" err="1"/>
              <a:t>melanócitos</a:t>
            </a:r>
            <a:r>
              <a:rPr lang="pt-BR" sz="3600" dirty="0"/>
              <a:t> aumenta, causando escurecimento dos mamilos e linha média que estende-se do umbigo até o púbis (linha </a:t>
            </a:r>
            <a:r>
              <a:rPr lang="pt-BR" sz="3600" dirty="0" err="1"/>
              <a:t>nigra</a:t>
            </a:r>
            <a:r>
              <a:rPr lang="pt-BR" sz="3600" dirty="0"/>
              <a:t>). Esta </a:t>
            </a:r>
            <a:r>
              <a:rPr lang="pt-BR" sz="3600" dirty="0" smtClean="0"/>
              <a:t>mudança </a:t>
            </a:r>
            <a:r>
              <a:rPr lang="pt-BR" sz="3600" dirty="0"/>
              <a:t>de pele é geneticamente baseada; a pele clareia levemente após o parto. </a:t>
            </a:r>
          </a:p>
        </p:txBody>
      </p:sp>
    </p:spTree>
    <p:extLst>
      <p:ext uri="{BB962C8B-B14F-4D97-AF65-F5344CB8AC3E}">
        <p14:creationId xmlns:p14="http://schemas.microsoft.com/office/powerpoint/2010/main" val="20125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57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3757106" cy="311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49188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8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SINAIS DE PRESUNÇÃO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Surgimento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 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Rede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Haller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(aumento da circulação venosa das mamas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800" dirty="0" err="1">
                <a:latin typeface="Arial" pitchFamily="34" charset="0"/>
                <a:cs typeface="Arial" pitchFamily="34" charset="0"/>
              </a:rPr>
              <a:t>Hiperpigmentação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 aréola e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mamilos (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sinal de Hunter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Espessamento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tecido da aréola salientando os 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tubérculos de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Montgomery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- porção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das glândulas areolares visíveis na superfície da pele.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Podem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estar mais acentuados durante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gravidez,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secundários às mudanças hormonais que ocorrem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entre 6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8 semanas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041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31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SINAIS DE PRESUNÇÃO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sz="3600" dirty="0" smtClean="0"/>
          </a:p>
          <a:p>
            <a:pPr>
              <a:lnSpc>
                <a:spcPct val="160000"/>
              </a:lnSpc>
            </a:pPr>
            <a:r>
              <a:rPr lang="pt-B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Mastodinia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Aumento do volume e hipersensibilidade nas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mamas.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sensibilidade nas mamas pode variar de formigamento a dor causada por mudanças hormonais afetando o ducto mamário e o sistema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alveolar</a:t>
            </a:r>
          </a:p>
          <a:p>
            <a:pPr>
              <a:lnSpc>
                <a:spcPct val="160000"/>
              </a:lnSpc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Ingurgitamento mamário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— O ingurgitamento mamário e as proeminências venosas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periareolares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também são observados cedo na gravidez, especialmente em pacientes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primíparas </a:t>
            </a:r>
          </a:p>
          <a:p>
            <a:pPr>
              <a:lnSpc>
                <a:spcPct val="160000"/>
              </a:lnSpc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Secreção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colostro </a:t>
            </a:r>
            <a:endParaRPr lang="pt-BR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umento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 volume abdominal</a:t>
            </a:r>
          </a:p>
          <a:p>
            <a:pPr>
              <a:defRPr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280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Conteúdo 1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1690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SINAL DE CHADWICK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 - se caracteriza através do aspecto violáceo das mucosas do colo, vulvar e vaginal, resultante de grande aumento da vascularidade.</a:t>
            </a:r>
            <a:r>
              <a:rPr lang="pt-BR" sz="3600" dirty="0"/>
              <a:t> A congestão da </a:t>
            </a:r>
            <a:r>
              <a:rPr lang="pt-BR" sz="3600" dirty="0" err="1"/>
              <a:t>vasculatura</a:t>
            </a:r>
            <a:r>
              <a:rPr lang="pt-BR" sz="3600" dirty="0"/>
              <a:t> pélvica causa coloração violácea da vagina e da cérvice. Este é um sinal de </a:t>
            </a:r>
            <a:r>
              <a:rPr lang="pt-BR" sz="3600" dirty="0" smtClean="0"/>
              <a:t>presunção </a:t>
            </a:r>
            <a:r>
              <a:rPr lang="pt-BR" sz="3600" dirty="0"/>
              <a:t>de gravidez.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425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31"/>
            <a:ext cx="8229600" cy="1143000"/>
          </a:xfrm>
        </p:spPr>
        <p:txBody>
          <a:bodyPr/>
          <a:lstStyle/>
          <a:p>
            <a:r>
              <a:rPr lang="pt-BR" b="1" dirty="0" smtClean="0"/>
              <a:t>TELANGECTASIA ARACNIFORME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r>
              <a:rPr lang="pt-BR" dirty="0" smtClean="0"/>
              <a:t>lesões </a:t>
            </a:r>
            <a:r>
              <a:rPr lang="pt-BR" dirty="0"/>
              <a:t>cutâneas comuns da gravidez que resultam do elevado nível de estrogênio plasmático. As lesões cutâneas vasculares estreladas bem como o eritema palmar podem ser observados na gravidez e também ocorrem em pacientes com insuficiência hepática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077072"/>
            <a:ext cx="612068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23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Conteúdo 1"/>
          <p:cNvSpPr>
            <a:spLocks noGrp="1"/>
          </p:cNvSpPr>
          <p:nvPr>
            <p:ph idx="1"/>
          </p:nvPr>
        </p:nvSpPr>
        <p:spPr>
          <a:xfrm>
            <a:off x="0" y="260350"/>
            <a:ext cx="8858250" cy="6597650"/>
          </a:xfrm>
        </p:spPr>
        <p:txBody>
          <a:bodyPr>
            <a:normAutofit/>
          </a:bodyPr>
          <a:lstStyle/>
          <a:p>
            <a:pPr marL="109537" indent="0" algn="ctr" eaLnBrk="1" hangingPunct="1">
              <a:buFont typeface="Wingdings 3" pitchFamily="18" charset="2"/>
              <a:buNone/>
              <a:defRPr/>
            </a:pP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SINAIS DE PROBABILIDADE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indicadores mais confiáveis que os presuntivos e que na maioria das vezes são confirmados na presença de dois ou mais sinais, ocorrendo concomitantemente</a:t>
            </a:r>
          </a:p>
          <a:p>
            <a:pPr marL="109537" indent="0" algn="ctr" eaLnBrk="1" hangingPunct="1">
              <a:buFont typeface="Wingdings 3" pitchFamily="18" charset="2"/>
              <a:buNone/>
              <a:defRPr/>
            </a:pPr>
            <a:endParaRPr lang="pt-BR" sz="32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pt-BR" b="1" dirty="0" smtClean="0">
                <a:solidFill>
                  <a:srgbClr val="FF0000"/>
                </a:solidFill>
              </a:rPr>
              <a:t>AMENORREIA - </a:t>
            </a:r>
            <a:r>
              <a:rPr lang="pt-BR" dirty="0"/>
              <a:t>Cessação da menstruação causada por hormônios (estrogênio e progesterona) produzidos pelo corpo lúteo. </a:t>
            </a:r>
          </a:p>
          <a:p>
            <a:pPr marL="0" indent="0">
              <a:buNone/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663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Conteúdo 1"/>
          <p:cNvSpPr>
            <a:spLocks noGrp="1"/>
          </p:cNvSpPr>
          <p:nvPr>
            <p:ph idx="1"/>
          </p:nvPr>
        </p:nvSpPr>
        <p:spPr>
          <a:xfrm>
            <a:off x="0" y="260350"/>
            <a:ext cx="8858250" cy="6597650"/>
          </a:xfrm>
        </p:spPr>
        <p:txBody>
          <a:bodyPr>
            <a:normAutofit/>
          </a:bodyPr>
          <a:lstStyle/>
          <a:p>
            <a:pPr marL="109537" indent="0" algn="ctr" eaLnBrk="1" hangingPunct="1">
              <a:buFont typeface="Wingdings 3" pitchFamily="18" charset="2"/>
              <a:buNone/>
              <a:defRPr/>
            </a:pPr>
            <a:endParaRPr lang="pt-BR" sz="32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Aumento do abdome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 a partir do 3° mês de gravidez - </a:t>
            </a:r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Ascite, obesidade, tumor uterino e pélvico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Alteração do tamanho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consistência e forma do útero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 por volta da 6ª semana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667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AUMENTO DO VOLUME UTERINO E ALTERAÇÕES DA FORMA - </a:t>
            </a:r>
            <a:r>
              <a:rPr lang="pt-BR" sz="3600" b="1" dirty="0" smtClean="0">
                <a:solidFill>
                  <a:srgbClr val="FF0000"/>
                </a:solidFill>
              </a:rPr>
              <a:t>O ÚTERO SE TORNA GLOBOSO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1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pt-BR" b="1" dirty="0" smtClean="0"/>
              <a:t>DIMINUIÇÃO DA CONSISTÊNCIA DO ISTMO (SINAL DE HEGAR)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/>
          </a:bodyPr>
          <a:lstStyle/>
          <a:p>
            <a:r>
              <a:rPr lang="pt-BR" dirty="0"/>
              <a:t>Há alargamento e amolecimento do corpo ou do istmo do útero. Isto ocorre com 6 a </a:t>
            </a:r>
            <a:r>
              <a:rPr lang="pt-BR" dirty="0" smtClean="0"/>
              <a:t>8semanas </a:t>
            </a:r>
            <a:r>
              <a:rPr lang="pt-BR" dirty="0"/>
              <a:t>de idade menstrual ou idade gestacional. O estrogênio e a progesterona causam aumento do amolecimento cervical e dilatação do orifício cervical externo.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5508104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27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621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AUMENTO DA VASCULARIZAÇÃO DA VAGINA, DO COLO E VESTÍBULO VULVAR</a:t>
            </a:r>
            <a:br>
              <a:rPr lang="pt-BR" b="1" dirty="0" smtClean="0"/>
            </a:br>
            <a:r>
              <a:rPr lang="pt-BR" b="1" dirty="0" smtClean="0"/>
              <a:t>(SINAL DE JACQUEMIER-KLUGE)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208912" cy="48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4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89247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5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Conteúd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9537" indent="0" algn="ctr" eaLnBrk="1" hangingPunct="1">
              <a:buFont typeface="Wingdings 3" pitchFamily="18" charset="2"/>
              <a:buNone/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SINAIS DE PROBABILIDADE</a:t>
            </a:r>
            <a:r>
              <a:rPr lang="pt-BR" sz="2000" dirty="0" smtClean="0"/>
              <a:t> </a:t>
            </a:r>
          </a:p>
          <a:p>
            <a:pPr eaLnBrk="1" hangingPunct="1"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Sinal de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Goodell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 positivo (amolecimento do colo do útero que acontece no período de 6 a 8 semanas de gestação que é detectado através do toque vaginal.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>Dica para tirar a dúvida sobre esse sinal: a consistência do colo uterino da mulher não grávida se assemelha a consistência da ponta do nariz e da mulher grávida, se assemelha ao lobo da orelha).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273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2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b="1" smtClean="0"/>
              <a:t>HORMÔNIOS FEMININOS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681163" y="1052513"/>
          <a:ext cx="5616575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Microsoft Org Chart" r:id="rId4" imgW="5067000" imgH="3524040" progId="OrgPlusWOPX.4">
                  <p:embed followColorScheme="full"/>
                </p:oleObj>
              </mc:Choice>
              <mc:Fallback>
                <p:oleObj name="Microsoft Org Chart" r:id="rId4" imgW="5067000" imgH="352404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1052513"/>
                        <a:ext cx="5616575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426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95536" y="22109"/>
            <a:ext cx="8229600" cy="1143000"/>
          </a:xfrm>
        </p:spPr>
        <p:txBody>
          <a:bodyPr/>
          <a:lstStyle/>
          <a:p>
            <a:r>
              <a:rPr lang="pt-BR" b="1" dirty="0" smtClean="0"/>
              <a:t>FUNÇÕES DO OVÁRIO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Produção do gameta feminino </a:t>
            </a:r>
            <a:r>
              <a:rPr lang="pt-BR" dirty="0" err="1" smtClean="0"/>
              <a:t>haplóide</a:t>
            </a:r>
            <a:r>
              <a:rPr lang="pt-BR" dirty="0" smtClean="0"/>
              <a:t> (ovócito)</a:t>
            </a:r>
          </a:p>
          <a:p>
            <a:r>
              <a:rPr lang="pt-BR" dirty="0" smtClean="0"/>
              <a:t>Manutenção do ovócito fertilizado </a:t>
            </a:r>
          </a:p>
          <a:p>
            <a:r>
              <a:rPr lang="pt-BR" dirty="0" smtClean="0"/>
              <a:t>Síntese e secreção de hormônios sexuais femininos (estrógenos e progesterona)</a:t>
            </a:r>
          </a:p>
          <a:p>
            <a:r>
              <a:rPr lang="pt-BR" dirty="0" smtClean="0"/>
              <a:t>Regulação do crescimento pós-natal dos órgãos genitais</a:t>
            </a:r>
          </a:p>
          <a:p>
            <a:r>
              <a:rPr lang="pt-BR" dirty="0" smtClean="0"/>
              <a:t>Desenvolvimento dos caracteres sexuais secundários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855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96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CICLO OVARIANO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</p:spPr>
        <p:txBody>
          <a:bodyPr/>
          <a:lstStyle/>
          <a:p>
            <a:r>
              <a:rPr lang="pt-BR" dirty="0" smtClean="0"/>
              <a:t>Mudanças no ovário – 3 fases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FASE FOLICULAR </a:t>
            </a:r>
            <a:r>
              <a:rPr lang="pt-BR" dirty="0" smtClean="0"/>
              <a:t>– crescimento do folículo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OVULAÇÃO</a:t>
            </a:r>
            <a:r>
              <a:rPr lang="pt-BR" dirty="0" smtClean="0"/>
              <a:t> –amadurecimento e liberação de um ou mais folículos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FASE LÚTEA </a:t>
            </a:r>
            <a:r>
              <a:rPr lang="pt-BR" dirty="0" smtClean="0"/>
              <a:t>– pós-</a:t>
            </a:r>
            <a:r>
              <a:rPr lang="pt-BR" dirty="0" err="1" smtClean="0"/>
              <a:t>ovulatória</a:t>
            </a:r>
            <a:r>
              <a:rPr lang="pt-BR" dirty="0" smtClean="0"/>
              <a:t>, formação do corpo lúteo que secreta hormônios que continuam </a:t>
            </a:r>
            <a:r>
              <a:rPr lang="pt-BR" dirty="0"/>
              <a:t>a </a:t>
            </a:r>
            <a:r>
              <a:rPr lang="pt-BR" dirty="0" smtClean="0"/>
              <a:t>preparação para a gestação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4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b="1" dirty="0" smtClean="0"/>
              <a:t>CICLO OVARIANO </a:t>
            </a:r>
            <a:r>
              <a:rPr lang="pt-BR" dirty="0" smtClean="0">
                <a:solidFill>
                  <a:srgbClr val="0070C0"/>
                </a:solidFill>
              </a:rPr>
              <a:t>Desenvolvimento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1736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1ºmês de vida embrionária</a:t>
            </a:r>
            <a:r>
              <a:rPr lang="pt-BR" dirty="0" smtClean="0"/>
              <a:t>: </a:t>
            </a:r>
            <a:r>
              <a:rPr lang="pt-BR" dirty="0" err="1" smtClean="0"/>
              <a:t>cél</a:t>
            </a:r>
            <a:r>
              <a:rPr lang="pt-BR" dirty="0" smtClean="0"/>
              <a:t> germinativas primordiais se dividem </a:t>
            </a:r>
            <a:r>
              <a:rPr lang="pt-BR" b="1" dirty="0" smtClean="0"/>
              <a:t>→</a:t>
            </a:r>
            <a:r>
              <a:rPr lang="pt-BR" dirty="0" smtClean="0"/>
              <a:t> </a:t>
            </a:r>
            <a:r>
              <a:rPr lang="pt-BR" dirty="0" err="1" smtClean="0"/>
              <a:t>ovogônias</a:t>
            </a:r>
            <a:r>
              <a:rPr lang="pt-BR" dirty="0" smtClean="0"/>
              <a:t>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A partir do 3ºmês </a:t>
            </a:r>
            <a:r>
              <a:rPr lang="pt-BR" dirty="0" smtClean="0"/>
              <a:t>entram em prófase da 1ªdivisão meiótica </a:t>
            </a:r>
            <a:r>
              <a:rPr lang="pt-BR" b="1" dirty="0" smtClean="0"/>
              <a:t>→</a:t>
            </a:r>
            <a:r>
              <a:rPr lang="pt-BR" dirty="0" smtClean="0"/>
              <a:t> ovócitos primários</a:t>
            </a:r>
          </a:p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Antes do 7º mês</a:t>
            </a:r>
            <a:r>
              <a:rPr lang="pt-BR" dirty="0" smtClean="0"/>
              <a:t>: maioria das </a:t>
            </a:r>
            <a:r>
              <a:rPr lang="pt-BR" dirty="0" err="1" smtClean="0"/>
              <a:t>ovogônias</a:t>
            </a:r>
            <a:r>
              <a:rPr lang="pt-BR" dirty="0" smtClean="0"/>
              <a:t> se transformou em ovócito primário </a:t>
            </a:r>
            <a:r>
              <a:rPr lang="pt-BR" b="1" dirty="0" smtClean="0"/>
              <a:t>→</a:t>
            </a:r>
            <a:r>
              <a:rPr lang="pt-BR" dirty="0" smtClean="0"/>
              <a:t> Muitos degeneram = </a:t>
            </a:r>
            <a:r>
              <a:rPr lang="pt-BR" dirty="0" err="1" smtClean="0"/>
              <a:t>atresia</a:t>
            </a:r>
            <a:r>
              <a:rPr lang="pt-BR" dirty="0" smtClean="0"/>
              <a:t> (apoptose)</a:t>
            </a:r>
          </a:p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Puberdade</a:t>
            </a:r>
            <a:r>
              <a:rPr lang="pt-BR" dirty="0" smtClean="0"/>
              <a:t>: 300.000 – 400.000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40-45 anos</a:t>
            </a:r>
            <a:r>
              <a:rPr lang="pt-BR" dirty="0" smtClean="0"/>
              <a:t>: 8.000</a:t>
            </a:r>
          </a:p>
        </p:txBody>
      </p:sp>
    </p:spTree>
    <p:extLst>
      <p:ext uri="{BB962C8B-B14F-4D97-AF65-F5344CB8AC3E}">
        <p14:creationId xmlns:p14="http://schemas.microsoft.com/office/powerpoint/2010/main" val="42281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179388" y="188912"/>
            <a:ext cx="8785225" cy="252000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FOLÍCULO OVARIANO </a:t>
            </a: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>unidade </a:t>
            </a:r>
            <a:r>
              <a:rPr lang="pt-BR" dirty="0">
                <a:solidFill>
                  <a:srgbClr val="002060"/>
                </a:solidFill>
              </a:rPr>
              <a:t>funcional dos ovários </a:t>
            </a: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 Composto </a:t>
            </a:r>
            <a:r>
              <a:rPr lang="pt-BR" dirty="0">
                <a:solidFill>
                  <a:srgbClr val="FF0000"/>
                </a:solidFill>
              </a:rPr>
              <a:t>por células germinativas circundadas por células </a:t>
            </a:r>
            <a:r>
              <a:rPr lang="pt-BR" dirty="0" smtClean="0">
                <a:solidFill>
                  <a:srgbClr val="FF0000"/>
                </a:solidFill>
              </a:rPr>
              <a:t>endócrinas</a:t>
            </a:r>
            <a:endParaRPr lang="pt-BR" b="1" dirty="0" smtClean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3633267"/>
          </a:xfrm>
        </p:spPr>
        <p:txBody>
          <a:bodyPr>
            <a:normAutofit fontScale="92500" lnSpcReduction="20000"/>
          </a:bodyPr>
          <a:lstStyle/>
          <a:p>
            <a:r>
              <a:rPr lang="pt-BR" sz="4000" dirty="0" smtClean="0"/>
              <a:t>Nutre o ovócito em desenvolvimento </a:t>
            </a:r>
          </a:p>
          <a:p>
            <a:r>
              <a:rPr lang="pt-BR" sz="4000" dirty="0" smtClean="0"/>
              <a:t>Prepara o aparelho reprodutor para a fertilização </a:t>
            </a:r>
          </a:p>
          <a:p>
            <a:r>
              <a:rPr lang="pt-BR" sz="4000" dirty="0" smtClean="0"/>
              <a:t>Libera o ovócito no momento certo (ovulação)</a:t>
            </a:r>
          </a:p>
          <a:p>
            <a:r>
              <a:rPr lang="pt-BR" sz="4000" dirty="0" smtClean="0"/>
              <a:t>Mantém a produção de hormônios para a manutenção da gravidez</a:t>
            </a:r>
          </a:p>
        </p:txBody>
      </p:sp>
    </p:spTree>
    <p:extLst>
      <p:ext uri="{BB962C8B-B14F-4D97-AF65-F5344CB8AC3E}">
        <p14:creationId xmlns:p14="http://schemas.microsoft.com/office/powerpoint/2010/main" val="16670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Figuras\rep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t="18594" r="53284" b="32645"/>
          <a:stretch>
            <a:fillRect/>
          </a:stretch>
        </p:blipFill>
        <p:spPr bwMode="auto">
          <a:xfrm>
            <a:off x="23813" y="1484313"/>
            <a:ext cx="8508627" cy="51450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04800" y="333375"/>
            <a:ext cx="8709025" cy="612775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ESTRUTURA INTERNA DE UM OVÁRIO</a:t>
            </a:r>
          </a:p>
        </p:txBody>
      </p:sp>
    </p:spTree>
    <p:extLst>
      <p:ext uri="{BB962C8B-B14F-4D97-AF65-F5344CB8AC3E}">
        <p14:creationId xmlns:p14="http://schemas.microsoft.com/office/powerpoint/2010/main" val="31143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9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120650" y="255588"/>
            <a:ext cx="90011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pt-BR" sz="3600" b="1">
                <a:latin typeface="Calibri" pitchFamily="34" charset="0"/>
              </a:rPr>
              <a:t>Folículos de Graaf: Ao se desenvolverem liberam o ovócito II (óvulo)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sz="3600" b="1">
                <a:latin typeface="Calibri" pitchFamily="34" charset="0"/>
              </a:rPr>
              <a:t>Corpo lúteo (amarelo) surge a partir do folículo rompido após a ovulação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endParaRPr lang="pt-BR">
              <a:latin typeface="Calibri" pitchFamily="34" charset="0"/>
            </a:endParaRPr>
          </a:p>
        </p:txBody>
      </p:sp>
      <p:pic>
        <p:nvPicPr>
          <p:cNvPr id="20484" name="Imagem 14" descr="folicul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43188"/>
            <a:ext cx="6643688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285750" y="4000500"/>
            <a:ext cx="1428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Corpo lúteo</a:t>
            </a:r>
          </a:p>
          <a:p>
            <a:pPr algn="ctr">
              <a:defRPr/>
            </a:pPr>
            <a:r>
              <a:rPr lang="pt-BR" dirty="0">
                <a:latin typeface="+mn-lt"/>
              </a:rPr>
              <a:t>(amarelo)</a:t>
            </a:r>
          </a:p>
        </p:txBody>
      </p:sp>
      <p:cxnSp>
        <p:nvCxnSpPr>
          <p:cNvPr id="31" name="Conector reto 30"/>
          <p:cNvCxnSpPr/>
          <p:nvPr/>
        </p:nvCxnSpPr>
        <p:spPr>
          <a:xfrm rot="10800000" flipV="1">
            <a:off x="1500188" y="4286250"/>
            <a:ext cx="642937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16200000" flipV="1">
            <a:off x="1393032" y="4464844"/>
            <a:ext cx="785812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enstrual cycle-UN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1150"/>
            <a:ext cx="8893175" cy="639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330575" y="5949950"/>
            <a:ext cx="1600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Fase folicular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55650" y="76200"/>
            <a:ext cx="806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VARIAÇÕES HORMONAIS NO CICLO OVARIANO </a:t>
            </a: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1385888" y="5589588"/>
            <a:ext cx="48577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042988" y="5949950"/>
            <a:ext cx="18891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Fase menstrual</a:t>
            </a:r>
          </a:p>
        </p:txBody>
      </p:sp>
    </p:spTree>
    <p:extLst>
      <p:ext uri="{BB962C8B-B14F-4D97-AF65-F5344CB8AC3E}">
        <p14:creationId xmlns:p14="http://schemas.microsoft.com/office/powerpoint/2010/main" val="1279909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856663" cy="6742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4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fluxograma para diagnostico de gravid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0688"/>
            <a:ext cx="8786813" cy="135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0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1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242594"/>
          </a:xfrm>
        </p:spPr>
        <p:txBody>
          <a:bodyPr>
            <a:normAutofit/>
          </a:bodyPr>
          <a:lstStyle/>
          <a:p>
            <a:r>
              <a:rPr lang="pt-BR" sz="6000" dirty="0" smtClean="0"/>
              <a:t>A </a:t>
            </a:r>
            <a:r>
              <a:rPr lang="pt-BR" sz="6000" dirty="0"/>
              <a:t>propedêutica clínica pode ser realizada pela anamnese e pelo exame </a:t>
            </a:r>
            <a:r>
              <a:rPr lang="pt-BR" sz="6000" dirty="0" smtClean="0"/>
              <a:t>físico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013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16416" cy="220486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SINTOMAS DE PRESUNÇÃO</a:t>
            </a:r>
            <a:br>
              <a:rPr lang="pt-BR" sz="4000" b="1" dirty="0" smtClean="0">
                <a:solidFill>
                  <a:srgbClr val="FF0000"/>
                </a:solidFill>
              </a:rPr>
            </a:br>
            <a:r>
              <a:rPr lang="pt-BR" sz="3600" dirty="0"/>
              <a:t/>
            </a:r>
            <a:br>
              <a:rPr lang="pt-BR" sz="3600" dirty="0"/>
            </a:b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496944" cy="4896544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grande parte subjetivos e observados pela própria mulher e podem ser experimentados em períodos variados </a:t>
            </a:r>
            <a:endParaRPr lang="pt-BR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odem </a:t>
            </a:r>
            <a:r>
              <a:rPr lang="pt-B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surgir em várias outras situações, sendo pouco específicos para utilizar como diagnóstico de gravidez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3164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/>
            </a:r>
            <a:br>
              <a:rPr lang="pt-BR" sz="3600" dirty="0"/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ÊMESE GRAVÍDICA 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dirty="0" smtClean="0"/>
              <a:t>náuseas </a:t>
            </a:r>
            <a:r>
              <a:rPr lang="pt-BR" dirty="0"/>
              <a:t>e </a:t>
            </a:r>
            <a:r>
              <a:rPr lang="pt-BR" dirty="0" smtClean="0"/>
              <a:t>vômitos</a:t>
            </a:r>
            <a:r>
              <a:rPr lang="pt-BR" dirty="0">
                <a:latin typeface="Arial" pitchFamily="34" charset="0"/>
                <a:cs typeface="Arial" pitchFamily="34" charset="0"/>
              </a:rPr>
              <a:t> )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896544"/>
          </a:xfrm>
        </p:spPr>
        <p:txBody>
          <a:bodyPr>
            <a:normAutofit lnSpcReduction="10000"/>
          </a:bodyPr>
          <a:lstStyle/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Em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pelo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menos 50% das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gestações (inicia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na segunda semana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normalmente se resolve entre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13 e 16 semanas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gestação) - reação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sistêmica, com o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estrogênio</a:t>
            </a:r>
          </a:p>
          <a:p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hiperêmese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gravídica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- forma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extrema de náusea e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vômito, caracterizada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por desidratação, perda de peso (acima de 5%) e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cetonúria</a:t>
            </a: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99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latin typeface="Arial" pitchFamily="34" charset="0"/>
                <a:cs typeface="Arial" pitchFamily="34" charset="0"/>
              </a:rPr>
              <a:t>LIPOTÍMIA </a:t>
            </a:r>
            <a:r>
              <a:rPr lang="pt-BR" sz="3100" b="1" dirty="0">
                <a:latin typeface="Arial" pitchFamily="34" charset="0"/>
                <a:cs typeface="Arial" pitchFamily="34" charset="0"/>
              </a:rPr>
              <a:t>(desmaio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e HIPOTENSÃO POSTURAL 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77272"/>
          </a:xfrm>
        </p:spPr>
        <p:txBody>
          <a:bodyPr>
            <a:normAutofit/>
          </a:bodyPr>
          <a:lstStyle/>
          <a:p>
            <a:r>
              <a:rPr lang="pt-BR" sz="2400" dirty="0"/>
              <a:t>S</a:t>
            </a:r>
            <a:r>
              <a:rPr lang="pt-BR" sz="2400" dirty="0" smtClean="0"/>
              <a:t>ão </a:t>
            </a:r>
            <a:r>
              <a:rPr lang="pt-BR" sz="2400" dirty="0"/>
              <a:t>desconfortos típicos do </a:t>
            </a:r>
            <a:r>
              <a:rPr lang="pt-BR" sz="2400" dirty="0" smtClean="0"/>
              <a:t>2º </a:t>
            </a:r>
            <a:r>
              <a:rPr lang="pt-BR" sz="2400" dirty="0"/>
              <a:t>e </a:t>
            </a:r>
            <a:r>
              <a:rPr lang="pt-BR" sz="2400" dirty="0" smtClean="0"/>
              <a:t>3º </a:t>
            </a:r>
            <a:r>
              <a:rPr lang="pt-BR" sz="2400" dirty="0" err="1" smtClean="0"/>
              <a:t>trimestreS</a:t>
            </a:r>
            <a:r>
              <a:rPr lang="pt-BR" sz="2400" dirty="0" smtClean="0"/>
              <a:t> </a:t>
            </a:r>
            <a:r>
              <a:rPr lang="pt-BR" sz="2400" dirty="0"/>
              <a:t>da </a:t>
            </a:r>
            <a:r>
              <a:rPr lang="pt-BR" sz="2400" dirty="0" smtClean="0"/>
              <a:t>gravidez</a:t>
            </a:r>
            <a:endParaRPr lang="pt-BR" sz="2400" dirty="0"/>
          </a:p>
          <a:p>
            <a:r>
              <a:rPr lang="pt-BR" sz="2400" dirty="0"/>
              <a:t>H</a:t>
            </a:r>
            <a:r>
              <a:rPr lang="pt-BR" sz="2400" dirty="0" smtClean="0"/>
              <a:t>ipotensão </a:t>
            </a:r>
            <a:r>
              <a:rPr lang="pt-BR" sz="2400" dirty="0"/>
              <a:t>postural ou </a:t>
            </a:r>
            <a:r>
              <a:rPr lang="pt-BR" sz="2400" dirty="0" smtClean="0"/>
              <a:t>ortostática - </a:t>
            </a:r>
            <a:r>
              <a:rPr lang="pt-BR" sz="2400" dirty="0"/>
              <a:t>consiste na queda súbita da pressão </a:t>
            </a:r>
            <a:r>
              <a:rPr lang="pt-BR" sz="2400" dirty="0" smtClean="0"/>
              <a:t>sanguínea </a:t>
            </a:r>
            <a:r>
              <a:rPr lang="pt-BR" sz="2400" dirty="0"/>
              <a:t>no momento em que a pessoa </a:t>
            </a:r>
            <a:r>
              <a:rPr lang="pt-BR" sz="2400" dirty="0" smtClean="0"/>
              <a:t>adota </a:t>
            </a:r>
            <a:r>
              <a:rPr lang="pt-BR" sz="2400" dirty="0"/>
              <a:t>a posição </a:t>
            </a:r>
            <a:r>
              <a:rPr lang="pt-BR" sz="2400" dirty="0" smtClean="0"/>
              <a:t>ereta, </a:t>
            </a:r>
            <a:r>
              <a:rPr lang="pt-BR" sz="2400" dirty="0"/>
              <a:t>p</a:t>
            </a:r>
            <a:r>
              <a:rPr lang="pt-BR" sz="2400" dirty="0" smtClean="0"/>
              <a:t>ela compressão </a:t>
            </a:r>
            <a:r>
              <a:rPr lang="pt-BR" sz="2400" dirty="0"/>
              <a:t>exercida pelo útero sobre a veia cava ascendente, quando a mulher grávida está na posição de decúbito </a:t>
            </a:r>
            <a:r>
              <a:rPr lang="pt-BR" sz="2400" dirty="0" smtClean="0"/>
              <a:t>dorsal </a:t>
            </a:r>
            <a:r>
              <a:rPr lang="pt-BR" sz="2400" dirty="0"/>
              <a:t>levando à diminuição da </a:t>
            </a:r>
            <a:r>
              <a:rPr lang="pt-BR" sz="2400" dirty="0" smtClean="0"/>
              <a:t>perfusão</a:t>
            </a:r>
            <a:endParaRPr lang="pt-BR" sz="2400" dirty="0"/>
          </a:p>
          <a:p>
            <a:r>
              <a:rPr lang="pt-BR" sz="2400" dirty="0" err="1"/>
              <a:t>L</a:t>
            </a:r>
            <a:r>
              <a:rPr lang="pt-BR" sz="2400" dirty="0" err="1" smtClean="0"/>
              <a:t>ipotímia</a:t>
            </a:r>
            <a:r>
              <a:rPr lang="pt-BR" sz="2400" dirty="0" smtClean="0"/>
              <a:t> - perda </a:t>
            </a:r>
            <a:r>
              <a:rPr lang="pt-BR" sz="2400" dirty="0"/>
              <a:t>de sentidos, havendo no entanto a conservação da respiração e circulação. Pode persistir durante toda a gravidez e é devida à labilidade vasomotora ou à hipotensão postural, provocadas </a:t>
            </a:r>
            <a:r>
              <a:rPr lang="pt-BR" sz="2400" dirty="0" smtClean="0"/>
              <a:t>pelos hormônios</a:t>
            </a:r>
            <a:r>
              <a:rPr lang="pt-BR" sz="2400" dirty="0"/>
              <a:t>. Já na gravidez em estado mais avançado, pode ser devido ao aumento da estase venosa dos membros </a:t>
            </a:r>
            <a:r>
              <a:rPr lang="pt-BR" sz="2400" dirty="0" smtClean="0"/>
              <a:t>inferiores</a:t>
            </a:r>
            <a:endParaRPr lang="pt-BR" sz="2400" dirty="0"/>
          </a:p>
          <a:p>
            <a:r>
              <a:rPr lang="pt-BR" sz="2400" dirty="0"/>
              <a:t>S</a:t>
            </a:r>
            <a:r>
              <a:rPr lang="pt-BR" sz="2400" dirty="0" smtClean="0"/>
              <a:t>inais </a:t>
            </a:r>
            <a:r>
              <a:rPr lang="pt-BR" sz="2400" dirty="0"/>
              <a:t>e sintomas da hipotensão </a:t>
            </a:r>
            <a:r>
              <a:rPr lang="pt-BR" sz="2400" dirty="0" smtClean="0"/>
              <a:t>postural: </a:t>
            </a:r>
            <a:r>
              <a:rPr lang="pt-BR" sz="2400" dirty="0"/>
              <a:t>palidez, sensação de tontura, sensação de desmaio, falta de ar, taquicardia, náuseas, pele </a:t>
            </a:r>
            <a:r>
              <a:rPr lang="pt-BR" sz="2400" dirty="0" smtClean="0"/>
              <a:t>úmida </a:t>
            </a:r>
            <a:r>
              <a:rPr lang="pt-BR" sz="2400" dirty="0"/>
              <a:t>e fria e </a:t>
            </a:r>
            <a:r>
              <a:rPr lang="pt-BR" sz="2400" dirty="0" smtClean="0"/>
              <a:t>suores</a:t>
            </a:r>
            <a:endParaRPr lang="pt-BR" sz="2400" dirty="0"/>
          </a:p>
          <a:p>
            <a:endParaRPr lang="pt-BR" sz="2900" dirty="0">
              <a:latin typeface="Arial" pitchFamily="34" charset="0"/>
              <a:cs typeface="Arial" pitchFamily="34" charset="0"/>
            </a:endParaRPr>
          </a:p>
          <a:p>
            <a:endParaRPr lang="pt-BR" sz="42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8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-7505" y="188640"/>
            <a:ext cx="9144000" cy="6480720"/>
          </a:xfrm>
        </p:spPr>
        <p:txBody>
          <a:bodyPr>
            <a:normAutofit fontScale="92500" lnSpcReduction="10000"/>
          </a:bodyPr>
          <a:lstStyle/>
          <a:p>
            <a:endParaRPr lang="pt-BR" sz="2900" dirty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SIALORRÉIA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(produção excessiva de saliva devido aos hormônios estrogênio,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rog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esterona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900" dirty="0" err="1">
                <a:latin typeface="Arial" pitchFamily="34" charset="0"/>
                <a:cs typeface="Arial" pitchFamily="34" charset="0"/>
              </a:rPr>
              <a:t>hCG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) (4ª sem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900" dirty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ALTERAÇÕES DO APETITE</a:t>
            </a:r>
          </a:p>
          <a:p>
            <a:r>
              <a:rPr lang="pt-BR" sz="29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AVERSÃO A CERTOS ODORES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provocam náuseas e vômitos</a:t>
            </a:r>
          </a:p>
          <a:p>
            <a:r>
              <a:rPr lang="pt-BR" sz="29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ENJÔO MATINAL</a:t>
            </a:r>
            <a:endParaRPr lang="pt-BR" sz="65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NICTÚRIA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(aumento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eliminação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de urina à noite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) </a:t>
            </a:r>
            <a:endParaRPr lang="pt-BR" sz="2900" dirty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FADIGA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9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SONOLÊNCIA E ALTERAÇÕES PSÍQUICAS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variáveis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na dependência de a gestação ser desejada ou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não </a:t>
            </a:r>
          </a:p>
          <a:p>
            <a:r>
              <a:rPr lang="pt-BR" sz="29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ALTERAÇÕES </a:t>
            </a:r>
            <a:r>
              <a:rPr lang="pt-BR" sz="29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HORMONAIS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- alto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nível de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progesterona</a:t>
            </a:r>
            <a:endParaRPr lang="pt-BR" sz="2900" dirty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MASTAGIA BILATERAL E AUMENTO DO VOLUME MAMÁRIO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(colostro –10ª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sem)</a:t>
            </a:r>
            <a:endParaRPr lang="pt-BR" sz="6000" dirty="0" smtClean="0">
              <a:latin typeface="Arial" pitchFamily="34" charset="0"/>
              <a:cs typeface="Arial" pitchFamily="34" charset="0"/>
            </a:endParaRPr>
          </a:p>
          <a:p>
            <a:endParaRPr lang="pt-BR" sz="2900" dirty="0">
              <a:latin typeface="Arial" pitchFamily="34" charset="0"/>
              <a:cs typeface="Arial" pitchFamily="34" charset="0"/>
            </a:endParaRPr>
          </a:p>
          <a:p>
            <a:endParaRPr lang="pt-BR" sz="42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1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5669</TotalTime>
  <Words>962</Words>
  <Application>Microsoft Office PowerPoint</Application>
  <PresentationFormat>Apresentação na tela (4:3)</PresentationFormat>
  <Paragraphs>108</Paragraphs>
  <Slides>41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Tema do Office</vt:lpstr>
      <vt:lpstr>Microsoft Org Chart</vt:lpstr>
      <vt:lpstr>Apresentação do PowerPoint</vt:lpstr>
      <vt:lpstr>Apresentação do PowerPoint</vt:lpstr>
      <vt:lpstr>Apresentação do PowerPoint</vt:lpstr>
      <vt:lpstr>Apresentação do PowerPoint</vt:lpstr>
      <vt:lpstr>A propedêutica clínica pode ser realizada pela anamnese e pelo exame físico</vt:lpstr>
      <vt:lpstr>SINTOMAS DE PRESUNÇÃO  </vt:lpstr>
      <vt:lpstr> ÊMESE GRAVÍDICA  (náuseas e vômitos )</vt:lpstr>
      <vt:lpstr>LIPOTÍMIA (desmaio) e HIPOTENSÃO POSTURAL   </vt:lpstr>
      <vt:lpstr>Apresentação do PowerPoint</vt:lpstr>
      <vt:lpstr>POLACIÚRIA (1º trim / 3º trim) </vt:lpstr>
      <vt:lpstr>SINAIS DE PRESUNÇÃO</vt:lpstr>
      <vt:lpstr>Apresentação do PowerPoint</vt:lpstr>
      <vt:lpstr>LINHA NIGRA</vt:lpstr>
      <vt:lpstr> </vt:lpstr>
      <vt:lpstr>SINAIS DE PRESUNÇÃO</vt:lpstr>
      <vt:lpstr>Apresentação do PowerPoint</vt:lpstr>
      <vt:lpstr>SINAIS DE PRESUNÇÃO</vt:lpstr>
      <vt:lpstr>Apresentação do PowerPoint</vt:lpstr>
      <vt:lpstr>TELANGECTASIA ARACNIFORME </vt:lpstr>
      <vt:lpstr>Apresentação do PowerPoint</vt:lpstr>
      <vt:lpstr>Apresentação do PowerPoint</vt:lpstr>
      <vt:lpstr>AUMENTO DO VOLUME UTERINO E ALTERAÇÕES DA FORMA - O ÚTERO SE TORNA GLOBOSO </vt:lpstr>
      <vt:lpstr>DIMINUIÇÃO DA CONSISTÊNCIA DO ISTMO (SINAL DE HEGAR)</vt:lpstr>
      <vt:lpstr>AUMENTO DA VASCULARIZAÇÃO DA VAGINA, DO COLO E VESTÍBULO VULVAR (SINAL DE JACQUEMIER-KLUGE) </vt:lpstr>
      <vt:lpstr>Apresentação do PowerPoint</vt:lpstr>
      <vt:lpstr>Apresentação do PowerPoint</vt:lpstr>
      <vt:lpstr>Apresentação do PowerPoint</vt:lpstr>
      <vt:lpstr>HORMÔNIOS FEMININOS</vt:lpstr>
      <vt:lpstr>FUNÇÕES DO OVÁRIO</vt:lpstr>
      <vt:lpstr>CICLO OVARIANO</vt:lpstr>
      <vt:lpstr>CICLO OVARIANO Desenvolvimento</vt:lpstr>
      <vt:lpstr>FOLÍCULO OVARIANO  unidade funcional dos ovários   Composto por células germinativas circundadas por células endócrinas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FERTILIZAÇÃO FECUNDAÇÃO, FERTILIZAÇÃO E CONCEPÇÃO consiste na passagem de um espermatozóide para o interior de um óvulo com a fusão de seus núcleos em uma única célula –ovo ou zigoto. •A Fecundação ocorre na tuba uterina, no seu terço externo, em poucas horas:* viabilidade:-óvulo= 24 horas após eliminação-espermatozóide = 48 horas após penetração nas vias genitais femininas.</dc:title>
  <dc:creator>Isabela</dc:creator>
  <cp:lastModifiedBy>Isabela</cp:lastModifiedBy>
  <cp:revision>77</cp:revision>
  <dcterms:created xsi:type="dcterms:W3CDTF">2020-07-15T14:02:52Z</dcterms:created>
  <dcterms:modified xsi:type="dcterms:W3CDTF">2020-08-07T16:56:30Z</dcterms:modified>
</cp:coreProperties>
</file>