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58" r:id="rId13"/>
    <p:sldId id="259" r:id="rId14"/>
    <p:sldId id="260" r:id="rId15"/>
    <p:sldId id="261" r:id="rId16"/>
    <p:sldId id="264" r:id="rId17"/>
    <p:sldId id="262" r:id="rId18"/>
    <p:sldId id="26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28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28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33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63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0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93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62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04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08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89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01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A319961-6938-4661-8158-612F92A9894C}" type="datetimeFigureOut">
              <a:rPr lang="pt-BR" smtClean="0"/>
              <a:pPr/>
              <a:t>13/09/2020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1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400" dirty="0"/>
              <a:t>TRÊS FORMAS PARA DEFINIR:</a:t>
            </a: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algn="ctr"/>
            <a:r>
              <a:rPr lang="pt-BR" dirty="0"/>
              <a:t>ACOLHIMENTO ENQUANTO POSTURA</a:t>
            </a:r>
          </a:p>
          <a:p>
            <a:pPr algn="ctr"/>
            <a:endParaRPr lang="pt-BR" dirty="0"/>
          </a:p>
          <a:p>
            <a:pPr algn="ctr"/>
            <a:r>
              <a:rPr lang="pt-BR" dirty="0"/>
              <a:t>ACOLHIMENTO ENQUANTO PROCESSO DE TRABALHO</a:t>
            </a:r>
          </a:p>
          <a:p>
            <a:pPr algn="ctr"/>
            <a:endParaRPr lang="pt-BR" dirty="0"/>
          </a:p>
          <a:p>
            <a:pPr algn="ctr"/>
            <a:r>
              <a:rPr lang="pt-BR" dirty="0"/>
              <a:t>ACOLHIMENTO ENQUANTO FERRAMENTA:</a:t>
            </a:r>
          </a:p>
          <a:p>
            <a:pPr algn="ctr"/>
            <a:r>
              <a:rPr lang="pt-BR" dirty="0"/>
              <a:t> VÍNCULO/ACESSO/UNIVERSALIDADE/HUMANIZAÇÃO</a:t>
            </a:r>
          </a:p>
        </p:txBody>
      </p:sp>
    </p:spTree>
    <p:extLst>
      <p:ext uri="{BB962C8B-B14F-4D97-AF65-F5344CB8AC3E}">
        <p14:creationId xmlns:p14="http://schemas.microsoft.com/office/powerpoint/2010/main" val="2706450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866" y="-1150201"/>
            <a:ext cx="11422267" cy="915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01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41248" y="2005675"/>
            <a:ext cx="10058400" cy="1450757"/>
          </a:xfrm>
        </p:spPr>
        <p:txBody>
          <a:bodyPr/>
          <a:lstStyle/>
          <a:p>
            <a:r>
              <a:rPr lang="pt-BR" dirty="0"/>
              <a:t>QUATRO DIMENSÕES DO ACOLHIMENTO</a:t>
            </a:r>
          </a:p>
        </p:txBody>
      </p:sp>
    </p:spTree>
    <p:extLst>
      <p:ext uri="{BB962C8B-B14F-4D97-AF65-F5344CB8AC3E}">
        <p14:creationId xmlns:p14="http://schemas.microsoft.com/office/powerpoint/2010/main" val="211848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384" y="2115403"/>
            <a:ext cx="10058400" cy="1450757"/>
          </a:xfrm>
        </p:spPr>
        <p:txBody>
          <a:bodyPr/>
          <a:lstStyle/>
          <a:p>
            <a:r>
              <a:rPr lang="pt-BR" dirty="0"/>
              <a:t>ACESSO: geográfico e organizacional</a:t>
            </a:r>
          </a:p>
        </p:txBody>
      </p:sp>
    </p:spTree>
    <p:extLst>
      <p:ext uri="{BB962C8B-B14F-4D97-AF65-F5344CB8AC3E}">
        <p14:creationId xmlns:p14="http://schemas.microsoft.com/office/powerpoint/2010/main" val="137688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5296" y="3541867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pt-BR" dirty="0"/>
              <a:t>POSTURA: escuta qualificada</a:t>
            </a:r>
            <a:br>
              <a:rPr lang="pt-BR" dirty="0"/>
            </a:br>
            <a:r>
              <a:rPr lang="pt-BR" dirty="0"/>
              <a:t>                    atitude profissional-usuário</a:t>
            </a:r>
            <a:br>
              <a:rPr lang="pt-BR" dirty="0"/>
            </a:br>
            <a:r>
              <a:rPr lang="pt-BR" dirty="0"/>
              <a:t>                     relação </a:t>
            </a:r>
            <a:r>
              <a:rPr lang="pt-BR" dirty="0" err="1"/>
              <a:t>intra-equipe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9988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TÉCNICA: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Trabalho em equipe</a:t>
            </a:r>
          </a:p>
          <a:p>
            <a:endParaRPr lang="pt-BR" sz="2800" dirty="0"/>
          </a:p>
          <a:p>
            <a:r>
              <a:rPr lang="pt-BR" sz="2800" dirty="0"/>
              <a:t>Capacitação dos profissionais</a:t>
            </a:r>
          </a:p>
          <a:p>
            <a:endParaRPr lang="pt-BR" sz="2800" dirty="0"/>
          </a:p>
          <a:p>
            <a:r>
              <a:rPr lang="pt-BR" sz="2800" dirty="0"/>
              <a:t>Aquisição de tecnologias</a:t>
            </a:r>
          </a:p>
          <a:p>
            <a:endParaRPr lang="pt-BR" sz="2800" dirty="0"/>
          </a:p>
          <a:p>
            <a:r>
              <a:rPr lang="pt-BR" sz="2800" dirty="0"/>
              <a:t>Aquisição de saberes e práticas</a:t>
            </a:r>
          </a:p>
        </p:txBody>
      </p:sp>
    </p:spTree>
    <p:extLst>
      <p:ext uri="{BB962C8B-B14F-4D97-AF65-F5344CB8AC3E}">
        <p14:creationId xmlns:p14="http://schemas.microsoft.com/office/powerpoint/2010/main" val="3084304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REORIENTAÇÃO DOS SERVIÇOS: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pPr lvl="1"/>
            <a:r>
              <a:rPr lang="pt-BR" sz="2800" dirty="0"/>
              <a:t>Projeto institucional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/>
              <a:t>Supervisão 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/>
              <a:t>Processo de trabalho</a:t>
            </a:r>
          </a:p>
        </p:txBody>
      </p:sp>
    </p:spTree>
    <p:extLst>
      <p:ext uri="{BB962C8B-B14F-4D97-AF65-F5344CB8AC3E}">
        <p14:creationId xmlns:p14="http://schemas.microsoft.com/office/powerpoint/2010/main" val="712225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87552" y="1770567"/>
            <a:ext cx="1077163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cap="all" dirty="0">
                <a:latin typeface="Arial" panose="020B0604020202020204" pitchFamily="34" charset="0"/>
              </a:rPr>
              <a:t>Três âmbitos de incorporação do acolhimento:</a:t>
            </a:r>
          </a:p>
          <a:p>
            <a:endParaRPr lang="pt-BR" sz="2000" b="1" dirty="0">
              <a:latin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pt-BR" dirty="0">
                <a:latin typeface="Arial" panose="020B0604020202020204" pitchFamily="34" charset="0"/>
              </a:rPr>
              <a:t>Postura/prática </a:t>
            </a:r>
            <a:r>
              <a:rPr lang="pt-BR" b="1" dirty="0">
                <a:latin typeface="Arial" panose="020B0604020202020204" pitchFamily="34" charset="0"/>
              </a:rPr>
              <a:t>do profissional de saúde </a:t>
            </a:r>
            <a:r>
              <a:rPr lang="pt-BR" dirty="0">
                <a:latin typeface="Arial" panose="020B0604020202020204" pitchFamily="34" charset="0"/>
              </a:rPr>
              <a:t>frente ao usuário em seu processo de trabalho individual e em equipe</a:t>
            </a:r>
          </a:p>
          <a:p>
            <a:endParaRPr lang="pt-BR" dirty="0">
              <a:latin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</a:rPr>
              <a:t>b) Ação </a:t>
            </a:r>
            <a:r>
              <a:rPr lang="pt-BR" b="1" dirty="0">
                <a:latin typeface="Arial" panose="020B0604020202020204" pitchFamily="34" charset="0"/>
              </a:rPr>
              <a:t>gerencial </a:t>
            </a:r>
            <a:r>
              <a:rPr lang="pt-BR" dirty="0">
                <a:latin typeface="Arial" panose="020B0604020202020204" pitchFamily="34" charset="0"/>
              </a:rPr>
              <a:t>de </a:t>
            </a:r>
            <a:r>
              <a:rPr lang="pt-BR" b="1" dirty="0">
                <a:latin typeface="Arial" panose="020B0604020202020204" pitchFamily="34" charset="0"/>
              </a:rPr>
              <a:t>reorganização do processo de trabalho </a:t>
            </a:r>
            <a:r>
              <a:rPr lang="pt-BR" dirty="0">
                <a:latin typeface="Arial" panose="020B0604020202020204" pitchFamily="34" charset="0"/>
              </a:rPr>
              <a:t>da unidade de saúde visando melhor atender aos usuários e ampliar a capacidade de identificar e resolver os problemas</a:t>
            </a:r>
          </a:p>
          <a:p>
            <a:endParaRPr lang="pt-BR" dirty="0">
              <a:latin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</a:rPr>
              <a:t>c) Diretriz para as </a:t>
            </a:r>
            <a:r>
              <a:rPr lang="pt-BR" b="1" dirty="0">
                <a:latin typeface="Arial" panose="020B0604020202020204" pitchFamily="34" charset="0"/>
              </a:rPr>
              <a:t>políticas de saúde</a:t>
            </a:r>
            <a:r>
              <a:rPr lang="pt-BR" dirty="0">
                <a:latin typeface="Arial" panose="020B0604020202020204" pitchFamily="34" charset="0"/>
              </a:rPr>
              <a:t>, objetivando criar, </a:t>
            </a:r>
            <a:r>
              <a:rPr lang="pt-BR" i="1" dirty="0">
                <a:latin typeface="Arial" panose="020B0604020202020204" pitchFamily="34" charset="0"/>
              </a:rPr>
              <a:t>nos diversos pontos de atenção </a:t>
            </a:r>
            <a:r>
              <a:rPr lang="pt-BR" dirty="0">
                <a:latin typeface="Arial" panose="020B0604020202020204" pitchFamily="34" charset="0"/>
              </a:rPr>
              <a:t>do sistema de saúde capacidade para dar respostas às demandas apresentadas pelos usuários disponibilizando as alternativas tecnológicas mais adequadas.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2120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59536" y="4565995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ESF = momento de dar uma resposta a todos os problemas de saúde da população, enumerando-os e qualificando-os, coordenando o cuidado, e finalmente estabelecendo prioridades e encaminhamentos claros em uma REDE de cuidados</a:t>
            </a:r>
          </a:p>
        </p:txBody>
      </p:sp>
    </p:spTree>
    <p:extLst>
      <p:ext uri="{BB962C8B-B14F-4D97-AF65-F5344CB8AC3E}">
        <p14:creationId xmlns:p14="http://schemas.microsoft.com/office/powerpoint/2010/main" val="1101259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0784" y="330412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Pensando em seu cotidiano e em sua equipe, poderia identificar ações marcadas pela preocupação do acolhimento enquanto traço de uma boa prática profissional?</a:t>
            </a:r>
          </a:p>
        </p:txBody>
      </p:sp>
    </p:spTree>
    <p:extLst>
      <p:ext uri="{BB962C8B-B14F-4D97-AF65-F5344CB8AC3E}">
        <p14:creationId xmlns:p14="http://schemas.microsoft.com/office/powerpoint/2010/main" val="223116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POSTURA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91056" y="2412662"/>
            <a:ext cx="10058400" cy="4023360"/>
          </a:xfrm>
        </p:spPr>
        <p:txBody>
          <a:bodyPr/>
          <a:lstStyle/>
          <a:p>
            <a:r>
              <a:rPr lang="pt-BR" b="1" dirty="0"/>
              <a:t>“A postura capaz de acolher, escutar e dar a resposta mais adequada a cada usuário,</a:t>
            </a:r>
          </a:p>
          <a:p>
            <a:r>
              <a:rPr lang="pt-BR" b="1" dirty="0"/>
              <a:t>estabelecendo a responsabilização com a saúde dos indivíduos e a consequente</a:t>
            </a:r>
          </a:p>
          <a:p>
            <a:r>
              <a:rPr lang="pt-BR" b="1" dirty="0"/>
              <a:t>constituição de vínculos entre profissionais e população” </a:t>
            </a:r>
            <a:r>
              <a:rPr lang="pt-BR" b="1" i="1" dirty="0"/>
              <a:t>(Malta e </a:t>
            </a:r>
            <a:r>
              <a:rPr lang="pt-BR" b="1" i="1" dirty="0" err="1"/>
              <a:t>Merhy</a:t>
            </a:r>
            <a:r>
              <a:rPr lang="pt-BR" b="1" i="1" dirty="0"/>
              <a:t>)</a:t>
            </a:r>
          </a:p>
          <a:p>
            <a:endParaRPr lang="pt-BR" b="1" i="1" dirty="0"/>
          </a:p>
          <a:p>
            <a:r>
              <a:rPr lang="pt-BR" b="1" dirty="0"/>
              <a:t>Acolhimento é “receber bem, ouvir a demanda, buscar formas de compreendê-la e solidarizar-se com ela” (Paidéia).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561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PROCESSO DE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976" y="2339510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Como estratégia de mudança do processo de trabalho em Saúde, o Acolhimento foi</a:t>
            </a:r>
          </a:p>
          <a:p>
            <a:pPr algn="ctr"/>
            <a:r>
              <a:rPr lang="pt-BR" b="1" dirty="0"/>
              <a:t>desencadeado pela necessidade de rever a porta de entrada do serviço,  </a:t>
            </a:r>
            <a:r>
              <a:rPr lang="pt-BR" b="1" i="1" dirty="0"/>
              <a:t>fechada </a:t>
            </a:r>
            <a:r>
              <a:rPr lang="pt-BR" b="1" dirty="0"/>
              <a:t>a</a:t>
            </a:r>
          </a:p>
          <a:p>
            <a:pPr algn="ctr"/>
            <a:r>
              <a:rPr lang="pt-BR" b="1" dirty="0"/>
              <a:t>usuários que não estavam inclusos em grupos prioritários, não tinham agendamentos prévios e encontravam as agendas lotadas e dificuldade no acesso .</a:t>
            </a:r>
          </a:p>
          <a:p>
            <a:pPr algn="ctr"/>
            <a:endParaRPr lang="pt-BR" b="1" dirty="0"/>
          </a:p>
          <a:p>
            <a:pPr algn="ctr"/>
            <a:r>
              <a:rPr lang="pt-BR" b="1" dirty="0"/>
              <a:t>Reorganização do processo de trabalho visando responder a necessidade de</a:t>
            </a:r>
          </a:p>
          <a:p>
            <a:pPr algn="ctr"/>
            <a:r>
              <a:rPr lang="pt-BR" b="1" dirty="0"/>
              <a:t>acesso aos serviços de saúde invertendo a lógica de organização e funcionamento do serviço de saúde 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125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44752" y="2413338"/>
            <a:ext cx="76992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1. Atender a todas as pessoas que procuram os serviços de saúde,</a:t>
            </a:r>
          </a:p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garantindo o acesso universal</a:t>
            </a:r>
          </a:p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O serviço assume a função de acolher/ escutar/ dar respostas/</a:t>
            </a:r>
          </a:p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resolver os problemas de saúde da população.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96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50976" y="2413338"/>
            <a:ext cx="91257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2. Reorganizar o processo de trabalho, de forma que este desloque seu eixo</a:t>
            </a:r>
          </a:p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central do médico para uma equipe multiprofissional:</a:t>
            </a:r>
          </a:p>
          <a:p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“equipe de Acolhimento” , que se encarrega da escuta do usuário, se comprometendo</a:t>
            </a:r>
          </a:p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a resolver seu problema de saúde.</a:t>
            </a: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54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80160" y="2115604"/>
            <a:ext cx="9070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3. Qualificar a relação trabalhador-usuário, que deve dar-se por parâmetros humanitários, de solidariedade e cidadania.</a:t>
            </a: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03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FERRAMENTA: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“Momento do dia” em que se reúnem os usuários para a escuta de seus problemas:</a:t>
            </a:r>
          </a:p>
          <a:p>
            <a:endParaRPr lang="pt-BR" b="1" dirty="0"/>
          </a:p>
          <a:p>
            <a:r>
              <a:rPr lang="pt-BR" dirty="0"/>
              <a:t>Horário de picos de atendimento, (via de regra pela manhã) quando o usuário chega ao serviço</a:t>
            </a:r>
          </a:p>
          <a:p>
            <a:r>
              <a:rPr lang="pt-BR" dirty="0"/>
              <a:t>querendo </a:t>
            </a:r>
            <a:r>
              <a:rPr lang="pt-BR" i="1" dirty="0"/>
              <a:t>logo </a:t>
            </a:r>
            <a:r>
              <a:rPr lang="pt-BR" dirty="0"/>
              <a:t>ter seu problema resolvido.</a:t>
            </a:r>
          </a:p>
          <a:p>
            <a:endParaRPr lang="pt-BR" dirty="0"/>
          </a:p>
          <a:p>
            <a:r>
              <a:rPr lang="pt-BR" dirty="0"/>
              <a:t>Ligado ao modelo anterior de atendimento por fichas, onde o usuário tinha que chegar cedo para conseguir atendimento.</a:t>
            </a:r>
          </a:p>
        </p:txBody>
      </p:sp>
    </p:spTree>
    <p:extLst>
      <p:ext uri="{BB962C8B-B14F-4D97-AF65-F5344CB8AC3E}">
        <p14:creationId xmlns:p14="http://schemas.microsoft.com/office/powerpoint/2010/main" val="208688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9264" y="2558966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Neste momento é realizado o “Acolhimento” como ferramenta:</a:t>
            </a:r>
          </a:p>
          <a:p>
            <a:pPr algn="ctr"/>
            <a:r>
              <a:rPr lang="pt-BR" sz="2400" b="1" dirty="0"/>
              <a:t> </a:t>
            </a:r>
            <a:r>
              <a:rPr lang="pt-BR" sz="2400" dirty="0"/>
              <a:t>A partir do aglomerado de pacientes, </a:t>
            </a:r>
            <a:r>
              <a:rPr lang="pt-BR" sz="2400" i="1" dirty="0"/>
              <a:t>tenta-se </a:t>
            </a:r>
            <a:r>
              <a:rPr lang="pt-BR" sz="2400" dirty="0"/>
              <a:t>realizar a escuta dos mesmos, tentando equilibrar a qualidade da escuta, o tempo escasso e o volume da demanda.</a:t>
            </a:r>
          </a:p>
        </p:txBody>
      </p:sp>
    </p:spTree>
    <p:extLst>
      <p:ext uri="{BB962C8B-B14F-4D97-AF65-F5344CB8AC3E}">
        <p14:creationId xmlns:p14="http://schemas.microsoft.com/office/powerpoint/2010/main" val="4036422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89888" y="2136339"/>
            <a:ext cx="775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DÚVIDAS?????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b="1" dirty="0"/>
              <a:t>1. Acolhimento de manhã X de tarde?</a:t>
            </a:r>
          </a:p>
          <a:p>
            <a:r>
              <a:rPr lang="pt-BR" b="1" dirty="0"/>
              <a:t>2. Acolhimento por enfermeira x médico x enfermeira + médico x Auxiliar de enfermagem</a:t>
            </a:r>
          </a:p>
          <a:p>
            <a:r>
              <a:rPr lang="pt-BR" b="1" dirty="0"/>
              <a:t>x outros profissionais (p.e. ACS)?</a:t>
            </a:r>
          </a:p>
          <a:p>
            <a:r>
              <a:rPr lang="pt-BR" b="1" dirty="0"/>
              <a:t>3. Acolhimento + atendimento x Acolhimento com triagem de consultas para “após o</a:t>
            </a:r>
          </a:p>
          <a:p>
            <a:r>
              <a:rPr lang="pt-BR" b="1" dirty="0"/>
              <a:t>acolhimento”?</a:t>
            </a:r>
          </a:p>
          <a:p>
            <a:r>
              <a:rPr lang="pt-BR" b="1" dirty="0"/>
              <a:t>4. Acolhimento em sala própria x acolhimento “grupal” x acolhimento no consultório?</a:t>
            </a:r>
          </a:p>
          <a:p>
            <a:r>
              <a:rPr lang="pt-BR" b="1" dirty="0"/>
              <a:t>5. Agendamento X Acolhimento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93720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649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Retrospectiva</vt:lpstr>
      <vt:lpstr>TRÊS FORMAS PARA DEFINIR:</vt:lpstr>
      <vt:lpstr>POSTURA</vt:lpstr>
      <vt:lpstr>PROCESSO DE TRABALHO</vt:lpstr>
      <vt:lpstr>Apresentação do PowerPoint</vt:lpstr>
      <vt:lpstr>Apresentação do PowerPoint</vt:lpstr>
      <vt:lpstr>Apresentação do PowerPoint</vt:lpstr>
      <vt:lpstr>FERRAMENTA:</vt:lpstr>
      <vt:lpstr>Apresentação do PowerPoint</vt:lpstr>
      <vt:lpstr>DÚVIDAS?????</vt:lpstr>
      <vt:lpstr>Apresentação do PowerPoint</vt:lpstr>
      <vt:lpstr>QUATRO DIMENSÕES DO ACOLHIMENTO</vt:lpstr>
      <vt:lpstr>ACESSO: geográfico e organizacional</vt:lpstr>
      <vt:lpstr>POSTURA: escuta qualificada                     atitude profissional-usuário                      relação intra-equipe</vt:lpstr>
      <vt:lpstr>TÉCNICA:</vt:lpstr>
      <vt:lpstr>REORIENTAÇÃO DOS SERVIÇOS:</vt:lpstr>
      <vt:lpstr>Apresentação do PowerPoint</vt:lpstr>
      <vt:lpstr>ESF = momento de dar uma resposta a todos os problemas de saúde da população, enumerando-os e qualificando-os, coordenando o cuidado, e finalmente estabelecendo prioridades e encaminhamentos claros em uma REDE de cuidados</vt:lpstr>
      <vt:lpstr>Pensando em seu cotidiano e em sua equipe, poderia identificar ações marcadas pela preocupação do acolhimento enquanto traço de uma boa prática profissional?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TRÊS FORMAS PARA DEFINIR:</dc:title>
  <dc:creator>Janine</dc:creator>
  <cp:lastModifiedBy>User</cp:lastModifiedBy>
  <cp:revision>18</cp:revision>
  <dcterms:created xsi:type="dcterms:W3CDTF">2009-01-01T03:45:06Z</dcterms:created>
  <dcterms:modified xsi:type="dcterms:W3CDTF">2020-09-13T17:23:45Z</dcterms:modified>
</cp:coreProperties>
</file>