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SISTEMA NERVOSO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66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62" y="630712"/>
            <a:ext cx="7153118" cy="5330305"/>
          </a:xfrm>
        </p:spPr>
      </p:pic>
    </p:spTree>
    <p:extLst>
      <p:ext uri="{BB962C8B-B14F-4D97-AF65-F5344CB8AC3E}">
        <p14:creationId xmlns:p14="http://schemas.microsoft.com/office/powerpoint/2010/main" val="5271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Classes de neurônios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Baseado em suas funções, os neurônios encontrados no sistema nervoso humano podem ser divididos em três classes: neurônios sensoriais, neurônios motores e </a:t>
            </a:r>
            <a:r>
              <a:rPr lang="pt-BR" dirty="0" err="1"/>
              <a:t>interneurônios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38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Neurônios sensoriais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 </a:t>
            </a:r>
            <a:r>
              <a:rPr lang="pt-BR" b="1" dirty="0"/>
              <a:t>neurônios sensoriais</a:t>
            </a:r>
            <a:r>
              <a:rPr lang="pt-BR" dirty="0"/>
              <a:t> obtém informação sobre o que está acontecendo dentro e fora do corpo e levam essa informação para o SNC para que seja processada. Por exemplo, se você pegar </a:t>
            </a:r>
            <a:r>
              <a:rPr lang="pt-BR" dirty="0" smtClean="0"/>
              <a:t>uma panela quente, </a:t>
            </a:r>
            <a:r>
              <a:rPr lang="pt-BR" dirty="0"/>
              <a:t>os neurônios sensoriais com terminações nas pontas dos dedos irão transmitir a informação de que está muito quente para o seu SNC</a:t>
            </a:r>
          </a:p>
        </p:txBody>
      </p:sp>
    </p:spTree>
    <p:extLst>
      <p:ext uri="{BB962C8B-B14F-4D97-AF65-F5344CB8AC3E}">
        <p14:creationId xmlns:p14="http://schemas.microsoft.com/office/powerpoint/2010/main" val="428015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Neurônios motores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 neurônios motores recebem informação de outros neurônios para transmitir comandos aos músculos, órgão e glândulas. Por exemplo, se você pegar um carvão quente, seus neurônios motores que inervam os músculos dos seus dedos farão com que sua mão solte </a:t>
            </a:r>
            <a:r>
              <a:rPr lang="pt-BR" dirty="0" smtClean="0"/>
              <a:t>a panela quente.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176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Interneurônios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 </a:t>
            </a:r>
            <a:r>
              <a:rPr lang="pt-BR" b="1" dirty="0" err="1"/>
              <a:t>interneurônios</a:t>
            </a:r>
            <a:r>
              <a:rPr lang="pt-BR" dirty="0"/>
              <a:t>, que são encontrados somente no SNC, conectam um neurônio a outro. Eles recebem informação de outros neurônios (neurônios sensoriais ou </a:t>
            </a:r>
            <a:r>
              <a:rPr lang="pt-BR" dirty="0" err="1"/>
              <a:t>interneurônios</a:t>
            </a:r>
            <a:r>
              <a:rPr lang="pt-BR" dirty="0"/>
              <a:t>) e transmitem esta informação para outros neurônios (neurônios motores ou </a:t>
            </a:r>
            <a:r>
              <a:rPr lang="pt-BR" dirty="0" err="1"/>
              <a:t>interneurônios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6986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As funções básicas de um neurônio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Receber sinais (ou informação).</a:t>
            </a:r>
          </a:p>
          <a:p>
            <a:pPr fontAlgn="base"/>
            <a:r>
              <a:rPr lang="pt-BR" dirty="0"/>
              <a:t>Integrar sinais de entrada (para determinar se essa informação deve ser repassada ou não).</a:t>
            </a:r>
          </a:p>
          <a:p>
            <a:pPr fontAlgn="base"/>
            <a:r>
              <a:rPr lang="pt-BR" dirty="0"/>
              <a:t>Comunicar sinais às células alvo (outros neurônios ou músculos ou glândulas).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97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Anatomia de um neurônio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têm um corpo celular (chamado de </a:t>
            </a:r>
            <a:r>
              <a:rPr lang="pt-BR" b="1" dirty="0" smtClean="0"/>
              <a:t>soma)</a:t>
            </a:r>
          </a:p>
          <a:p>
            <a:r>
              <a:rPr lang="pt-BR" dirty="0"/>
              <a:t>O núcleo do neurônio encontra-se no soma</a:t>
            </a:r>
          </a:p>
        </p:txBody>
      </p:sp>
    </p:spTree>
    <p:extLst>
      <p:ext uri="{BB962C8B-B14F-4D97-AF65-F5344CB8AC3E}">
        <p14:creationId xmlns:p14="http://schemas.microsoft.com/office/powerpoint/2010/main" val="417450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Dendritos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primeiras duas funções neuronais, receber e processar informação, geralmente acontecem nos dendritos e corpo </a:t>
            </a:r>
            <a:r>
              <a:rPr lang="pt-BR" dirty="0" smtClean="0"/>
              <a:t>celular</a:t>
            </a:r>
          </a:p>
          <a:p>
            <a:r>
              <a:rPr lang="pt-BR" dirty="0"/>
              <a:t>Sinais recebidos podem ser ou </a:t>
            </a:r>
            <a:r>
              <a:rPr lang="pt-BR" b="1" dirty="0"/>
              <a:t>excitatórios</a:t>
            </a:r>
            <a:r>
              <a:rPr lang="pt-BR" dirty="0"/>
              <a:t> </a:t>
            </a:r>
            <a:r>
              <a:rPr lang="pt-BR" dirty="0" smtClean="0"/>
              <a:t>-</a:t>
            </a:r>
          </a:p>
          <a:p>
            <a:r>
              <a:rPr lang="pt-BR" dirty="0"/>
              <a:t>ou </a:t>
            </a:r>
            <a:r>
              <a:rPr lang="pt-BR" b="1" dirty="0" smtClean="0"/>
              <a:t>inibitórios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190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90" y="640080"/>
            <a:ext cx="7561267" cy="5634446"/>
          </a:xfrm>
        </p:spPr>
      </p:pic>
    </p:spTree>
    <p:extLst>
      <p:ext uri="{BB962C8B-B14F-4D97-AF65-F5344CB8AC3E}">
        <p14:creationId xmlns:p14="http://schemas.microsoft.com/office/powerpoint/2010/main" val="109182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Axônios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Os axônios diferem dos dendritos em diversas maneiras.</a:t>
            </a:r>
          </a:p>
          <a:p>
            <a:pPr fontAlgn="base"/>
            <a:r>
              <a:rPr lang="pt-BR" dirty="0"/>
              <a:t>Os dendritos tendem a se adelgaçar nas pontas e são geralmente cobertos com pequenas projeções chamadas de espículas </a:t>
            </a:r>
            <a:r>
              <a:rPr lang="pt-BR" dirty="0" err="1"/>
              <a:t>dendríticas</a:t>
            </a:r>
            <a:r>
              <a:rPr lang="pt-BR" dirty="0"/>
              <a:t>. Em contraste, o axônio tende a apresentar o mesmo diâmetro na maior parte de seu comprimento e não tem espículas.</a:t>
            </a:r>
          </a:p>
          <a:p>
            <a:pPr fontAlgn="base"/>
            <a:r>
              <a:rPr lang="pt-BR" dirty="0"/>
              <a:t>O axônio surge a partir do corpo celular em uma área especializada chamada o </a:t>
            </a:r>
            <a:r>
              <a:rPr lang="pt-BR" b="1" dirty="0"/>
              <a:t>saliência do axônio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422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5201" y="2049191"/>
            <a:ext cx="8946541" cy="4195481"/>
          </a:xfrm>
        </p:spPr>
        <p:txBody>
          <a:bodyPr/>
          <a:lstStyle/>
          <a:p>
            <a:r>
              <a:rPr lang="pt-BR" dirty="0"/>
              <a:t>O sistema nervoso é o sistema responsável por captar, processar e gerar respostas diante dos estímulos aos quais somos submetidos. </a:t>
            </a:r>
          </a:p>
        </p:txBody>
      </p:sp>
    </p:spTree>
    <p:extLst>
      <p:ext uri="{BB962C8B-B14F-4D97-AF65-F5344CB8AC3E}">
        <p14:creationId xmlns:p14="http://schemas.microsoft.com/office/powerpoint/2010/main" val="3327763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Finalmente, muitos axônios são cobertos com uma substância isolante especial chamada </a:t>
            </a:r>
            <a:r>
              <a:rPr lang="pt-BR" b="1" dirty="0"/>
              <a:t>mielina</a:t>
            </a:r>
            <a:r>
              <a:rPr lang="pt-BR" dirty="0"/>
              <a:t>, que os auxilia a transmitir o impulso nervoso rapidamente. Mielina nunca é encontrada nos dendritos</a:t>
            </a:r>
            <a:r>
              <a:rPr lang="pt-BR" dirty="0" smtClean="0"/>
              <a:t>.</a:t>
            </a:r>
          </a:p>
          <a:p>
            <a:r>
              <a:rPr lang="pt-BR" dirty="0"/>
              <a:t>Próximo à sua extremidade terminal, o axônio se divide em vários ramos e desenvolve dilatações bulbosas conhecidas como </a:t>
            </a:r>
            <a:r>
              <a:rPr lang="pt-BR" b="1" dirty="0"/>
              <a:t>terminais </a:t>
            </a:r>
            <a:r>
              <a:rPr lang="pt-BR" b="1" dirty="0" err="1"/>
              <a:t>axônicos</a:t>
            </a:r>
            <a:r>
              <a:rPr lang="pt-BR" dirty="0"/>
              <a:t> (ou </a:t>
            </a:r>
            <a:r>
              <a:rPr lang="pt-BR" b="1" dirty="0"/>
              <a:t>terminais nervosos</a:t>
            </a:r>
            <a:r>
              <a:rPr lang="pt-BR" dirty="0"/>
              <a:t>). Estes terminais </a:t>
            </a:r>
            <a:r>
              <a:rPr lang="pt-BR" dirty="0" err="1"/>
              <a:t>axônicos</a:t>
            </a:r>
            <a:r>
              <a:rPr lang="pt-BR" dirty="0"/>
              <a:t> fazem conexões em </a:t>
            </a:r>
            <a:r>
              <a:rPr lang="pt-BR" dirty="0" smtClean="0"/>
              <a:t>células-alvo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749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Sinapses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sinapse é o ato de transmitir um impulso nervoso de um neurônio para uma célula-efetora, seja está outro neurônio, glândula, vísceras ou outras células. </a:t>
            </a:r>
            <a:endParaRPr lang="pt-BR" dirty="0" smtClean="0"/>
          </a:p>
          <a:p>
            <a:r>
              <a:rPr lang="pt-BR" dirty="0"/>
              <a:t>Quando o impulso elétrico do neurônio pré-sináptico chega ao terminal pré-sináptico ocorre uma abertura dos canais de Ca2+ controlados por voltagem, nesses terminais e o cálcio que </a:t>
            </a:r>
            <a:r>
              <a:rPr lang="pt-BR" dirty="0" smtClean="0"/>
              <a:t>entra, ativando os neurotransmissores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545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</a:t>
            </a:r>
            <a:r>
              <a:rPr lang="pt-BR" dirty="0"/>
              <a:t>neurotransmissores serão </a:t>
            </a:r>
            <a:r>
              <a:rPr lang="pt-BR" dirty="0" err="1"/>
              <a:t>exocitados</a:t>
            </a:r>
            <a:r>
              <a:rPr lang="pt-BR" dirty="0"/>
              <a:t> em uma região conhecida como fenda sináptica </a:t>
            </a:r>
            <a:endParaRPr lang="pt-BR" dirty="0" smtClean="0"/>
          </a:p>
          <a:p>
            <a:r>
              <a:rPr lang="pt-BR" dirty="0"/>
              <a:t>Após a </a:t>
            </a:r>
            <a:r>
              <a:rPr lang="pt-BR" dirty="0" err="1"/>
              <a:t>exocitose</a:t>
            </a:r>
            <a:r>
              <a:rPr lang="pt-BR" dirty="0"/>
              <a:t> dos neurotransmissores na fenda sináptica esses neurotransmissores reagem com os receptores do terminal pós-sináptico e podem promover </a:t>
            </a:r>
            <a:r>
              <a:rPr lang="pt-BR" dirty="0" err="1"/>
              <a:t>exitação</a:t>
            </a:r>
            <a:r>
              <a:rPr lang="pt-BR" dirty="0"/>
              <a:t> ou </a:t>
            </a:r>
            <a:r>
              <a:rPr lang="pt-BR" dirty="0" smtClean="0"/>
              <a:t>inibição</a:t>
            </a:r>
          </a:p>
          <a:p>
            <a:r>
              <a:rPr lang="pt-BR" dirty="0"/>
              <a:t>A excitação pode estar ligada a uma </a:t>
            </a:r>
            <a:r>
              <a:rPr lang="pt-BR" dirty="0" err="1"/>
              <a:t>hipopolarização</a:t>
            </a:r>
            <a:r>
              <a:rPr lang="pt-BR" dirty="0"/>
              <a:t> da membrana pós-sináptica, através da abertura de canais de Na+ e K+ que não deixam a célula ficar tão negativa. Isso gera um potencia excitatório pós-sináptico </a:t>
            </a:r>
          </a:p>
        </p:txBody>
      </p:sp>
    </p:spTree>
    <p:extLst>
      <p:ext uri="{BB962C8B-B14F-4D97-AF65-F5344CB8AC3E}">
        <p14:creationId xmlns:p14="http://schemas.microsoft.com/office/powerpoint/2010/main" val="347151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inibição pode estar ligada a uma </a:t>
            </a:r>
            <a:r>
              <a:rPr lang="pt-BR" dirty="0" err="1"/>
              <a:t>hiperpolarização</a:t>
            </a:r>
            <a:r>
              <a:rPr lang="pt-BR" dirty="0"/>
              <a:t> pós-sináptica da membrana através de um maior influxo de íons de Cl- para dentro da célula, a tornando muito negativa. Isso gera um potencia inibitório pós-sináptico</a:t>
            </a:r>
          </a:p>
        </p:txBody>
      </p:sp>
    </p:spTree>
    <p:extLst>
      <p:ext uri="{BB962C8B-B14F-4D97-AF65-F5344CB8AC3E}">
        <p14:creationId xmlns:p14="http://schemas.microsoft.com/office/powerpoint/2010/main" val="3246903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neurotransmissores são moléculas sinalizadoras que saem da vesícula sináptica do terminal pré-sináptico para atuar em receptores dos terminais </a:t>
            </a:r>
            <a:r>
              <a:rPr lang="pt-BR" dirty="0" smtClean="0"/>
              <a:t>pós-sinápticos</a:t>
            </a:r>
          </a:p>
          <a:p>
            <a:r>
              <a:rPr lang="pt-BR" dirty="0"/>
              <a:t>podem variar de acordo com a função do neurônio e podem ser aminoácidos </a:t>
            </a:r>
            <a:endParaRPr lang="pt-BR" dirty="0" smtClean="0"/>
          </a:p>
          <a:p>
            <a:r>
              <a:rPr lang="pt-BR" dirty="0"/>
              <a:t>produtos derivados de intermediários de vias metabólicas (Acetilcolina</a:t>
            </a:r>
            <a:r>
              <a:rPr lang="pt-BR" dirty="0" smtClean="0"/>
              <a:t>)</a:t>
            </a:r>
          </a:p>
          <a:p>
            <a:r>
              <a:rPr lang="pt-BR" dirty="0"/>
              <a:t>aminas (catecolaminas – Adrenalina e Noradrenalina, serotonina e dopamina</a:t>
            </a:r>
            <a:r>
              <a:rPr lang="pt-BR" dirty="0" smtClean="0"/>
              <a:t>)</a:t>
            </a:r>
          </a:p>
          <a:p>
            <a:r>
              <a:rPr lang="pt-BR" dirty="0" smtClean="0"/>
              <a:t>Neuropeptídios</a:t>
            </a:r>
          </a:p>
          <a:p>
            <a:r>
              <a:rPr lang="pt-BR" dirty="0"/>
              <a:t>e até mesmo gases como Oxido Nítrico e o monóxido de carbono. </a:t>
            </a:r>
          </a:p>
        </p:txBody>
      </p:sp>
    </p:spTree>
    <p:extLst>
      <p:ext uri="{BB962C8B-B14F-4D97-AF65-F5344CB8AC3E}">
        <p14:creationId xmlns:p14="http://schemas.microsoft.com/office/powerpoint/2010/main" val="2442729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sinapse pode ser classificada em </a:t>
            </a:r>
            <a:r>
              <a:rPr lang="pt-BR" dirty="0" err="1"/>
              <a:t>axo</a:t>
            </a:r>
            <a:r>
              <a:rPr lang="pt-BR" dirty="0"/>
              <a:t>-somática (de um axônio para um corpo celular), </a:t>
            </a:r>
            <a:r>
              <a:rPr lang="pt-BR" dirty="0" err="1"/>
              <a:t>axo-axônicas</a:t>
            </a:r>
            <a:r>
              <a:rPr lang="pt-BR" dirty="0"/>
              <a:t> (entre dois axônios) e </a:t>
            </a:r>
            <a:r>
              <a:rPr lang="pt-BR" dirty="0" err="1"/>
              <a:t>axo-dendríticas</a:t>
            </a:r>
            <a:r>
              <a:rPr lang="pt-BR" dirty="0"/>
              <a:t> (de um axônio para um dendrito</a:t>
            </a:r>
            <a:r>
              <a:rPr lang="pt-BR" dirty="0" smtClean="0"/>
              <a:t>).</a:t>
            </a:r>
          </a:p>
          <a:p>
            <a:r>
              <a:rPr lang="pt-BR" dirty="0"/>
              <a:t>As sinapses que dependem de neurotransmissores são conhecidas como sinapses químicas</a:t>
            </a:r>
          </a:p>
        </p:txBody>
      </p:sp>
    </p:spTree>
    <p:extLst>
      <p:ext uri="{BB962C8B-B14F-4D97-AF65-F5344CB8AC3E}">
        <p14:creationId xmlns:p14="http://schemas.microsoft.com/office/powerpoint/2010/main" val="2032226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NERVOSO CENTRAL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Sistema Nervoso Central é constituído pelo </a:t>
            </a:r>
            <a:r>
              <a:rPr lang="pt-BR" b="1" dirty="0"/>
              <a:t>encéfalo</a:t>
            </a:r>
            <a:r>
              <a:rPr lang="pt-BR" dirty="0"/>
              <a:t> e pela </a:t>
            </a:r>
            <a:r>
              <a:rPr lang="pt-BR" b="1" dirty="0"/>
              <a:t>medula espinhal</a:t>
            </a:r>
            <a:r>
              <a:rPr lang="pt-BR" dirty="0"/>
              <a:t>, ambos envolvidos e protegidos por três membranas denominadas </a:t>
            </a:r>
            <a:r>
              <a:rPr lang="pt-BR" b="1" dirty="0" smtClean="0"/>
              <a:t>meninges.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9392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b="1" dirty="0"/>
              <a:t>Encéfalo</a:t>
            </a:r>
          </a:p>
          <a:p>
            <a:pPr fontAlgn="base"/>
            <a:r>
              <a:rPr lang="pt-BR" dirty="0"/>
              <a:t>O </a:t>
            </a:r>
            <a:r>
              <a:rPr lang="pt-BR" b="1" dirty="0"/>
              <a:t>encéfalo</a:t>
            </a:r>
            <a:r>
              <a:rPr lang="pt-BR" dirty="0" smtClean="0"/>
              <a:t>, </a:t>
            </a:r>
            <a:r>
              <a:rPr lang="pt-BR" dirty="0"/>
              <a:t>pesa aproximadamente 1,5 quilo, está localizado na caixa craniana e apresenta </a:t>
            </a:r>
            <a:r>
              <a:rPr lang="pt-BR" b="1" dirty="0"/>
              <a:t>três órgãos</a:t>
            </a:r>
            <a:r>
              <a:rPr lang="pt-BR" dirty="0"/>
              <a:t> principais: o cérebro, o cerebelo e o tronco encefálico;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22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80" y="888275"/>
            <a:ext cx="6223427" cy="4433411"/>
          </a:xfrm>
        </p:spPr>
      </p:pic>
    </p:spTree>
    <p:extLst>
      <p:ext uri="{BB962C8B-B14F-4D97-AF65-F5344CB8AC3E}">
        <p14:creationId xmlns:p14="http://schemas.microsoft.com/office/powerpoint/2010/main" val="1711251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o órgão mais importante do sistema nervoso. Considerado o órgão mais volumoso, pois ocupa a maior parte do encéfalo, o cérebro está dividido em duas partes simétricas: o </a:t>
            </a:r>
            <a:r>
              <a:rPr lang="pt-BR" b="1" dirty="0"/>
              <a:t>hemisfério direito </a:t>
            </a:r>
            <a:r>
              <a:rPr lang="pt-BR" dirty="0"/>
              <a:t>e o </a:t>
            </a:r>
            <a:r>
              <a:rPr lang="pt-BR" b="1" dirty="0"/>
              <a:t>hemisfério esquerdo</a:t>
            </a:r>
            <a:r>
              <a:rPr lang="pt-BR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50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sistema nervoso é composto por um tipo especial de tecido denominado tecido nervoso, o qual possui como tipos celulares os neurônios e as chamadas células da </a:t>
            </a:r>
            <a:r>
              <a:rPr lang="pt-BR" dirty="0" err="1"/>
              <a:t>glia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5317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74" y="927463"/>
            <a:ext cx="7451183" cy="5350488"/>
          </a:xfrm>
        </p:spPr>
      </p:pic>
    </p:spTree>
    <p:extLst>
      <p:ext uri="{BB962C8B-B14F-4D97-AF65-F5344CB8AC3E}">
        <p14:creationId xmlns:p14="http://schemas.microsoft.com/office/powerpoint/2010/main" val="3168177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85" y="669812"/>
            <a:ext cx="7124019" cy="5699215"/>
          </a:xfrm>
        </p:spPr>
      </p:pic>
    </p:spTree>
    <p:extLst>
      <p:ext uri="{BB962C8B-B14F-4D97-AF65-F5344CB8AC3E}">
        <p14:creationId xmlns:p14="http://schemas.microsoft.com/office/powerpoint/2010/main" val="639875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b="1" dirty="0"/>
              <a:t>Cerebelo</a:t>
            </a:r>
          </a:p>
          <a:p>
            <a:pPr fontAlgn="base"/>
            <a:r>
              <a:rPr lang="pt-BR" dirty="0"/>
              <a:t>Está situado na parte posterior e abaixo do cérebro, o cerebelo </a:t>
            </a:r>
            <a:r>
              <a:rPr lang="pt-BR" b="1" dirty="0"/>
              <a:t>coordena os movimentos precisos do corpo, além de manter o equilíbrio</a:t>
            </a:r>
            <a:r>
              <a:rPr lang="pt-BR" dirty="0"/>
              <a:t>. Além disso, regula o tônus muscular, ou seja, regula o grau de contração dos músculos em repouso.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003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b="1" dirty="0"/>
              <a:t>Tronco Encefálico</a:t>
            </a:r>
          </a:p>
          <a:p>
            <a:pPr fontAlgn="base"/>
            <a:r>
              <a:rPr lang="pt-BR" dirty="0"/>
              <a:t>Localizado na parte inferior do encéfalo, o tronco encefálico conduz os impulsos nervosos do cérebro para a medula espinhal e vice-versa.</a:t>
            </a:r>
          </a:p>
          <a:p>
            <a:r>
              <a:rPr lang="pt-BR" dirty="0"/>
              <a:t>Além disso, produz os estímulos nervosos que controlam as atividades vitais como os</a:t>
            </a:r>
            <a:r>
              <a:rPr lang="pt-BR" b="1" dirty="0"/>
              <a:t> movimentos respiratórios, os batimentos cardíacos e os reflexos</a:t>
            </a:r>
            <a:r>
              <a:rPr lang="pt-BR" dirty="0"/>
              <a:t>, como a tosse, o espirro e a deglutição.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5224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b="1" dirty="0"/>
              <a:t>Medula Espinhal</a:t>
            </a:r>
          </a:p>
          <a:p>
            <a:pPr fontAlgn="base"/>
            <a:r>
              <a:rPr lang="pt-BR" dirty="0"/>
              <a:t>A </a:t>
            </a:r>
            <a:r>
              <a:rPr lang="pt-BR" b="1" dirty="0"/>
              <a:t>medula espinhal</a:t>
            </a:r>
            <a:r>
              <a:rPr lang="pt-BR" dirty="0"/>
              <a:t> é um cordão de tecido nervoso situado dentro da </a:t>
            </a:r>
            <a:r>
              <a:rPr lang="pt-BR" b="1" dirty="0"/>
              <a:t>coluna vertebral</a:t>
            </a:r>
            <a:r>
              <a:rPr lang="pt-BR" dirty="0"/>
              <a:t>. Na parte superior está conectada ao </a:t>
            </a:r>
            <a:r>
              <a:rPr lang="pt-BR" b="1" dirty="0"/>
              <a:t>tronco encefálico</a:t>
            </a:r>
            <a:r>
              <a:rPr lang="pt-BR" dirty="0"/>
              <a:t>.</a:t>
            </a:r>
          </a:p>
          <a:p>
            <a:pPr fontAlgn="base"/>
            <a:r>
              <a:rPr lang="pt-BR" dirty="0"/>
              <a:t>Sua função é conduzir os impulsos nervosos do restante do corpo para o cérebro e coordenar os atos involuntários (reflexos).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415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NERVOSO PERIFÉRICO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sistema nervoso periférico é formado </a:t>
            </a:r>
            <a:r>
              <a:rPr lang="pt-BR" b="1" dirty="0"/>
              <a:t>por nervos</a:t>
            </a:r>
            <a:r>
              <a:rPr lang="pt-BR" dirty="0"/>
              <a:t> que se originam no encéfalo e na medula espinhal</a:t>
            </a:r>
            <a:r>
              <a:rPr lang="pt-BR" dirty="0" smtClean="0"/>
              <a:t>.</a:t>
            </a:r>
          </a:p>
          <a:p>
            <a:r>
              <a:rPr lang="pt-BR" dirty="0"/>
              <a:t>Sua função é conectar o sistema nervoso central ao resto do corpo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7878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Nervos Cranianos</a:t>
            </a:r>
            <a:r>
              <a:rPr lang="pt-BR" dirty="0"/>
              <a:t>: distribuem-se em 12 pares que saem do encéfalo, e sua função é transmitir mensagens sensoriais ou motoras, especialmente para as áreas da cabeça e do pescoço.</a:t>
            </a:r>
          </a:p>
          <a:p>
            <a:r>
              <a:rPr lang="pt-BR" b="1" dirty="0"/>
              <a:t>Nervos Raquidianos</a:t>
            </a:r>
            <a:r>
              <a:rPr lang="pt-BR" dirty="0"/>
              <a:t>: são 31 pares de nervos que saem da medula espinhal. São formados de neurônios sensoriais, que recebem estímulos do ambiente; e neurônios motores que levam impulsos do sistema nervoso central para os músculos ou para as glândulas.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9433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Sistema Nervoso Somático</a:t>
            </a:r>
            <a:r>
              <a:rPr lang="pt-BR" dirty="0"/>
              <a:t>: regula as ações voluntárias, ou seja, que estão sob o controle da nossa vontade bem como regula a musculatura esquelética de todo o corpo.</a:t>
            </a:r>
          </a:p>
          <a:p>
            <a:r>
              <a:rPr lang="pt-BR" b="1" dirty="0"/>
              <a:t>Sistema Nervoso Autônomo</a:t>
            </a:r>
            <a:r>
              <a:rPr lang="pt-BR" dirty="0"/>
              <a:t>: atua de modo integrado com o sistema nervoso central e apresenta duas subdivisões: o sistema nervoso simpático, que estimula o funcionamento dos órgãos, e o sistema nervoso parassimpático que inibe o seu funcionamento.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76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NERVOSO AUTONOMO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Regula funções subconscientes tais como: pressão arterial, frequência cardíaca, motilidade intestinal e o diâmetro pupilar. </a:t>
            </a:r>
            <a:endParaRPr lang="pt-BR" dirty="0" smtClean="0"/>
          </a:p>
          <a:p>
            <a:r>
              <a:rPr lang="pt-BR" dirty="0"/>
              <a:t> controlado por nervos da medula, tronco cerebral e </a:t>
            </a:r>
            <a:r>
              <a:rPr lang="pt-BR" dirty="0" smtClean="0"/>
              <a:t>hipotálamo</a:t>
            </a:r>
          </a:p>
          <a:p>
            <a:r>
              <a:rPr lang="pt-BR" dirty="0"/>
              <a:t>opera através do reflexo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2190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neurônio localizado no encéfalo ou na medula espinhal leva informações a um gânglio </a:t>
            </a:r>
            <a:r>
              <a:rPr lang="pt-BR" dirty="0" smtClean="0"/>
              <a:t>autonômico</a:t>
            </a:r>
          </a:p>
          <a:p>
            <a:r>
              <a:rPr lang="pt-BR" dirty="0"/>
              <a:t>enquanto que outro sai do </a:t>
            </a:r>
            <a:r>
              <a:rPr lang="pt-BR" dirty="0" smtClean="0"/>
              <a:t>gânglio, </a:t>
            </a:r>
            <a:r>
              <a:rPr lang="pt-BR" dirty="0"/>
              <a:t>passa a informação adiante para um </a:t>
            </a:r>
            <a:r>
              <a:rPr lang="pt-BR" dirty="0" smtClean="0"/>
              <a:t>órgão.</a:t>
            </a:r>
            <a:r>
              <a:rPr lang="pt-BR" dirty="0"/>
              <a:t> Os órgãos efetores inervados pelo SNA são: músculo liso, cardíaco e as glândulas.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509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•Sistema nervoso central: </a:t>
            </a:r>
            <a:r>
              <a:rPr lang="pt-BR" dirty="0"/>
              <a:t>formado pelo encéfalo e medula espinhal.</a:t>
            </a:r>
          </a:p>
          <a:p>
            <a:r>
              <a:rPr lang="pt-BR" b="1" dirty="0"/>
              <a:t>•Sistema nervoso periférico:</a:t>
            </a:r>
            <a:r>
              <a:rPr lang="pt-BR" dirty="0"/>
              <a:t> formado pelos nervos, gânglios e terminações nervosas.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853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5" y="1152983"/>
            <a:ext cx="8982609" cy="4849926"/>
          </a:xfrm>
        </p:spPr>
      </p:pic>
    </p:spTree>
    <p:extLst>
      <p:ext uri="{BB962C8B-B14F-4D97-AF65-F5344CB8AC3E}">
        <p14:creationId xmlns:p14="http://schemas.microsoft.com/office/powerpoint/2010/main" val="2261966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59" y="1"/>
            <a:ext cx="4409350" cy="6843508"/>
          </a:xfrm>
        </p:spPr>
      </p:pic>
    </p:spTree>
    <p:extLst>
      <p:ext uri="{BB962C8B-B14F-4D97-AF65-F5344CB8AC3E}">
        <p14:creationId xmlns:p14="http://schemas.microsoft.com/office/powerpoint/2010/main" val="1164007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5" y="313469"/>
            <a:ext cx="5148345" cy="6261502"/>
          </a:xfrm>
        </p:spPr>
      </p:pic>
    </p:spTree>
    <p:extLst>
      <p:ext uri="{BB962C8B-B14F-4D97-AF65-F5344CB8AC3E}">
        <p14:creationId xmlns:p14="http://schemas.microsoft.com/office/powerpoint/2010/main" val="3255811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Sistema Nervoso Somático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constituído de fibras nervosas periféricas que enviam informações para o SNC, além de fibras motoras que inervam os músculos esqueléticas, que tem movimento voluntário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5285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8814"/>
            <a:ext cx="10470952" cy="5889911"/>
          </a:xfrm>
        </p:spPr>
      </p:pic>
    </p:spTree>
    <p:extLst>
      <p:ext uri="{BB962C8B-B14F-4D97-AF65-F5344CB8AC3E}">
        <p14:creationId xmlns:p14="http://schemas.microsoft.com/office/powerpoint/2010/main" val="263967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78" y="452718"/>
            <a:ext cx="3453003" cy="6428465"/>
          </a:xfrm>
        </p:spPr>
      </p:pic>
    </p:spTree>
    <p:extLst>
      <p:ext uri="{BB962C8B-B14F-4D97-AF65-F5344CB8AC3E}">
        <p14:creationId xmlns:p14="http://schemas.microsoft.com/office/powerpoint/2010/main" val="64664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corpos celulares de alguns neurônios do SNP, tais como os neurônios motores que controlam os músculos </a:t>
            </a:r>
            <a:r>
              <a:rPr lang="pt-BR" dirty="0" smtClean="0"/>
              <a:t>esqueléticos estão </a:t>
            </a:r>
            <a:r>
              <a:rPr lang="pt-BR" dirty="0"/>
              <a:t>localizados no SNC</a:t>
            </a:r>
            <a:r>
              <a:rPr lang="pt-BR" dirty="0" smtClean="0"/>
              <a:t>.</a:t>
            </a:r>
          </a:p>
          <a:p>
            <a:r>
              <a:rPr lang="pt-BR" dirty="0"/>
              <a:t>Os neurônios motores têm longas extensões (axônios) que se estendem do SNC até os músculos com os quais se conectam (inervam</a:t>
            </a:r>
            <a:r>
              <a:rPr lang="pt-BR" dirty="0" smtClean="0"/>
              <a:t>).</a:t>
            </a:r>
          </a:p>
          <a:p>
            <a:r>
              <a:rPr lang="pt-BR" dirty="0"/>
              <a:t> Os corpos celulares de outros neurônios do SNP, tais como os neurônios sensoriais estão localizados fora do </a:t>
            </a:r>
            <a:r>
              <a:rPr lang="pt-BR" dirty="0" smtClean="0"/>
              <a:t>SNC </a:t>
            </a:r>
            <a:r>
              <a:rPr lang="pt-BR" dirty="0"/>
              <a:t>e são encontrados em aglomerados conhecidos como </a:t>
            </a:r>
            <a:r>
              <a:rPr lang="pt-BR" dirty="0" smtClean="0"/>
              <a:t>gânglios.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69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axônios dos neurônios periféricos que percorrem uma rota em comum se agrupam para formar nervos.</a:t>
            </a:r>
          </a:p>
        </p:txBody>
      </p:sp>
    </p:spTree>
    <p:extLst>
      <p:ext uri="{BB962C8B-B14F-4D97-AF65-F5344CB8AC3E}">
        <p14:creationId xmlns:p14="http://schemas.microsoft.com/office/powerpoint/2010/main" val="389034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55" y="1152983"/>
            <a:ext cx="9808202" cy="4842441"/>
          </a:xfrm>
        </p:spPr>
      </p:pic>
    </p:spTree>
    <p:extLst>
      <p:ext uri="{BB962C8B-B14F-4D97-AF65-F5344CB8AC3E}">
        <p14:creationId xmlns:p14="http://schemas.microsoft.com/office/powerpoint/2010/main" val="114891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 neurônios são responsáveis pela propagação do impulso nervoso e apresentam como partes básicas o corpo celular, onde está localizado o núcleo, e dois tipos de prolongamentos, os axônios e os dendritos.</a:t>
            </a:r>
          </a:p>
        </p:txBody>
      </p:sp>
    </p:spTree>
    <p:extLst>
      <p:ext uri="{BB962C8B-B14F-4D97-AF65-F5344CB8AC3E}">
        <p14:creationId xmlns:p14="http://schemas.microsoft.com/office/powerpoint/2010/main" val="1978057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283</TotalTime>
  <Words>757</Words>
  <Application>Microsoft Office PowerPoint</Application>
  <PresentationFormat>Widescreen</PresentationFormat>
  <Paragraphs>78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Arial</vt:lpstr>
      <vt:lpstr>Century Gothic</vt:lpstr>
      <vt:lpstr>Wingdings 3</vt:lpstr>
      <vt:lpstr>Íon</vt:lpstr>
      <vt:lpstr>SISTEMA NERVOSO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Classes de neurônios </vt:lpstr>
      <vt:lpstr>Neurônios sensoriais </vt:lpstr>
      <vt:lpstr>Neurônios motores </vt:lpstr>
      <vt:lpstr>Interneurônios </vt:lpstr>
      <vt:lpstr>As funções básicas de um neurônio </vt:lpstr>
      <vt:lpstr>Anatomia de um neurônio </vt:lpstr>
      <vt:lpstr>Dendritos </vt:lpstr>
      <vt:lpstr>Apresentação do PowerPoint</vt:lpstr>
      <vt:lpstr>Axônios </vt:lpstr>
      <vt:lpstr>Apresentação do PowerPoint</vt:lpstr>
      <vt:lpstr>Sinapses </vt:lpstr>
      <vt:lpstr>Apresentação do PowerPoint</vt:lpstr>
      <vt:lpstr>Apresentação do PowerPoint</vt:lpstr>
      <vt:lpstr>Apresentação do PowerPoint</vt:lpstr>
      <vt:lpstr>Apresentação do PowerPoint</vt:lpstr>
      <vt:lpstr>SISTEMA NERVOSO CENTRAL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NERVOSO PERIFÉRICO</vt:lpstr>
      <vt:lpstr>Apresentação do PowerPoint</vt:lpstr>
      <vt:lpstr>Apresentação do PowerPoint</vt:lpstr>
      <vt:lpstr>SISTEMA NERVOSO AUTONOMO </vt:lpstr>
      <vt:lpstr>Apresentação do PowerPoint</vt:lpstr>
      <vt:lpstr>Apresentação do PowerPoint</vt:lpstr>
      <vt:lpstr>Apresentação do PowerPoint</vt:lpstr>
      <vt:lpstr>Apresentação do PowerPoint</vt:lpstr>
      <vt:lpstr>Sistema Nervoso Somático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NERVOSO</dc:title>
  <dc:creator>cliente</dc:creator>
  <cp:lastModifiedBy>cliente</cp:lastModifiedBy>
  <cp:revision>10</cp:revision>
  <dcterms:created xsi:type="dcterms:W3CDTF">2020-09-10T16:10:04Z</dcterms:created>
  <dcterms:modified xsi:type="dcterms:W3CDTF">2020-09-16T20:52:54Z</dcterms:modified>
</cp:coreProperties>
</file>