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78" r:id="rId4"/>
    <p:sldId id="257" r:id="rId5"/>
    <p:sldId id="261" r:id="rId6"/>
    <p:sldId id="259" r:id="rId7"/>
    <p:sldId id="276" r:id="rId8"/>
    <p:sldId id="258" r:id="rId9"/>
    <p:sldId id="260" r:id="rId10"/>
    <p:sldId id="262" r:id="rId11"/>
    <p:sldId id="263" r:id="rId12"/>
    <p:sldId id="264" r:id="rId13"/>
    <p:sldId id="265" r:id="rId14"/>
    <p:sldId id="279" r:id="rId15"/>
    <p:sldId id="266" r:id="rId16"/>
    <p:sldId id="267" r:id="rId17"/>
    <p:sldId id="268" r:id="rId18"/>
    <p:sldId id="269" r:id="rId19"/>
    <p:sldId id="270" r:id="rId20"/>
    <p:sldId id="271" r:id="rId21"/>
    <p:sldId id="272" r:id="rId22"/>
    <p:sldId id="273" r:id="rId23"/>
    <p:sldId id="274"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p:cViewPr varScale="1">
        <p:scale>
          <a:sx n="73" d="100"/>
          <a:sy n="73"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smtClean="0"/>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4509A250-FF31-4206-8172-F9D3106AACB1}"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smtClean="0"/>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smtClean="0"/>
              <a:t>Editar estilos de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9796027F-7875-4030-9381-8BD8C4F21935}"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7" name="Date Placeholder 4"/>
          <p:cNvSpPr>
            <a:spLocks noGrp="1"/>
          </p:cNvSpPr>
          <p:nvPr>
            <p:ph type="dt" sz="half" idx="10"/>
          </p:nvPr>
        </p:nvSpPr>
        <p:spPr/>
        <p:txBody>
          <a:bodyPr/>
          <a:lstStyle/>
          <a:p>
            <a:fld id="{4509A250-FF31-4206-8172-F9D3106AACB1}" type="datetimeFigureOut">
              <a:rPr lang="en-US" dirty="0"/>
              <a:t>9/3/2020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4509A250-FF31-4206-8172-F9D3106AACB1}"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SISTEMA NERVOSO</a:t>
            </a:r>
            <a:endParaRPr lang="pt-BR" dirty="0"/>
          </a:p>
        </p:txBody>
      </p:sp>
      <p:sp>
        <p:nvSpPr>
          <p:cNvPr id="3" name="Subtítulo 2"/>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106494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998618"/>
            <a:ext cx="3881364" cy="2336006"/>
          </a:xfrm>
        </p:spPr>
      </p:pic>
      <p:sp>
        <p:nvSpPr>
          <p:cNvPr id="5" name="CaixaDeTexto 4"/>
          <p:cNvSpPr txBox="1"/>
          <p:nvPr/>
        </p:nvSpPr>
        <p:spPr>
          <a:xfrm>
            <a:off x="4746812" y="2151529"/>
            <a:ext cx="7011367" cy="1754326"/>
          </a:xfrm>
          <a:prstGeom prst="rect">
            <a:avLst/>
          </a:prstGeom>
          <a:noFill/>
        </p:spPr>
        <p:txBody>
          <a:bodyPr wrap="square" rtlCol="0">
            <a:spAutoFit/>
          </a:bodyPr>
          <a:lstStyle/>
          <a:p>
            <a:r>
              <a:rPr lang="pt-BR" b="1" dirty="0"/>
              <a:t>Com 3 semanas:</a:t>
            </a:r>
          </a:p>
          <a:p>
            <a:r>
              <a:rPr lang="pt-BR" dirty="0"/>
              <a:t>Nas primeiras semanas o tubo neural forma-se ao longo da parte posterior do embrião, a partir da qual três partes distintas serão criadas. Neste estagio olhos rudimentares e </a:t>
            </a:r>
            <a:r>
              <a:rPr lang="pt-BR" dirty="0" err="1" smtClean="0"/>
              <a:t>vesiculas</a:t>
            </a:r>
            <a:r>
              <a:rPr lang="pt-BR" dirty="0" smtClean="0"/>
              <a:t> </a:t>
            </a:r>
            <a:r>
              <a:rPr lang="pt-BR" dirty="0"/>
              <a:t>do ouvido começam a surgir.</a:t>
            </a:r>
          </a:p>
          <a:p>
            <a:endParaRPr lang="pt-BR" dirty="0"/>
          </a:p>
        </p:txBody>
      </p:sp>
    </p:spTree>
    <p:extLst>
      <p:ext uri="{BB962C8B-B14F-4D97-AF65-F5344CB8AC3E}">
        <p14:creationId xmlns:p14="http://schemas.microsoft.com/office/powerpoint/2010/main" val="245900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12" y="1619795"/>
            <a:ext cx="4484817" cy="3992812"/>
          </a:xfrm>
        </p:spPr>
      </p:pic>
      <p:sp>
        <p:nvSpPr>
          <p:cNvPr id="5" name="CaixaDeTexto 4"/>
          <p:cNvSpPr txBox="1"/>
          <p:nvPr/>
        </p:nvSpPr>
        <p:spPr>
          <a:xfrm>
            <a:off x="4805129" y="2004662"/>
            <a:ext cx="6865511" cy="2031325"/>
          </a:xfrm>
          <a:prstGeom prst="rect">
            <a:avLst/>
          </a:prstGeom>
          <a:noFill/>
        </p:spPr>
        <p:txBody>
          <a:bodyPr wrap="square" rtlCol="0">
            <a:spAutoFit/>
          </a:bodyPr>
          <a:lstStyle/>
          <a:p>
            <a:r>
              <a:rPr lang="pt-BR" b="1" dirty="0"/>
              <a:t>Com 7 semanas:</a:t>
            </a:r>
          </a:p>
          <a:p>
            <a:r>
              <a:rPr lang="pt-BR" dirty="0"/>
              <a:t>O embrião tem cerca de 2cm de comprimento e as circunvoluções, se tornarão o tronco encefálico, o cerebelo e o cérebro agora estão claramente visíveis. Os nervos cranianos e sensoriais também começam a se desenvolver.</a:t>
            </a:r>
          </a:p>
          <a:p>
            <a:endParaRPr lang="pt-BR" dirty="0"/>
          </a:p>
        </p:txBody>
      </p:sp>
    </p:spTree>
    <p:extLst>
      <p:ext uri="{BB962C8B-B14F-4D97-AF65-F5344CB8AC3E}">
        <p14:creationId xmlns:p14="http://schemas.microsoft.com/office/powerpoint/2010/main" val="213993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387" y="2140631"/>
            <a:ext cx="3475494" cy="3402171"/>
          </a:xfrm>
        </p:spPr>
      </p:pic>
      <p:sp>
        <p:nvSpPr>
          <p:cNvPr id="6" name="CaixaDeTexto 5"/>
          <p:cNvSpPr txBox="1"/>
          <p:nvPr/>
        </p:nvSpPr>
        <p:spPr>
          <a:xfrm>
            <a:off x="4226881" y="2351314"/>
            <a:ext cx="7589520" cy="1754326"/>
          </a:xfrm>
          <a:prstGeom prst="rect">
            <a:avLst/>
          </a:prstGeom>
          <a:noFill/>
        </p:spPr>
        <p:txBody>
          <a:bodyPr wrap="square" rtlCol="0">
            <a:spAutoFit/>
          </a:bodyPr>
          <a:lstStyle/>
          <a:p>
            <a:r>
              <a:rPr lang="pt-BR" b="1" dirty="0"/>
              <a:t>Com 11 semanas:</a:t>
            </a:r>
          </a:p>
          <a:p>
            <a:r>
              <a:rPr lang="pt-BR" dirty="0"/>
              <a:t>O cérebro aumenta de tamanho, olhos e ouvidos amadurecem, movendo-se para as posições finais. A cabeça ainda é grande em relação ao restando do corpo, mas este em breve iniciará </a:t>
            </a:r>
            <a:r>
              <a:rPr lang="pt-BR" dirty="0" err="1"/>
              <a:t>umsurto</a:t>
            </a:r>
            <a:r>
              <a:rPr lang="pt-BR" dirty="0"/>
              <a:t> de crescimento. O cérebro posterior (rombencéfalo) origina o cerebelo e o tronco encefálico.</a:t>
            </a:r>
          </a:p>
        </p:txBody>
      </p:sp>
    </p:spTree>
    <p:extLst>
      <p:ext uri="{BB962C8B-B14F-4D97-AF65-F5344CB8AC3E}">
        <p14:creationId xmlns:p14="http://schemas.microsoft.com/office/powerpoint/2010/main" val="389403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853248"/>
            <a:ext cx="4152795" cy="3977572"/>
          </a:xfrm>
        </p:spPr>
      </p:pic>
      <p:sp>
        <p:nvSpPr>
          <p:cNvPr id="5" name="CaixaDeTexto 4"/>
          <p:cNvSpPr txBox="1"/>
          <p:nvPr/>
        </p:nvSpPr>
        <p:spPr>
          <a:xfrm>
            <a:off x="5094514" y="2037806"/>
            <a:ext cx="6622869" cy="2585323"/>
          </a:xfrm>
          <a:prstGeom prst="rect">
            <a:avLst/>
          </a:prstGeom>
          <a:noFill/>
        </p:spPr>
        <p:txBody>
          <a:bodyPr wrap="square" rtlCol="0">
            <a:spAutoFit/>
          </a:bodyPr>
          <a:lstStyle/>
          <a:p>
            <a:r>
              <a:rPr lang="pt-BR" b="1" dirty="0"/>
              <a:t/>
            </a:r>
            <a:br>
              <a:rPr lang="pt-BR" b="1" dirty="0"/>
            </a:br>
            <a:r>
              <a:rPr lang="pt-BR" b="1" dirty="0"/>
              <a:t>No nascimento:</a:t>
            </a:r>
          </a:p>
          <a:p>
            <a:r>
              <a:rPr lang="pt-BR" dirty="0"/>
              <a:t>O cérebro continua a se desenvolver e as fissuras (sulcos) e saliências (giros) aumento em complexidade no nascimento, o bebê tem tantos </a:t>
            </a:r>
            <a:r>
              <a:rPr lang="pt-BR" dirty="0" err="1"/>
              <a:t>neurôrios</a:t>
            </a:r>
            <a:r>
              <a:rPr lang="pt-BR" dirty="0"/>
              <a:t> quanto um adulto (100 bilhões), a maioria tendo sido formada até o sexto mês gestacional, embora eles ainda não estejam amadurecidos.</a:t>
            </a:r>
          </a:p>
          <a:p>
            <a:endParaRPr lang="pt-BR" dirty="0"/>
          </a:p>
        </p:txBody>
      </p:sp>
    </p:spTree>
    <p:extLst>
      <p:ext uri="{BB962C8B-B14F-4D97-AF65-F5344CB8AC3E}">
        <p14:creationId xmlns:p14="http://schemas.microsoft.com/office/powerpoint/2010/main" val="221215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8509" y="452718"/>
            <a:ext cx="5107661" cy="6280238"/>
          </a:xfrm>
        </p:spPr>
      </p:pic>
    </p:spTree>
    <p:extLst>
      <p:ext uri="{BB962C8B-B14F-4D97-AF65-F5344CB8AC3E}">
        <p14:creationId xmlns:p14="http://schemas.microsoft.com/office/powerpoint/2010/main" val="27862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DEFEITOS DO TUBO NEURAL</a:t>
            </a:r>
            <a:endParaRPr lang="pt-BR" dirty="0"/>
          </a:p>
        </p:txBody>
      </p:sp>
      <p:sp>
        <p:nvSpPr>
          <p:cNvPr id="3" name="Espaço Reservado para Conteúdo 2"/>
          <p:cNvSpPr>
            <a:spLocks noGrp="1"/>
          </p:cNvSpPr>
          <p:nvPr>
            <p:ph idx="1"/>
          </p:nvPr>
        </p:nvSpPr>
        <p:spPr/>
        <p:txBody>
          <a:bodyPr/>
          <a:lstStyle/>
          <a:p>
            <a:r>
              <a:rPr lang="pt-BR" b="1" dirty="0"/>
              <a:t>Espinha bífida:</a:t>
            </a:r>
          </a:p>
          <a:p>
            <a:r>
              <a:rPr lang="pt-BR" dirty="0"/>
              <a:t>Este defeito do tubo neural pode se dividir em:</a:t>
            </a: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464" y="2951932"/>
            <a:ext cx="5591175" cy="3152775"/>
          </a:xfrm>
          <a:prstGeom prst="rect">
            <a:avLst/>
          </a:prstGeom>
        </p:spPr>
      </p:pic>
    </p:spTree>
    <p:extLst>
      <p:ext uri="{BB962C8B-B14F-4D97-AF65-F5344CB8AC3E}">
        <p14:creationId xmlns:p14="http://schemas.microsoft.com/office/powerpoint/2010/main" val="223345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a:t>Espinha bífida oculta:</a:t>
            </a:r>
          </a:p>
          <a:p>
            <a:r>
              <a:rPr lang="pt-BR" dirty="0"/>
              <a:t>A espinha bífida oculta resulta de uma falha no crescimento e fusão das metades do arco vertebral. Ocorre entre as vértebras L5 e S1. Geralmente não apresenta sintomas clínicos e nos casos menores sua única evidência é uma depressão com um tufo de </a:t>
            </a:r>
            <a:r>
              <a:rPr lang="pt-BR" dirty="0" err="1"/>
              <a:t>pêlos</a:t>
            </a:r>
            <a:endParaRPr lang="pt-BR" dirty="0"/>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677" y="3810000"/>
            <a:ext cx="2038350" cy="3048000"/>
          </a:xfrm>
          <a:prstGeom prst="rect">
            <a:avLst/>
          </a:prstGeom>
        </p:spPr>
      </p:pic>
    </p:spTree>
    <p:extLst>
      <p:ext uri="{BB962C8B-B14F-4D97-AF65-F5344CB8AC3E}">
        <p14:creationId xmlns:p14="http://schemas.microsoft.com/office/powerpoint/2010/main" val="252223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a:t>Espinha bífida - Cística do tipo </a:t>
            </a:r>
            <a:r>
              <a:rPr lang="pt-BR" b="1" dirty="0" err="1"/>
              <a:t>Meningocele</a:t>
            </a:r>
            <a:r>
              <a:rPr lang="pt-BR" b="1" dirty="0"/>
              <a:t>:</a:t>
            </a:r>
          </a:p>
          <a:p>
            <a:r>
              <a:rPr lang="pt-BR" dirty="0"/>
              <a:t>Quando o “saco” formado contém as meninges e o fluido </a:t>
            </a:r>
            <a:r>
              <a:rPr lang="pt-BR" dirty="0" err="1"/>
              <a:t>cerebroespinhal</a:t>
            </a:r>
            <a:r>
              <a:rPr lang="pt-BR" dirty="0"/>
              <a:t>. A Medula Espinhal e as raízes espinhais estão em sua posição, mas pode haver anormalidade dessas estruturas.</a:t>
            </a: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791" y="3593782"/>
            <a:ext cx="4581525" cy="2962275"/>
          </a:xfrm>
          <a:prstGeom prst="rect">
            <a:avLst/>
          </a:prstGeom>
        </p:spPr>
      </p:pic>
    </p:spTree>
    <p:extLst>
      <p:ext uri="{BB962C8B-B14F-4D97-AF65-F5344CB8AC3E}">
        <p14:creationId xmlns:p14="http://schemas.microsoft.com/office/powerpoint/2010/main" val="277929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a:t>Espinha bífida - </a:t>
            </a:r>
            <a:r>
              <a:rPr lang="pt-BR" b="1" dirty="0" err="1"/>
              <a:t>Cistica</a:t>
            </a:r>
            <a:r>
              <a:rPr lang="pt-BR" b="1" dirty="0"/>
              <a:t> do tipo </a:t>
            </a:r>
            <a:r>
              <a:rPr lang="pt-BR" b="1" dirty="0" err="1"/>
              <a:t>Mielomeningocele</a:t>
            </a:r>
            <a:r>
              <a:rPr lang="pt-BR" b="1" dirty="0"/>
              <a:t> ou </a:t>
            </a:r>
            <a:r>
              <a:rPr lang="pt-BR" b="1" dirty="0" err="1"/>
              <a:t>Meningomielocele</a:t>
            </a:r>
            <a:r>
              <a:rPr lang="pt-BR" b="1" dirty="0"/>
              <a:t>:</a:t>
            </a:r>
          </a:p>
          <a:p>
            <a:r>
              <a:rPr lang="pt-BR" dirty="0" err="1"/>
              <a:t>Mielomeningocele</a:t>
            </a:r>
            <a:r>
              <a:rPr lang="pt-BR" dirty="0"/>
              <a:t>-É mais grave que a anterior. O “saco” contém as raízes nervosas e/ou a medula espinhal. Entre os sinais clínicos estão paraplegia, perda da sensação na parte inferior do corpo e incontinência.</a:t>
            </a: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484" y="3846303"/>
            <a:ext cx="4003494" cy="2402096"/>
          </a:xfrm>
          <a:prstGeom prst="rect">
            <a:avLst/>
          </a:prstGeom>
        </p:spPr>
      </p:pic>
    </p:spTree>
    <p:extLst>
      <p:ext uri="{BB962C8B-B14F-4D97-AF65-F5344CB8AC3E}">
        <p14:creationId xmlns:p14="http://schemas.microsoft.com/office/powerpoint/2010/main" val="44759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a:t>Espinha bífida – cística do tipo </a:t>
            </a:r>
            <a:r>
              <a:rPr lang="pt-BR" b="1" dirty="0" err="1"/>
              <a:t>mielosquise</a:t>
            </a:r>
            <a:r>
              <a:rPr lang="pt-BR" b="1" dirty="0"/>
              <a:t>:</a:t>
            </a:r>
          </a:p>
          <a:p>
            <a:r>
              <a:rPr lang="pt-BR" dirty="0"/>
              <a:t>É o tipo mais grave de espinha bífida. Neste caso a medula espinhal na área afetada está aberta. Isso faz com que a medula espinhal seja representada por uma massa achatada de tecido nervoso.</a:t>
            </a: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582" y="3454445"/>
            <a:ext cx="1819275" cy="3267075"/>
          </a:xfrm>
          <a:prstGeom prst="rect">
            <a:avLst/>
          </a:prstGeom>
        </p:spPr>
      </p:pic>
    </p:spTree>
    <p:extLst>
      <p:ext uri="{BB962C8B-B14F-4D97-AF65-F5344CB8AC3E}">
        <p14:creationId xmlns:p14="http://schemas.microsoft.com/office/powerpoint/2010/main" val="211009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O sistema nervoso é um dos sistemas fisiológicos mais importantes na processo de homeostasia do nosso corpo, já que ele participa de forma direta ou indiretamente da regulação e controle de todos os outros sistemas, seja de forma consciente ou autônoma</a:t>
            </a:r>
            <a:r>
              <a:rPr lang="pt-BR" dirty="0" smtClean="0"/>
              <a:t>.</a:t>
            </a:r>
          </a:p>
          <a:p>
            <a:r>
              <a:rPr lang="pt-BR" dirty="0"/>
              <a:t>Essa manutenção homeostática pode acontecer tanto pelo recebimento e do envio de estímulos neurais, quanto pela produção de hormônios pelo próprio sistema nervoso.</a:t>
            </a:r>
            <a:endParaRPr lang="pt-BR" dirty="0"/>
          </a:p>
        </p:txBody>
      </p:sp>
    </p:spTree>
    <p:extLst>
      <p:ext uri="{BB962C8B-B14F-4D97-AF65-F5344CB8AC3E}">
        <p14:creationId xmlns:p14="http://schemas.microsoft.com/office/powerpoint/2010/main" val="18235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a:t>Anencefalia:</a:t>
            </a:r>
          </a:p>
          <a:p>
            <a:r>
              <a:rPr lang="pt-BR" dirty="0"/>
              <a:t>É um outro "defeito do tubo neural" . Quando a porção superior do tubo neural não se fecha, o resultado é a anencefalia. No entanto, a causa específica não é conhecida. Alguns acreditam que essa condição possa estar relacionada às toxinas ambientais, mas nenhuma ligação total foi feita. Além disso, os baixos níveis de ácido fólico no plasma parecem contribuir para os defeitos do tubo neural. A anencefalia pode ser detectada, através Do exame de </a:t>
            </a:r>
            <a:r>
              <a:rPr lang="pt-BR" dirty="0" err="1"/>
              <a:t>ultrasonografia</a:t>
            </a:r>
            <a:r>
              <a:rPr lang="pt-BR" dirty="0"/>
              <a:t>, por volta da 8ª semana de gestação</a:t>
            </a:r>
          </a:p>
          <a:p>
            <a:endParaRPr lang="pt-BR" dirty="0"/>
          </a:p>
        </p:txBody>
      </p:sp>
    </p:spTree>
    <p:extLst>
      <p:ext uri="{BB962C8B-B14F-4D97-AF65-F5344CB8AC3E}">
        <p14:creationId xmlns:p14="http://schemas.microsoft.com/office/powerpoint/2010/main" val="3945024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7092" y="2124007"/>
            <a:ext cx="2638425" cy="3190875"/>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221" y="2124006"/>
            <a:ext cx="5857875" cy="3190875"/>
          </a:xfrm>
          <a:prstGeom prst="rect">
            <a:avLst/>
          </a:prstGeom>
        </p:spPr>
      </p:pic>
    </p:spTree>
    <p:extLst>
      <p:ext uri="{BB962C8B-B14F-4D97-AF65-F5344CB8AC3E}">
        <p14:creationId xmlns:p14="http://schemas.microsoft.com/office/powerpoint/2010/main" val="196552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err="1"/>
              <a:t>Encefalocele</a:t>
            </a:r>
            <a:r>
              <a:rPr lang="pt-BR" b="1" dirty="0"/>
              <a:t>:</a:t>
            </a:r>
          </a:p>
          <a:p>
            <a:r>
              <a:rPr lang="pt-BR" dirty="0"/>
              <a:t>Defeito de fechamento do crânio durante a gestação, com vários graus de protrusão do encéfalo, meninges e </a:t>
            </a:r>
            <a:r>
              <a:rPr lang="pt-BR" dirty="0" err="1"/>
              <a:t>líquor</a:t>
            </a:r>
            <a:r>
              <a:rPr lang="pt-BR" dirty="0"/>
              <a:t>, através da falha craniana. Ocorre 1 caso de </a:t>
            </a:r>
            <a:r>
              <a:rPr lang="pt-BR" dirty="0" err="1"/>
              <a:t>encefalocele</a:t>
            </a:r>
            <a:r>
              <a:rPr lang="pt-BR" dirty="0"/>
              <a:t> para cada 5.000-10.000 crianças nascidas vivas e existe predominância do sexo feminino nas </a:t>
            </a:r>
            <a:r>
              <a:rPr lang="pt-BR" dirty="0" err="1"/>
              <a:t>encefaloceles</a:t>
            </a:r>
            <a:r>
              <a:rPr lang="pt-BR" dirty="0"/>
              <a:t> posteriores. A grande maioria das </a:t>
            </a:r>
            <a:r>
              <a:rPr lang="pt-BR" dirty="0" err="1"/>
              <a:t>encefaloceles</a:t>
            </a:r>
            <a:r>
              <a:rPr lang="pt-BR" dirty="0"/>
              <a:t> situa-se nas região occipital, mas pode ocorrer na região craniofacial.</a:t>
            </a:r>
          </a:p>
          <a:p>
            <a:endParaRPr lang="pt-BR" dirty="0"/>
          </a:p>
        </p:txBody>
      </p:sp>
    </p:spTree>
    <p:extLst>
      <p:ext uri="{BB962C8B-B14F-4D97-AF65-F5344CB8AC3E}">
        <p14:creationId xmlns:p14="http://schemas.microsoft.com/office/powerpoint/2010/main" val="778504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6298" y="2135310"/>
            <a:ext cx="5206365" cy="3908779"/>
          </a:xfrm>
        </p:spPr>
      </p:pic>
    </p:spTree>
    <p:extLst>
      <p:ext uri="{BB962C8B-B14F-4D97-AF65-F5344CB8AC3E}">
        <p14:creationId xmlns:p14="http://schemas.microsoft.com/office/powerpoint/2010/main" val="1584199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288468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Porém, para que o sistema nervoso funcione de forma harmônica desde a infância até a fase adulta, seu desenvolvimento durante a fase de </a:t>
            </a:r>
            <a:r>
              <a:rPr lang="pt-BR" dirty="0" err="1"/>
              <a:t>embriogênese</a:t>
            </a:r>
            <a:r>
              <a:rPr lang="pt-BR" dirty="0"/>
              <a:t> tem que acontecer de forma correta.</a:t>
            </a:r>
            <a:endParaRPr lang="pt-BR" dirty="0"/>
          </a:p>
        </p:txBody>
      </p:sp>
    </p:spTree>
    <p:extLst>
      <p:ext uri="{BB962C8B-B14F-4D97-AF65-F5344CB8AC3E}">
        <p14:creationId xmlns:p14="http://schemas.microsoft.com/office/powerpoint/2010/main" val="217520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FORMAÇÃO SISTEMA NERVOSO</a:t>
            </a:r>
            <a:endParaRPr lang="pt-BR" dirty="0"/>
          </a:p>
        </p:txBody>
      </p:sp>
      <p:sp>
        <p:nvSpPr>
          <p:cNvPr id="3" name="Espaço Reservado para Conteúdo 2"/>
          <p:cNvSpPr>
            <a:spLocks noGrp="1"/>
          </p:cNvSpPr>
          <p:nvPr>
            <p:ph idx="1"/>
          </p:nvPr>
        </p:nvSpPr>
        <p:spPr/>
        <p:txBody>
          <a:bodyPr/>
          <a:lstStyle/>
          <a:p>
            <a:r>
              <a:rPr lang="pt-BR" dirty="0"/>
              <a:t>A formação do cérebro humano a partir de um pequeno grupo de células, é um processo extraordinário que leva muitos anos para atingir o potencial pleno em termos de habilidades sensoriais, motoras e intelectuais. Embora seu decurso não seja regular, segue uma sequência bastante previsível.</a:t>
            </a:r>
            <a:endParaRPr lang="pt-BR" dirty="0"/>
          </a:p>
        </p:txBody>
      </p:sp>
    </p:spTree>
    <p:extLst>
      <p:ext uri="{BB962C8B-B14F-4D97-AF65-F5344CB8AC3E}">
        <p14:creationId xmlns:p14="http://schemas.microsoft.com/office/powerpoint/2010/main" val="92238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err="1" smtClean="0"/>
              <a:t>Encefalo</a:t>
            </a:r>
            <a:r>
              <a:rPr lang="pt-BR" dirty="0" smtClean="0"/>
              <a:t>- começa </a:t>
            </a:r>
            <a:r>
              <a:rPr lang="pt-BR" dirty="0"/>
              <a:t>a se desenvolver em 4 semanas como um diminuto bulbo na extremidade superior do tubo neural; </a:t>
            </a:r>
            <a:endParaRPr lang="pt-BR" dirty="0" smtClean="0"/>
          </a:p>
          <a:p>
            <a:r>
              <a:rPr lang="pt-BR" dirty="0" smtClean="0"/>
              <a:t>Medula Espinal- </a:t>
            </a:r>
            <a:r>
              <a:rPr lang="pt-BR" dirty="0"/>
              <a:t> é formada pela parte inferior do </a:t>
            </a:r>
            <a:r>
              <a:rPr lang="pt-BR" dirty="0" smtClean="0"/>
              <a:t>tubo</a:t>
            </a:r>
          </a:p>
          <a:p>
            <a:r>
              <a:rPr lang="pt-BR" dirty="0"/>
              <a:t> As principais partes cerebrais - córtex incluído - são visíveis em 7 semanas a partir de então o cérebro começará a crescer e se desenvolver.</a:t>
            </a:r>
            <a:endParaRPr lang="pt-BR" dirty="0"/>
          </a:p>
        </p:txBody>
      </p:sp>
    </p:spTree>
    <p:extLst>
      <p:ext uri="{BB962C8B-B14F-4D97-AF65-F5344CB8AC3E}">
        <p14:creationId xmlns:p14="http://schemas.microsoft.com/office/powerpoint/2010/main" val="293798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DA CONCEPÇÃO AO NASCIMENTO</a:t>
            </a:r>
            <a:endParaRPr lang="pt-BR" dirty="0"/>
          </a:p>
        </p:txBody>
      </p:sp>
      <p:sp>
        <p:nvSpPr>
          <p:cNvPr id="3" name="Espaço Reservado para Conteúdo 2"/>
          <p:cNvSpPr>
            <a:spLocks noGrp="1"/>
          </p:cNvSpPr>
          <p:nvPr>
            <p:ph idx="1"/>
          </p:nvPr>
        </p:nvSpPr>
        <p:spPr/>
        <p:txBody>
          <a:bodyPr/>
          <a:lstStyle/>
          <a:p>
            <a:r>
              <a:rPr lang="pt-BR" dirty="0"/>
              <a:t>os dias seguintes à concepção o embrião é só um </a:t>
            </a:r>
            <a:r>
              <a:rPr lang="pt-BR" dirty="0" smtClean="0"/>
              <a:t>minúsculo </a:t>
            </a:r>
            <a:r>
              <a:rPr lang="pt-BR" dirty="0"/>
              <a:t>aglomerado de células (</a:t>
            </a:r>
            <a:r>
              <a:rPr lang="pt-BR" dirty="0" err="1"/>
              <a:t>morula</a:t>
            </a:r>
            <a:r>
              <a:rPr lang="pt-BR" dirty="0" smtClean="0"/>
              <a:t>)</a:t>
            </a:r>
          </a:p>
          <a:p>
            <a:r>
              <a:rPr lang="pt-BR" dirty="0"/>
              <a:t> desenvolvimento do cérebro e do sistema nervoso como um todo começa em 3 </a:t>
            </a:r>
            <a:r>
              <a:rPr lang="pt-BR" dirty="0" smtClean="0"/>
              <a:t>semanas</a:t>
            </a:r>
          </a:p>
          <a:p>
            <a:pPr marL="0" indent="0">
              <a:buNone/>
            </a:pPr>
            <a:endParaRPr lang="pt-BR" dirty="0"/>
          </a:p>
        </p:txBody>
      </p:sp>
    </p:spTree>
    <p:extLst>
      <p:ext uri="{BB962C8B-B14F-4D97-AF65-F5344CB8AC3E}">
        <p14:creationId xmlns:p14="http://schemas.microsoft.com/office/powerpoint/2010/main" val="158130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9713" y="1648086"/>
            <a:ext cx="5867898" cy="4400924"/>
          </a:xfrm>
        </p:spPr>
      </p:pic>
    </p:spTree>
    <p:extLst>
      <p:ext uri="{BB962C8B-B14F-4D97-AF65-F5344CB8AC3E}">
        <p14:creationId xmlns:p14="http://schemas.microsoft.com/office/powerpoint/2010/main" val="33246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a:t>
            </a:r>
            <a:r>
              <a:rPr lang="pt-BR" dirty="0" err="1" smtClean="0"/>
              <a:t>neurulação</a:t>
            </a:r>
            <a:r>
              <a:rPr lang="pt-BR" dirty="0" smtClean="0"/>
              <a:t>  </a:t>
            </a:r>
            <a:r>
              <a:rPr lang="pt-BR" dirty="0"/>
              <a:t>é o evento-chave no desenvolvimento do sistema nervoso. Ele acontece quando a medula espinha primitiva (</a:t>
            </a:r>
            <a:r>
              <a:rPr lang="pt-BR" dirty="0" err="1"/>
              <a:t>notocorda</a:t>
            </a:r>
            <a:r>
              <a:rPr lang="pt-BR" dirty="0"/>
              <a:t>) envia um sinal aos tecidos que a recobre para que se torne mais espesso, formando a placa neural. Esta invagina-se criando assim o sulco neural. As pregas dentro dele funde-se e fecham para formar o tubo neural. Parte do tecido das pregas é bloqueado para originar a crista neural, futuro sistema nervoso periférico</a:t>
            </a:r>
            <a:r>
              <a:rPr lang="pt-BR" dirty="0" smtClean="0"/>
              <a:t>.</a:t>
            </a:r>
          </a:p>
          <a:p>
            <a:r>
              <a:rPr lang="pt-BR" dirty="0"/>
              <a:t>com a diferenciação celular que forma a placa neural ao longo do dorso do embrião; esta se amplia e sofre uma </a:t>
            </a:r>
            <a:r>
              <a:rPr lang="pt-BR" dirty="0" err="1"/>
              <a:t>invaginação</a:t>
            </a:r>
            <a:r>
              <a:rPr lang="pt-BR" dirty="0"/>
              <a:t> dando origem ao tubo neural, cujo a cavidade interna é cheia de liquido amniótico, que se tornará o encéfalo e a medula espinhal</a:t>
            </a:r>
          </a:p>
          <a:p>
            <a:endParaRPr lang="pt-BR" dirty="0"/>
          </a:p>
        </p:txBody>
      </p:sp>
    </p:spTree>
    <p:extLst>
      <p:ext uri="{BB962C8B-B14F-4D97-AF65-F5344CB8AC3E}">
        <p14:creationId xmlns:p14="http://schemas.microsoft.com/office/powerpoint/2010/main" val="324858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052" y="1959430"/>
            <a:ext cx="10444473" cy="2832122"/>
          </a:xfrm>
        </p:spPr>
      </p:pic>
    </p:spTree>
    <p:extLst>
      <p:ext uri="{BB962C8B-B14F-4D97-AF65-F5344CB8AC3E}">
        <p14:creationId xmlns:p14="http://schemas.microsoft.com/office/powerpoint/2010/main" val="1863234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183</TotalTime>
  <Words>831</Words>
  <Application>Microsoft Office PowerPoint</Application>
  <PresentationFormat>Widescreen</PresentationFormat>
  <Paragraphs>37</Paragraphs>
  <Slides>24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24</vt:i4>
      </vt:variant>
    </vt:vector>
  </HeadingPairs>
  <TitlesOfParts>
    <vt:vector size="28" baseType="lpstr">
      <vt:lpstr>Arial</vt:lpstr>
      <vt:lpstr>Century Gothic</vt:lpstr>
      <vt:lpstr>Wingdings 3</vt:lpstr>
      <vt:lpstr>Íon</vt:lpstr>
      <vt:lpstr>SISTEMA NERVOSO</vt:lpstr>
      <vt:lpstr>Apresentação do PowerPoint</vt:lpstr>
      <vt:lpstr>Apresentação do PowerPoint</vt:lpstr>
      <vt:lpstr>FORMAÇÃO SISTEMA NERVOSO</vt:lpstr>
      <vt:lpstr>Apresentação do PowerPoint</vt:lpstr>
      <vt:lpstr>DA CONCEPÇÃO AO NASCIMENTO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DEFEITOS DO TUBO NEURAL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NERVOSO</dc:title>
  <dc:creator>cliente</dc:creator>
  <cp:lastModifiedBy>cliente</cp:lastModifiedBy>
  <cp:revision>7</cp:revision>
  <dcterms:created xsi:type="dcterms:W3CDTF">2020-09-03T15:07:20Z</dcterms:created>
  <dcterms:modified xsi:type="dcterms:W3CDTF">2020-09-03T18:11:04Z</dcterms:modified>
</cp:coreProperties>
</file>