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95" r:id="rId3"/>
    <p:sldId id="258" r:id="rId4"/>
    <p:sldId id="278" r:id="rId5"/>
    <p:sldId id="319" r:id="rId6"/>
    <p:sldId id="321" r:id="rId7"/>
    <p:sldId id="315" r:id="rId8"/>
    <p:sldId id="316" r:id="rId9"/>
    <p:sldId id="323" r:id="rId10"/>
    <p:sldId id="277" r:id="rId11"/>
    <p:sldId id="279" r:id="rId12"/>
    <p:sldId id="317" r:id="rId13"/>
    <p:sldId id="318" r:id="rId14"/>
    <p:sldId id="282" r:id="rId15"/>
    <p:sldId id="281" r:id="rId16"/>
    <p:sldId id="305" r:id="rId17"/>
    <p:sldId id="299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602DE-1256-448A-AA58-A7B546863951}" type="datetimeFigureOut">
              <a:rPr lang="pt-BR" smtClean="0"/>
              <a:pPr/>
              <a:t>13/09/2020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C143A-D6CC-4975-B69C-A071B6FEA0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23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AD42C-D7BC-417D-A8D3-222AAD64A78E}" type="slidenum">
              <a:rPr lang="pt-BR" smtClean="0">
                <a:latin typeface="Times New Roman" pitchFamily="16" charset="0"/>
              </a:rPr>
              <a:pPr/>
              <a:t>1</a:t>
            </a:fld>
            <a:endParaRPr lang="pt-BR">
              <a:latin typeface="Times New Roman" pitchFamily="16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0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0D7C-6B1F-47DF-A22C-DFC68DD9CF01}" type="datetimeFigureOut">
              <a:rPr lang="pt-BR" smtClean="0"/>
              <a:pPr/>
              <a:t>13/09/2020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5A11-8EA0-411E-88FC-D7F24B9909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0D7C-6B1F-47DF-A22C-DFC68DD9CF01}" type="datetimeFigureOut">
              <a:rPr lang="pt-BR" smtClean="0"/>
              <a:pPr/>
              <a:t>13/09/2020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5A11-8EA0-411E-88FC-D7F24B9909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0D7C-6B1F-47DF-A22C-DFC68DD9CF01}" type="datetimeFigureOut">
              <a:rPr lang="pt-BR" smtClean="0"/>
              <a:pPr/>
              <a:t>13/09/2020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5A11-8EA0-411E-88FC-D7F24B9909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440" y="2129984"/>
            <a:ext cx="7770240" cy="146751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25/09/12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7A676-893B-4181-9D3D-73037C9802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0D7C-6B1F-47DF-A22C-DFC68DD9CF01}" type="datetimeFigureOut">
              <a:rPr lang="pt-BR" smtClean="0"/>
              <a:pPr/>
              <a:t>13/09/2020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5A11-8EA0-411E-88FC-D7F24B9909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0D7C-6B1F-47DF-A22C-DFC68DD9CF01}" type="datetimeFigureOut">
              <a:rPr lang="pt-BR" smtClean="0"/>
              <a:pPr/>
              <a:t>13/09/2020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5A11-8EA0-411E-88FC-D7F24B9909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0D7C-6B1F-47DF-A22C-DFC68DD9CF01}" type="datetimeFigureOut">
              <a:rPr lang="pt-BR" smtClean="0"/>
              <a:pPr/>
              <a:t>13/09/2020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5A11-8EA0-411E-88FC-D7F24B9909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0D7C-6B1F-47DF-A22C-DFC68DD9CF01}" type="datetimeFigureOut">
              <a:rPr lang="pt-BR" smtClean="0"/>
              <a:pPr/>
              <a:t>13/09/2020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5A11-8EA0-411E-88FC-D7F24B9909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0D7C-6B1F-47DF-A22C-DFC68DD9CF01}" type="datetimeFigureOut">
              <a:rPr lang="pt-BR" smtClean="0"/>
              <a:pPr/>
              <a:t>13/09/2020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5A11-8EA0-411E-88FC-D7F24B9909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0D7C-6B1F-47DF-A22C-DFC68DD9CF01}" type="datetimeFigureOut">
              <a:rPr lang="pt-BR" smtClean="0"/>
              <a:pPr/>
              <a:t>13/09/2020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5A11-8EA0-411E-88FC-D7F24B9909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0D7C-6B1F-47DF-A22C-DFC68DD9CF01}" type="datetimeFigureOut">
              <a:rPr lang="pt-BR" smtClean="0"/>
              <a:pPr/>
              <a:t>13/09/2020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5A11-8EA0-411E-88FC-D7F24B9909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0D7C-6B1F-47DF-A22C-DFC68DD9CF01}" type="datetimeFigureOut">
              <a:rPr lang="pt-BR" smtClean="0"/>
              <a:pPr/>
              <a:t>13/09/2020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5A11-8EA0-411E-88FC-D7F24B9909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E0D7C-6B1F-47DF-A22C-DFC68DD9CF01}" type="datetimeFigureOut">
              <a:rPr lang="pt-BR" smtClean="0"/>
              <a:pPr/>
              <a:t>13/09/2020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A5A11-8EA0-411E-88FC-D7F24B9909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600200"/>
            <a:ext cx="7772400" cy="12192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pt-BR" dirty="0"/>
            </a:br>
            <a:r>
              <a:rPr lang="pt-BR" dirty="0"/>
              <a:t> 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b="1" dirty="0">
                <a:effectLst/>
              </a:rPr>
              <a:t>PNH- </a:t>
            </a:r>
            <a:r>
              <a:rPr lang="pt-BR" b="1" dirty="0" err="1">
                <a:effectLst/>
              </a:rPr>
              <a:t>since</a:t>
            </a:r>
            <a:r>
              <a:rPr lang="pt-BR" b="1" dirty="0">
                <a:effectLst/>
              </a:rPr>
              <a:t> 2003</a:t>
            </a:r>
            <a:br>
              <a:rPr lang="pt-BR" b="1" dirty="0">
                <a:effectLst/>
              </a:rPr>
            </a:br>
            <a:br>
              <a:rPr lang="pt-BR" b="1" dirty="0">
                <a:effectLst/>
              </a:rPr>
            </a:br>
            <a:r>
              <a:rPr lang="pt-BR" b="1" dirty="0">
                <a:effectLst/>
              </a:rPr>
              <a:t> </a:t>
            </a:r>
            <a:r>
              <a:rPr lang="pt-BR" sz="5600" b="1" dirty="0">
                <a:effectLst/>
              </a:rPr>
              <a:t>Novos modos de cuidar e gerir em saúde </a:t>
            </a:r>
            <a:br>
              <a:rPr lang="pt-BR" sz="5600" dirty="0">
                <a:effectLst/>
              </a:rPr>
            </a:br>
            <a:endParaRPr lang="pt-BR" sz="5600" dirty="0">
              <a:effectLst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013325"/>
            <a:ext cx="8297862" cy="15240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endParaRPr lang="pt-BR" b="1" dirty="0">
              <a:solidFill>
                <a:schemeClr val="hlink"/>
              </a:solidFill>
            </a:endParaRPr>
          </a:p>
          <a:p>
            <a:pPr algn="r" eaLnBrk="1" hangingPunct="1">
              <a:lnSpc>
                <a:spcPct val="80000"/>
              </a:lnSpc>
            </a:pPr>
            <a:endParaRPr lang="pt-BR" sz="1800" b="1" i="1" u="sng" dirty="0">
              <a:solidFill>
                <a:schemeClr val="hlink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39750" y="5229225"/>
          <a:ext cx="1657350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orelDRAW" r:id="rId4" imgW="2828544" imgH="2191512" progId="">
                  <p:embed/>
                </p:oleObj>
              </mc:Choice>
              <mc:Fallback>
                <p:oleObj name="CorelDRAW" r:id="rId4" imgW="2828544" imgH="2191512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229225"/>
                        <a:ext cx="1657350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08038"/>
            <a:ext cx="91440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42988" y="1268413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br>
              <a:rPr lang="pt-BR" sz="6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pt-BR" sz="4800" b="1" kern="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88" y="4941888"/>
            <a:ext cx="829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pt-BR" b="1" kern="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utoUpdateAnimBg="0"/>
      <p:bldP spid="158723" grpId="0" autoUpdateAnimBg="0"/>
      <p:bldP spid="6" grpId="0" autoUpdateAnimBg="0"/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PNH\12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71" y="491142"/>
            <a:ext cx="8022858" cy="5875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PNH\67448646_365675280786171_149098621660014421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705678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PNH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pt-BR" dirty="0">
              <a:latin typeface="Open Sans"/>
            </a:endParaRPr>
          </a:p>
          <a:p>
            <a:pPr fontAlgn="base"/>
            <a:r>
              <a:rPr lang="pt-BR" dirty="0">
                <a:latin typeface="Open Sans"/>
              </a:rPr>
              <a:t>Transversalidade</a:t>
            </a:r>
          </a:p>
          <a:p>
            <a:pPr fontAlgn="base"/>
            <a:r>
              <a:rPr lang="pt-BR" dirty="0" err="1">
                <a:latin typeface="Open Sans"/>
              </a:rPr>
              <a:t>Indissociabilidade</a:t>
            </a:r>
            <a:r>
              <a:rPr lang="pt-BR" dirty="0">
                <a:latin typeface="Open Sans"/>
              </a:rPr>
              <a:t> entre atenção e gestão</a:t>
            </a:r>
          </a:p>
          <a:p>
            <a:pPr fontAlgn="base"/>
            <a:r>
              <a:rPr lang="pt-BR" dirty="0">
                <a:latin typeface="Open Sans"/>
              </a:rPr>
              <a:t>Tríplice inclusão</a:t>
            </a:r>
          </a:p>
          <a:p>
            <a:endParaRPr lang="pt-BR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852800"/>
              </p:ext>
            </p:extLst>
          </p:nvPr>
        </p:nvGraphicFramePr>
        <p:xfrm>
          <a:off x="6948264" y="5301208"/>
          <a:ext cx="1657350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CorelDRAW" r:id="rId3" imgW="2828544" imgH="2191512" progId="">
                  <p:embed/>
                </p:oleObj>
              </mc:Choice>
              <mc:Fallback>
                <p:oleObj name="CorelDRAW" r:id="rId3" imgW="2828544" imgH="2191512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5301208"/>
                        <a:ext cx="1657350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6243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cap="all" dirty="0"/>
              <a:t>REDE HUMANIZASUS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/>
              <a:t>A Rede </a:t>
            </a:r>
            <a:r>
              <a:rPr lang="pt-BR" dirty="0" err="1"/>
              <a:t>HumanizaSus</a:t>
            </a:r>
            <a:r>
              <a:rPr lang="pt-BR" dirty="0"/>
              <a:t>  trata de uma rede aberta pela PNH para ampliar o diálogo em torno de seus princípios, métodos e diretrizes, conectando pessoas interessadas e/ou já envolvidas em processos de humanização da gestão e do cuidado no SUS.</a:t>
            </a:r>
          </a:p>
          <a:p>
            <a:endParaRPr lang="pt-BR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222451"/>
              </p:ext>
            </p:extLst>
          </p:nvPr>
        </p:nvGraphicFramePr>
        <p:xfrm>
          <a:off x="6228184" y="5009128"/>
          <a:ext cx="1657350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CorelDRAW" r:id="rId3" imgW="2828544" imgH="2191512" progId="">
                  <p:embed/>
                </p:oleObj>
              </mc:Choice>
              <mc:Fallback>
                <p:oleObj name="CorelDRAW" r:id="rId3" imgW="2828544" imgH="2191512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5009128"/>
                        <a:ext cx="1657350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549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4" name="Picture 2" descr="C:\Users\User\Desktop\PNH\gh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84976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PNH\acolhesus1-fundo-bran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15" y="0"/>
            <a:ext cx="86517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NH\humanizasus-3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NH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7920880" cy="540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82" name="Picture 2" descr="C:\Users\User\Desktop\PNH\slid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323528" y="4797152"/>
          <a:ext cx="1657350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CorelDRAW" r:id="rId4" imgW="2828544" imgH="2191512" progId="">
                  <p:embed/>
                </p:oleObj>
              </mc:Choice>
              <mc:Fallback>
                <p:oleObj name="CorelDRAW" r:id="rId4" imgW="2828544" imgH="2191512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797152"/>
                        <a:ext cx="1657350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4"/>
          <p:cNvSpPr>
            <a:spLocks noChangeArrowheads="1"/>
          </p:cNvSpPr>
          <p:nvPr/>
        </p:nvSpPr>
        <p:spPr bwMode="auto">
          <a:xfrm>
            <a:off x="609600" y="18796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pt-BR">
              <a:latin typeface="Times New Roman" pitchFamily="16" charset="0"/>
            </a:endParaRPr>
          </a:p>
        </p:txBody>
      </p:sp>
      <p:sp>
        <p:nvSpPr>
          <p:cNvPr id="14347" name="Rectangle 15"/>
          <p:cNvSpPr>
            <a:spLocks noChangeArrowheads="1"/>
          </p:cNvSpPr>
          <p:nvPr/>
        </p:nvSpPr>
        <p:spPr bwMode="auto">
          <a:xfrm>
            <a:off x="214313" y="1557338"/>
            <a:ext cx="8929687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/>
              <a:t> NÃO se trata de HUMANIZAR O HUMANO, MAS ENFRENTAR E LIDAR COM RELAÇÕES DE PODER, TRABALHO E AFETO</a:t>
            </a:r>
          </a:p>
          <a:p>
            <a:pPr algn="ctr"/>
            <a:endParaRPr lang="pt-BR" sz="3200" b="1" dirty="0"/>
          </a:p>
          <a:p>
            <a:pPr algn="just"/>
            <a:endParaRPr lang="pt-BR" sz="2400" b="1" dirty="0"/>
          </a:p>
          <a:p>
            <a:pPr algn="ctr"/>
            <a:r>
              <a:rPr lang="pt-BR" sz="2400" b="1" dirty="0"/>
              <a:t> </a:t>
            </a:r>
            <a:r>
              <a:rPr lang="pt-BR" sz="3200" b="1" dirty="0"/>
              <a:t>PRODUTORAS DE PRÁTICAS DESUMANIZADAS</a:t>
            </a: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4356100" y="3251200"/>
            <a:ext cx="485775" cy="4159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83568" y="5013176"/>
          <a:ext cx="1657350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orelDRAW" r:id="rId3" imgW="2828544" imgH="2191512" progId="">
                  <p:embed/>
                </p:oleObj>
              </mc:Choice>
              <mc:Fallback>
                <p:oleObj name="CorelDRAW" r:id="rId3" imgW="2828544" imgH="2191512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013176"/>
                        <a:ext cx="1657350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PNH\1914-820x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16824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NH\poltica-nacional-de-humanizao-4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488831" cy="4562475"/>
          </a:xfrm>
          <a:prstGeom prst="rect">
            <a:avLst/>
          </a:prstGeom>
          <a:noFill/>
        </p:spPr>
      </p:pic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683568" y="4869160"/>
          <a:ext cx="1657350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CorelDRAW" r:id="rId4" imgW="2828544" imgH="2191512" progId="">
                  <p:embed/>
                </p:oleObj>
              </mc:Choice>
              <mc:Fallback>
                <p:oleObj name="CorelDRAW" r:id="rId4" imgW="2828544" imgH="2191512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869160"/>
                        <a:ext cx="1657350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96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NH\pag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722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332656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A Política Nacional de Humanização se constituí a partir do seu documento base que dispõe sobre os seu método, princípios, diretrizes e dispositivos, potencializando as experiências de um </a:t>
            </a:r>
            <a:r>
              <a:rPr lang="pt-BR" sz="2800" b="1" dirty="0"/>
              <a:t>“SUS que dá certo”</a:t>
            </a:r>
            <a:r>
              <a:rPr lang="pt-BR" sz="2800" dirty="0"/>
              <a:t>, bem como, enfrentando os seus principais limites e desafios (BRASIL, 2008). Portanto, a PNH não possui portarias que regulamentem ou normatizem a política, porém seu caráter transversal permite que tais princípios, diretrizes e dispositivos se encontrem presentes nas legislações das demais políticas, áreas técnicas e departamentos 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848148"/>
              </p:ext>
            </p:extLst>
          </p:nvPr>
        </p:nvGraphicFramePr>
        <p:xfrm>
          <a:off x="4932040" y="4941168"/>
          <a:ext cx="1657350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CorelDRAW" r:id="rId3" imgW="2828544" imgH="2191512" progId="">
                  <p:embed/>
                </p:oleObj>
              </mc:Choice>
              <mc:Fallback>
                <p:oleObj name="CorelDRAW" r:id="rId3" imgW="2828544" imgH="2191512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4941168"/>
                        <a:ext cx="1657350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445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Open Sans"/>
              </a:rPr>
              <a:t>A Política Nacional de Humanização objetiva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endParaRPr lang="pt-BR" dirty="0">
              <a:latin typeface="Open Sans"/>
            </a:endParaRPr>
          </a:p>
          <a:p>
            <a:pPr fontAlgn="base"/>
            <a:r>
              <a:rPr lang="pt-BR" dirty="0">
                <a:latin typeface="Open Sans"/>
              </a:rPr>
              <a:t>Redução de filas e do tempo de espera, com ampliação do acesso;</a:t>
            </a:r>
          </a:p>
          <a:p>
            <a:pPr fontAlgn="base"/>
            <a:r>
              <a:rPr lang="pt-BR" dirty="0">
                <a:latin typeface="Open Sans"/>
              </a:rPr>
              <a:t>Atendimento acolhedor e resolutivo baseado em critérios de risco;</a:t>
            </a:r>
          </a:p>
          <a:p>
            <a:pPr fontAlgn="base"/>
            <a:r>
              <a:rPr lang="pt-BR" dirty="0">
                <a:latin typeface="Open Sans"/>
              </a:rPr>
              <a:t>Implantação de modelo de atenção com responsabilização e vínculo;</a:t>
            </a:r>
          </a:p>
          <a:p>
            <a:pPr fontAlgn="base"/>
            <a:r>
              <a:rPr lang="pt-BR" dirty="0">
                <a:latin typeface="Open Sans"/>
              </a:rPr>
              <a:t>Garantia dos direitos dos usuários;</a:t>
            </a:r>
          </a:p>
          <a:p>
            <a:pPr fontAlgn="base"/>
            <a:r>
              <a:rPr lang="pt-BR" dirty="0">
                <a:latin typeface="Open Sans"/>
              </a:rPr>
              <a:t>Valorização do trabalho na saúde;</a:t>
            </a:r>
          </a:p>
          <a:p>
            <a:pPr fontAlgn="base"/>
            <a:r>
              <a:rPr lang="pt-BR" dirty="0">
                <a:latin typeface="Open Sans"/>
              </a:rPr>
              <a:t>Gestão participativa nos serviços.</a:t>
            </a:r>
          </a:p>
          <a:p>
            <a:endParaRPr lang="pt-B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181838"/>
              </p:ext>
            </p:extLst>
          </p:nvPr>
        </p:nvGraphicFramePr>
        <p:xfrm>
          <a:off x="7164288" y="5024437"/>
          <a:ext cx="1657350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CorelDRAW" r:id="rId3" imgW="2828544" imgH="2191512" progId="">
                  <p:embed/>
                </p:oleObj>
              </mc:Choice>
              <mc:Fallback>
                <p:oleObj name="CorelDRAW" r:id="rId3" imgW="2828544" imgH="2191512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5024437"/>
                        <a:ext cx="1657350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19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Diretrizes da NPH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Open Sans"/>
              </a:rPr>
              <a:t>Acolhimento;</a:t>
            </a:r>
          </a:p>
          <a:p>
            <a:r>
              <a:rPr lang="pt-BR" dirty="0">
                <a:latin typeface="Open Sans"/>
              </a:rPr>
              <a:t>Gestão Participativa e cogestão;</a:t>
            </a:r>
          </a:p>
          <a:p>
            <a:r>
              <a:rPr lang="pt-BR" dirty="0">
                <a:latin typeface="Open Sans"/>
              </a:rPr>
              <a:t>Ambiência;</a:t>
            </a:r>
          </a:p>
          <a:p>
            <a:pPr fontAlgn="base"/>
            <a:r>
              <a:rPr lang="pt-BR" dirty="0">
                <a:latin typeface="Open Sans"/>
              </a:rPr>
              <a:t>Clínica ampliada e compartilhada;</a:t>
            </a:r>
          </a:p>
          <a:p>
            <a:pPr fontAlgn="base"/>
            <a:r>
              <a:rPr lang="pt-BR" dirty="0">
                <a:latin typeface="Open Sans"/>
              </a:rPr>
              <a:t>Valorização do trabalho e do trabalhador;</a:t>
            </a:r>
          </a:p>
          <a:p>
            <a:pPr fontAlgn="base"/>
            <a:r>
              <a:rPr lang="pt-BR" dirty="0">
                <a:latin typeface="Open Sans"/>
              </a:rPr>
              <a:t>Defesa dos Direitos dos Usuários.</a:t>
            </a:r>
          </a:p>
          <a:p>
            <a:endParaRPr lang="pt-BR" dirty="0">
              <a:latin typeface="Open Sans"/>
            </a:endParaRPr>
          </a:p>
          <a:p>
            <a:endParaRPr lang="pt-BR" dirty="0">
              <a:latin typeface="Open Sans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6611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220</Words>
  <Application>Microsoft Office PowerPoint</Application>
  <PresentationFormat>Apresentação na tela (4:3)</PresentationFormat>
  <Paragraphs>31</Paragraphs>
  <Slides>17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Open Sans</vt:lpstr>
      <vt:lpstr>Times New Roman</vt:lpstr>
      <vt:lpstr>Wingdings</vt:lpstr>
      <vt:lpstr>Tema do Office</vt:lpstr>
      <vt:lpstr>CorelDRAW</vt:lpstr>
      <vt:lpstr>      PNH- since 2003   Novos modos de cuidar e gerir em saúde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Política Nacional de Humanização objetiva</vt:lpstr>
      <vt:lpstr>Diretrizes da NPH</vt:lpstr>
      <vt:lpstr>Apresentação do PowerPoint</vt:lpstr>
      <vt:lpstr>Apresentação do PowerPoint</vt:lpstr>
      <vt:lpstr>Princípios PNH</vt:lpstr>
      <vt:lpstr>REDE HUMANIZASUS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PNH - Novos modos de cuidar e gerir em saúde</dc:title>
  <dc:creator>User</dc:creator>
  <cp:lastModifiedBy>User</cp:lastModifiedBy>
  <cp:revision>20</cp:revision>
  <dcterms:created xsi:type="dcterms:W3CDTF">2019-10-09T17:55:46Z</dcterms:created>
  <dcterms:modified xsi:type="dcterms:W3CDTF">2020-09-13T17:24:18Z</dcterms:modified>
</cp:coreProperties>
</file>