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3" r:id="rId2"/>
    <p:sldId id="330" r:id="rId3"/>
    <p:sldId id="316" r:id="rId4"/>
    <p:sldId id="317" r:id="rId5"/>
    <p:sldId id="318" r:id="rId6"/>
    <p:sldId id="319" r:id="rId7"/>
    <p:sldId id="305" r:id="rId8"/>
    <p:sldId id="306" r:id="rId9"/>
    <p:sldId id="309" r:id="rId10"/>
    <p:sldId id="310" r:id="rId11"/>
    <p:sldId id="342" r:id="rId12"/>
    <p:sldId id="311" r:id="rId13"/>
    <p:sldId id="313" r:id="rId14"/>
    <p:sldId id="320" r:id="rId15"/>
    <p:sldId id="300" r:id="rId16"/>
    <p:sldId id="312" r:id="rId17"/>
    <p:sldId id="293" r:id="rId18"/>
    <p:sldId id="315" r:id="rId19"/>
    <p:sldId id="343" r:id="rId20"/>
    <p:sldId id="344" r:id="rId21"/>
    <p:sldId id="268" r:id="rId22"/>
    <p:sldId id="314" r:id="rId23"/>
    <p:sldId id="269" r:id="rId24"/>
    <p:sldId id="270" r:id="rId25"/>
    <p:sldId id="271" r:id="rId26"/>
    <p:sldId id="272" r:id="rId27"/>
    <p:sldId id="273" r:id="rId28"/>
    <p:sldId id="321" r:id="rId29"/>
    <p:sldId id="322" r:id="rId30"/>
    <p:sldId id="274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5779A-66DD-4B55-8C6D-271B7FA80C1C}" type="datetimeFigureOut">
              <a:rPr lang="pt-BR" smtClean="0"/>
              <a:pPr/>
              <a:t>17/08/2020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39EED-2D4C-4EF4-8475-0AC619AAA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59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PONTO DE REFERÊNCIA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r>
              <a:rPr lang="pt-BR" dirty="0" smtClean="0"/>
              <a:t>valor normal para um parâmetro </a:t>
            </a:r>
          </a:p>
          <a:p>
            <a:r>
              <a:rPr lang="pt-BR" dirty="0" smtClean="0"/>
              <a:t>pode variar de pessoa para pessoa ou ainda para o mesmo indivíduo ao longo de um período de tempo</a:t>
            </a:r>
          </a:p>
          <a:p>
            <a:r>
              <a:rPr lang="pt-BR" dirty="0" smtClean="0"/>
              <a:t>influenciado pela herança genética, condições às quais a pessoa está habituada, ciclo diário claro-escuro e as estações do ano</a:t>
            </a:r>
          </a:p>
          <a:p>
            <a:r>
              <a:rPr lang="pt-BR" dirty="0" smtClean="0"/>
              <a:t> aclimatação -  adaptação dos processos fisiológicos a um dado conjunto de condições ambientais.</a:t>
            </a:r>
          </a:p>
          <a:p>
            <a:r>
              <a:rPr lang="pt-BR" dirty="0" smtClean="0"/>
              <a:t>biorritmos - padrões de variação de certos parâmetros de modo previsível ao longo de um período de tempo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lideplayer.com.br/2/354861/slides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mages.slideplayer.com.br/2/354861/slides/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lh4.ggpht.com/-aRyBrOpcB1E/VOn2eY7N6-I/AAAAAAAASgM/Hl-PNyv9Pdo/Feedback%252520negativo%252520Press%2525C3%2525A3o%252520Arterial%25255B2%25255D.png?imgmax=8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286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3.googleusercontent.com/-5VirS9DWytc/VMhsD-jPbFI/AAAAAAAAAIg/xmAf6FPyxqo/s640/blogger-image-3718784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311"/>
            <a:ext cx="9144000" cy="6881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lh3.ggpht.com/-nNVpU6FiaTo/VOn2ff6MIiI/AAAAAAAASgc/JehPRsToclQ/Feedback%252520positivo%252520Contra%2525C3%2525A7%2525C3%2525A3o%252520Uterina%25255B2%25255D.png?imgmax=8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s.slideplayer.com.br/28/9438705/slides/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2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lh3.ggpht.com/-GkXj-fuvc_U/VOn2e2yagbI/AAAAAAAASgU/WXMYQUhvQhQ/Feedback%252520positivo%252520Bombeamento%252520do%252520Cora%2525C3%2525A7%2525C3%2525A3o%25255B2%25255D.png?imgmax=8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8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235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484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7030A0"/>
                </a:solidFill>
              </a:rPr>
              <a:t>SISTEMA RESPIRATÓRIO </a:t>
            </a:r>
            <a:endParaRPr lang="pt-BR" sz="5400" b="1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mantém a </a:t>
            </a:r>
            <a:r>
              <a:rPr lang="pt-BR" sz="4000" dirty="0" err="1" smtClean="0"/>
              <a:t>homeostase</a:t>
            </a:r>
            <a:r>
              <a:rPr lang="pt-BR" sz="4000" dirty="0" smtClean="0"/>
              <a:t> dos gases oxigênio e gás carbônico no meio interno</a:t>
            </a:r>
          </a:p>
          <a:p>
            <a:r>
              <a:rPr lang="pt-BR" sz="4000" dirty="0" smtClean="0"/>
              <a:t>o sangue captura nos alvéolos o oxigênio necessário para as células </a:t>
            </a:r>
          </a:p>
          <a:p>
            <a:r>
              <a:rPr lang="pt-BR" sz="4000" dirty="0" smtClean="0"/>
              <a:t>o dióxido de carbono é liberado do sangue para os alvéolos pulmonares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lh6.ggpht.com/-PYWHcoZTlSk/VOn2dt7CqoI/AAAAAAAASgE/o_fCvYrPcNU/Feedback%252520negativo%252520Di%2525C3%2525B3xido%252520de%252520Carbono%25255B2%25255D.png?imgmax=8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rgbClr val="0070C0"/>
                </a:solidFill>
              </a:rPr>
              <a:t>SISTEMA DIGESTIVO </a:t>
            </a:r>
            <a:endParaRPr lang="pt-BR" sz="60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4000" dirty="0" smtClean="0"/>
              <a:t>mantém a constituição do meio interno através da ingestão, digestão e absorção de alimentos como carboidratos, proteínas e gorduras, importantes para a constância dos níveis extracelulares de glicose, aminoácidos e ácidos graxos</a:t>
            </a:r>
          </a:p>
          <a:p>
            <a:r>
              <a:rPr lang="pt-BR" sz="4000" dirty="0"/>
              <a:t>a</a:t>
            </a:r>
            <a:r>
              <a:rPr lang="pt-BR" sz="4000" dirty="0" smtClean="0"/>
              <a:t>s substâncias absorvidas passam para o sangue.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SISTEMA MÚSCULO-ESQUELÉTICO 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Propicia mobilidade para o local adequado no devido tempo para obtenção dos alimentos necessários para a nutrição e para proteção contra ambientes adversos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b="1" dirty="0" smtClean="0">
                <a:solidFill>
                  <a:srgbClr val="00B0F0"/>
                </a:solidFill>
              </a:rPr>
              <a:t>RIM</a:t>
            </a:r>
            <a:endParaRPr lang="pt-BR" sz="6600" b="1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órgão homeostático por excelência</a:t>
            </a:r>
          </a:p>
          <a:p>
            <a:r>
              <a:rPr lang="pt-BR" sz="4000" dirty="0" smtClean="0"/>
              <a:t>mantém o nível interno de grande número de componentes - íons, </a:t>
            </a:r>
            <a:r>
              <a:rPr lang="pt-BR" sz="4000" dirty="0" err="1" smtClean="0"/>
              <a:t>osmolaridade</a:t>
            </a:r>
            <a:r>
              <a:rPr lang="pt-BR" sz="4000" dirty="0" smtClean="0"/>
              <a:t>, pH, dióxido de carbono, uréia, ácido úrico, água, glicose, aminoácidos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SISTEMA NERVOSO </a:t>
            </a:r>
            <a:endParaRPr lang="pt-BR" sz="54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858280" cy="490063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Os receptores sensoriais detectam o estado do corpo ou o estado do meio ambiente - pele , olhos, ouvidos</a:t>
            </a:r>
          </a:p>
          <a:p>
            <a:r>
              <a:rPr lang="pt-BR" dirty="0" smtClean="0"/>
              <a:t>O cérebro pode armazenar informações, gerar pensamentos, criar ambição e determinar as reações do organismo em resposta às sensações </a:t>
            </a:r>
          </a:p>
          <a:p>
            <a:r>
              <a:rPr lang="pt-BR" dirty="0" smtClean="0"/>
              <a:t>O sistema nervoso autônomo opera em um nível subconsciente e controla muitas funções dos órgãos internos, incluindo o nível de atividade de bombeamento pelo coração, movimentos do trato gastrointestinal e secreção de muitas das glândulas do corpo.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accent2">
                    <a:lumMod val="75000"/>
                  </a:schemeClr>
                </a:solidFill>
              </a:rPr>
              <a:t>SISTEMA ENDÓCRINO </a:t>
            </a:r>
            <a:endParaRPr lang="pt-BR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contribui para a manutenção da disponibilidade de substratos energéticos (glicose, ácidos graxos) e do equilíbrio </a:t>
            </a:r>
            <a:r>
              <a:rPr lang="pt-BR" sz="4400" dirty="0" err="1" smtClean="0"/>
              <a:t>hidroeletrolítico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SISTEMA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IMUNE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Composto pelos glóbulos brancos, pelas células teciduais derivadas destes, pelo timo, linfonodos e vasos linfáticos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Protege o corpo contra patógenos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5159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SISTEMA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INTEGUMENTAR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Pele e fâneros cobrem, acolchoam e protegem os tecidos e órgãos, formando um limite entre o meio interno e o mundo externo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Importante na regulação da temperatura corporal e excreção de escórias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valores normais de parâmetros fisiológic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b="1" dirty="0" smtClean="0">
                <a:solidFill>
                  <a:schemeClr val="accent3">
                    <a:lumMod val="50000"/>
                  </a:schemeClr>
                </a:solidFill>
              </a:rPr>
              <a:t>REPRODUÇÃO</a:t>
            </a:r>
            <a:endParaRPr lang="pt-BR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através da geração de novos seres em substituição aos que estão morrendo 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Resultado de imagem para valores normais de parâmetros fisiológic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Resultado de imagem para parâmetros  normais de glicemia, colesterol, trigliceríde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228" name="AutoShape 4" descr="Resultado de imagem para parâmetros  normais de glicemia, colesterol, trigliceríde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230" name="AutoShape 6" descr="Resultado de imagem para parâmetros  normais de glicemia, colesterol, trigliceríde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232" name="AutoShape 8" descr="Resultado de imagem para parâmetros  normais de glicemia, colesterol, trigliceríde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2234" name="Picture 10" descr="Resultado de imagem para parâmetros  normais de glicemia, colesterol, trigliceríde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Resultado de imagem para parâmetros  normais de glicem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pt-BR" b="1" dirty="0" smtClean="0"/>
              <a:t>RESPOSTAS A ALTERAÇÕES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r>
              <a:rPr lang="pt-BR" b="1" dirty="0" smtClean="0"/>
              <a:t>↑</a:t>
            </a:r>
            <a:r>
              <a:rPr lang="pt-BR" dirty="0" smtClean="0"/>
              <a:t>T de apenas </a:t>
            </a:r>
            <a:r>
              <a:rPr lang="pt-BR" dirty="0" smtClean="0"/>
              <a:t>7</a:t>
            </a:r>
            <a:r>
              <a:rPr lang="pt-BR" baseline="30000" dirty="0" smtClean="0"/>
              <a:t>o</a:t>
            </a:r>
            <a:r>
              <a:rPr lang="pt-BR" dirty="0" smtClean="0"/>
              <a:t> C </a:t>
            </a:r>
            <a:r>
              <a:rPr lang="pt-BR" dirty="0" smtClean="0"/>
              <a:t>acima da normal </a:t>
            </a:r>
            <a:r>
              <a:rPr lang="pt-BR" b="1" dirty="0" smtClean="0"/>
              <a:t>→</a:t>
            </a:r>
            <a:r>
              <a:rPr lang="pt-BR" dirty="0" smtClean="0"/>
              <a:t> ciclo vicioso de aumento do metabolismo celular que destrói as células</a:t>
            </a:r>
          </a:p>
          <a:p>
            <a:r>
              <a:rPr lang="pt-BR" b="1" dirty="0" smtClean="0"/>
              <a:t>↓</a:t>
            </a:r>
            <a:r>
              <a:rPr lang="pt-BR" dirty="0" smtClean="0"/>
              <a:t>concentração de íons potássio para menos de um terço da normal </a:t>
            </a:r>
            <a:r>
              <a:rPr lang="pt-BR" b="1" dirty="0" smtClean="0"/>
              <a:t>→</a:t>
            </a:r>
            <a:r>
              <a:rPr lang="pt-BR" dirty="0" smtClean="0"/>
              <a:t> paralisia em conseqüência da incapacidade dos nervos de conduzir impulsos</a:t>
            </a:r>
          </a:p>
          <a:p>
            <a:r>
              <a:rPr lang="pt-BR" dirty="0" smtClean="0"/>
              <a:t> </a:t>
            </a:r>
            <a:r>
              <a:rPr lang="pt-BR" b="1" dirty="0" smtClean="0"/>
              <a:t>↑</a:t>
            </a:r>
            <a:r>
              <a:rPr lang="pt-BR" dirty="0" smtClean="0"/>
              <a:t> concentração de íons potássio para duas ou mais vezes em relação à normal </a:t>
            </a:r>
            <a:r>
              <a:rPr lang="pt-BR" b="1" dirty="0" smtClean="0"/>
              <a:t>→</a:t>
            </a:r>
            <a:r>
              <a:rPr lang="pt-BR" dirty="0" smtClean="0"/>
              <a:t> o músculo cardíaco provavelmente será gravemente deprimido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pt-BR" b="1" dirty="0" smtClean="0"/>
              <a:t>RESPOSTAS A ALTERAÇÕES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↓</a:t>
            </a:r>
            <a:r>
              <a:rPr lang="pt-BR" sz="3600" dirty="0" smtClean="0"/>
              <a:t> concentração de íons cálcio para abaixo da metade da normal </a:t>
            </a:r>
            <a:r>
              <a:rPr lang="pt-BR" sz="3600" b="1" dirty="0" smtClean="0"/>
              <a:t>→</a:t>
            </a:r>
            <a:r>
              <a:rPr lang="pt-BR" sz="3600" dirty="0" smtClean="0"/>
              <a:t>  contração tetânica dos músculos do corpo por causa da geração espontânea de um excesso de impulsos nervosos nos </a:t>
            </a:r>
            <a:r>
              <a:rPr lang="pt-BR" sz="3600" smtClean="0"/>
              <a:t>nervos </a:t>
            </a:r>
            <a:r>
              <a:rPr lang="pt-BR" sz="3600" smtClean="0"/>
              <a:t>periféricos</a:t>
            </a:r>
            <a:endParaRPr lang="pt-BR" sz="3600" dirty="0" smtClean="0"/>
          </a:p>
          <a:p>
            <a:r>
              <a:rPr lang="pt-BR" sz="3600" b="1" dirty="0" smtClean="0"/>
              <a:t>↓</a:t>
            </a:r>
            <a:r>
              <a:rPr lang="pt-BR" sz="3600" dirty="0" smtClean="0"/>
              <a:t> a concentração de glicose para abaixo da metade da normal </a:t>
            </a:r>
            <a:r>
              <a:rPr lang="pt-BR" sz="3600" b="1" dirty="0" smtClean="0"/>
              <a:t>→</a:t>
            </a:r>
            <a:r>
              <a:rPr lang="pt-BR" sz="3600" dirty="0" smtClean="0"/>
              <a:t> irritabilidade mental extrema e, às vezes convulsões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pptrevisoesosmorregulaaoetermorregulaao-140926091627-phpapp01/95/termorregulao-e-osmorregulao-4-638.jpg?cb=14117231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4909</TotalTime>
  <Words>527</Words>
  <Application>Microsoft Office PowerPoint</Application>
  <PresentationFormat>Apresentação na tela (4:3)</PresentationFormat>
  <Paragraphs>39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PONTO DE REFERÊNCIA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RESPOSTAS A ALTERAÇÕES</vt:lpstr>
      <vt:lpstr>RESPOSTAS A ALTERAÇÕES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RESPIRATÓRIO </vt:lpstr>
      <vt:lpstr>Apresentação do PowerPoint</vt:lpstr>
      <vt:lpstr>SISTEMA DIGESTIVO </vt:lpstr>
      <vt:lpstr>SISTEMA MÚSCULO-ESQUELÉTICO </vt:lpstr>
      <vt:lpstr>RIM</vt:lpstr>
      <vt:lpstr>SISTEMA NERVOSO </vt:lpstr>
      <vt:lpstr>SISTEMA ENDÓCRINO </vt:lpstr>
      <vt:lpstr>SISTEMA IMUNE</vt:lpstr>
      <vt:lpstr>SISTEMA INTEGUMENTAR</vt:lpstr>
      <vt:lpstr>REPRODUÇÃO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FISIOLOGIA</dc:title>
  <dc:creator>isabela</dc:creator>
  <cp:lastModifiedBy>Isabela</cp:lastModifiedBy>
  <cp:revision>55</cp:revision>
  <dcterms:created xsi:type="dcterms:W3CDTF">2016-06-16T14:50:31Z</dcterms:created>
  <dcterms:modified xsi:type="dcterms:W3CDTF">2020-08-17T19:42:06Z</dcterms:modified>
</cp:coreProperties>
</file>