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85" r:id="rId2"/>
    <p:sldId id="258" r:id="rId3"/>
    <p:sldId id="260" r:id="rId4"/>
    <p:sldId id="286" r:id="rId5"/>
    <p:sldId id="292" r:id="rId6"/>
    <p:sldId id="294" r:id="rId7"/>
    <p:sldId id="333" r:id="rId8"/>
    <p:sldId id="332" r:id="rId9"/>
    <p:sldId id="334" r:id="rId10"/>
    <p:sldId id="331" r:id="rId11"/>
    <p:sldId id="288" r:id="rId12"/>
    <p:sldId id="323" r:id="rId13"/>
    <p:sldId id="324" r:id="rId14"/>
    <p:sldId id="326" r:id="rId15"/>
    <p:sldId id="335" r:id="rId16"/>
    <p:sldId id="339" r:id="rId17"/>
    <p:sldId id="338" r:id="rId18"/>
    <p:sldId id="296" r:id="rId19"/>
    <p:sldId id="340" r:id="rId20"/>
    <p:sldId id="297" r:id="rId21"/>
    <p:sldId id="341" r:id="rId22"/>
    <p:sldId id="301" r:id="rId23"/>
    <p:sldId id="327" r:id="rId24"/>
    <p:sldId id="302" r:id="rId25"/>
    <p:sldId id="328" r:id="rId26"/>
    <p:sldId id="329" r:id="rId2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5779A-66DD-4B55-8C6D-271B7FA80C1C}" type="datetimeFigureOut">
              <a:rPr lang="pt-BR" smtClean="0"/>
              <a:pPr/>
              <a:t>13/08/2020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439EED-2D4C-4EF4-8475-0AC619AAA0C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7593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13/08/2020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13/08/2020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13/08/2020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13/08/2020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13/08/2020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13/08/2020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13/08/2020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13/08/2020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13/08/2020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13/08/2020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13/08/2020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13/08/2020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Espaço Reservado para Imagem 7"/>
          <p:cNvSpPr>
            <a:spLocks noGrp="1"/>
          </p:cNvSpPr>
          <p:nvPr>
            <p:ph type="pic" idx="1"/>
          </p:nvPr>
        </p:nvSpPr>
        <p:spPr>
          <a:xfrm>
            <a:off x="357158" y="1643049"/>
            <a:ext cx="8429684" cy="3929091"/>
          </a:xfrm>
        </p:spPr>
      </p:sp>
      <p:sp>
        <p:nvSpPr>
          <p:cNvPr id="6" name="Espaço Reservado para Texto 5"/>
          <p:cNvSpPr>
            <a:spLocks noGrp="1"/>
          </p:cNvSpPr>
          <p:nvPr>
            <p:ph type="body" sz="half" idx="2"/>
          </p:nvPr>
        </p:nvSpPr>
        <p:spPr>
          <a:xfrm>
            <a:off x="0" y="2214554"/>
            <a:ext cx="9144000" cy="4643446"/>
          </a:xfrm>
        </p:spPr>
        <p:txBody>
          <a:bodyPr>
            <a:normAutofit/>
          </a:bodyPr>
          <a:lstStyle/>
          <a:p>
            <a:pPr algn="ctr"/>
            <a:r>
              <a:rPr lang="pt-BR" sz="3500" b="1" dirty="0" smtClean="0">
                <a:solidFill>
                  <a:srgbClr val="0070C0"/>
                </a:solidFill>
              </a:rPr>
              <a:t>ORGANISMOS VIVOS PRESERVAM UM MEIO INTERNO DISTINTO, APESAR DAS ALTERAÇÕES NO MEIO EXTERNO</a:t>
            </a:r>
          </a:p>
          <a:p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500034" y="357166"/>
            <a:ext cx="81439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6000" b="1" dirty="0" smtClean="0">
                <a:solidFill>
                  <a:srgbClr val="FF0000"/>
                </a:solidFill>
              </a:rPr>
              <a:t>MEIO INTERNO</a:t>
            </a:r>
            <a:endParaRPr lang="pt-BR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3638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Nível tônico de atividade</a:t>
            </a:r>
            <a:endParaRPr lang="pt-BR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8858280" cy="4900634"/>
          </a:xfrm>
        </p:spPr>
        <p:txBody>
          <a:bodyPr>
            <a:normAutofit/>
          </a:bodyPr>
          <a:lstStyle/>
          <a:p>
            <a:pPr lvl="0"/>
            <a:r>
              <a:rPr lang="pt-BR" sz="4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Exemplo: controle da PA por regulação nervosa do diâmetro de certos vasos sanguíneos </a:t>
            </a:r>
            <a:r>
              <a:rPr lang="pt-BR" sz="4800" b="1" dirty="0" smtClean="0">
                <a:latin typeface="Arial" pitchFamily="34" charset="0"/>
                <a:cs typeface="Arial" pitchFamily="34" charset="0"/>
              </a:rPr>
              <a:t>PELO SISTEMA BARORRECEPTOR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400" b="1" dirty="0" smtClean="0">
                <a:latin typeface="Arial" pitchFamily="34" charset="0"/>
                <a:cs typeface="Arial" pitchFamily="34" charset="0"/>
              </a:rPr>
              <a:t>BARORRECEPTORES</a:t>
            </a:r>
            <a:endParaRPr lang="pt-BR" sz="5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4400" dirty="0" smtClean="0">
                <a:latin typeface="Arial" pitchFamily="34" charset="0"/>
                <a:cs typeface="Arial" pitchFamily="34" charset="0"/>
              </a:rPr>
              <a:t>Receptores nervosos localizados nas paredes da região da bifurcação das artérias carótidas e no arco da aorta</a:t>
            </a:r>
          </a:p>
          <a:p>
            <a:r>
              <a:rPr lang="pt-BR" sz="4400" dirty="0" smtClean="0">
                <a:latin typeface="Arial" pitchFamily="34" charset="0"/>
                <a:cs typeface="Arial" pitchFamily="34" charset="0"/>
              </a:rPr>
              <a:t>Estimulados pelo estiramento da parede arterial</a:t>
            </a:r>
            <a:endParaRPr lang="pt-BR" sz="4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4069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pt-BR" sz="6000" b="1" dirty="0">
                <a:latin typeface="Arial" pitchFamily="34" charset="0"/>
                <a:cs typeface="Arial" pitchFamily="34" charset="0"/>
              </a:rPr>
              <a:t>↑</a:t>
            </a:r>
            <a:r>
              <a:rPr lang="pt-BR" sz="6000" b="1" dirty="0" smtClean="0">
                <a:latin typeface="Arial" pitchFamily="34" charset="0"/>
                <a:cs typeface="Arial" pitchFamily="34" charset="0"/>
              </a:rPr>
              <a:t>PA</a:t>
            </a:r>
            <a:endParaRPr lang="pt-BR" sz="6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400600"/>
          </a:xfrm>
        </p:spPr>
        <p:txBody>
          <a:bodyPr>
            <a:normAutofit/>
          </a:bodyPr>
          <a:lstStyle/>
          <a:p>
            <a:r>
              <a:rPr lang="pt-BR" sz="4000" b="1" dirty="0" smtClean="0"/>
              <a:t>impulsos nervosos → </a:t>
            </a:r>
            <a:r>
              <a:rPr lang="pt-BR" sz="4000" b="1" dirty="0" smtClean="0">
                <a:solidFill>
                  <a:srgbClr val="FF0000"/>
                </a:solidFill>
              </a:rPr>
              <a:t>tronco cerebral </a:t>
            </a:r>
            <a:r>
              <a:rPr lang="pt-BR" sz="4000" b="1" dirty="0" smtClean="0"/>
              <a:t>→ </a:t>
            </a:r>
            <a:r>
              <a:rPr lang="pt-BR" sz="4000" b="1" dirty="0" smtClean="0">
                <a:solidFill>
                  <a:srgbClr val="0070C0"/>
                </a:solidFill>
              </a:rPr>
              <a:t>inibição do centro vasomotor </a:t>
            </a:r>
            <a:r>
              <a:rPr lang="pt-BR" sz="4000" b="1" dirty="0" smtClean="0"/>
              <a:t>→ </a:t>
            </a:r>
            <a:r>
              <a:rPr lang="pt-BR" sz="4000" b="1" dirty="0">
                <a:solidFill>
                  <a:srgbClr val="00B050"/>
                </a:solidFill>
              </a:rPr>
              <a:t>↓ </a:t>
            </a:r>
            <a:r>
              <a:rPr lang="pt-BR" sz="4000" b="1" dirty="0" smtClean="0">
                <a:solidFill>
                  <a:srgbClr val="00B050"/>
                </a:solidFill>
              </a:rPr>
              <a:t>do número de impulsos transmitidos pelo SNS </a:t>
            </a:r>
            <a:r>
              <a:rPr lang="pt-BR" sz="4000" b="1" dirty="0">
                <a:solidFill>
                  <a:srgbClr val="00B050"/>
                </a:solidFill>
              </a:rPr>
              <a:t>p</a:t>
            </a:r>
            <a:r>
              <a:rPr lang="pt-BR" sz="4000" b="1" dirty="0" smtClean="0">
                <a:solidFill>
                  <a:srgbClr val="00B050"/>
                </a:solidFill>
              </a:rPr>
              <a:t>ara </a:t>
            </a:r>
            <a:r>
              <a:rPr lang="pt-BR" sz="4000" b="1" dirty="0">
                <a:solidFill>
                  <a:srgbClr val="00B050"/>
                </a:solidFill>
              </a:rPr>
              <a:t>o coração e vasos sanguíneos </a:t>
            </a:r>
            <a:r>
              <a:rPr lang="pt-BR" sz="4000" b="1" dirty="0" smtClean="0"/>
              <a:t>→ ↓ do bombeamento do coração e dilatação dos vasos sanguíneos periféricos</a:t>
            </a:r>
            <a:r>
              <a:rPr lang="pt-BR" sz="4000" b="1" dirty="0" smtClean="0">
                <a:solidFill>
                  <a:srgbClr val="0070C0"/>
                </a:solidFill>
              </a:rPr>
              <a:t> </a:t>
            </a:r>
            <a:r>
              <a:rPr lang="pt-BR" sz="4000" b="1" dirty="0" smtClean="0"/>
              <a:t>→ </a:t>
            </a:r>
            <a:r>
              <a:rPr lang="pt-BR" sz="4000" b="1" dirty="0" smtClean="0">
                <a:solidFill>
                  <a:srgbClr val="FF0000"/>
                </a:solidFill>
              </a:rPr>
              <a:t>aumento do fluxo sanguíneo pelos vasos </a:t>
            </a:r>
            <a:r>
              <a:rPr lang="pt-BR" sz="4000" b="1" dirty="0" smtClean="0"/>
              <a:t>→ ↓ PA</a:t>
            </a:r>
            <a:endParaRPr lang="pt-BR" sz="4000" b="1" dirty="0"/>
          </a:p>
        </p:txBody>
      </p:sp>
    </p:spTree>
    <p:extLst>
      <p:ext uri="{BB962C8B-B14F-4D97-AF65-F5344CB8AC3E}">
        <p14:creationId xmlns:p14="http://schemas.microsoft.com/office/powerpoint/2010/main" val="2670319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pt-BR" sz="6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↓</a:t>
            </a:r>
            <a:r>
              <a:rPr lang="pt-BR" sz="6000" b="1" dirty="0" smtClean="0">
                <a:latin typeface="Arial" pitchFamily="34" charset="0"/>
                <a:cs typeface="Arial" pitchFamily="34" charset="0"/>
              </a:rPr>
              <a:t>PA</a:t>
            </a:r>
            <a:endParaRPr lang="pt-BR" sz="6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256584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↓ d</a:t>
            </a:r>
            <a:r>
              <a:rPr lang="pt-BR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 estímulo de estiramento s dos receptores </a:t>
            </a:r>
            <a:r>
              <a:rPr lang="pt-BR" sz="4400" b="1" dirty="0" smtClean="0">
                <a:latin typeface="Arial" pitchFamily="34" charset="0"/>
                <a:cs typeface="Arial" pitchFamily="34" charset="0"/>
              </a:rPr>
              <a:t>→</a:t>
            </a:r>
            <a:r>
              <a:rPr lang="pt-BR" sz="4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tronco cerebral </a:t>
            </a:r>
            <a:r>
              <a:rPr lang="pt-BR" sz="4400" b="1" dirty="0" smtClean="0">
                <a:latin typeface="Arial" pitchFamily="34" charset="0"/>
                <a:cs typeface="Arial" pitchFamily="34" charset="0"/>
              </a:rPr>
              <a:t>→ estímulo do centro vasomotor</a:t>
            </a:r>
            <a:r>
              <a:rPr lang="pt-BR" sz="4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400" b="1" dirty="0" smtClean="0">
                <a:latin typeface="Arial" pitchFamily="34" charset="0"/>
                <a:cs typeface="Arial" pitchFamily="34" charset="0"/>
              </a:rPr>
              <a:t>→ </a:t>
            </a:r>
            <a:r>
              <a:rPr lang="pt-BR" sz="4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vasoconstrição </a:t>
            </a:r>
            <a:r>
              <a:rPr lang="pt-BR" sz="4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dos vasos sanguíneos periféricos </a:t>
            </a:r>
            <a:r>
              <a:rPr lang="pt-BR" sz="4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 </a:t>
            </a:r>
            <a:r>
              <a:rPr lang="pt-BR" sz="4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↑</a:t>
            </a:r>
            <a:r>
              <a:rPr lang="pt-BR" sz="4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bombeamento do coração e dilatação </a:t>
            </a:r>
            <a:r>
              <a:rPr lang="pt-BR" sz="4400" b="1" dirty="0" smtClean="0">
                <a:latin typeface="Arial" pitchFamily="34" charset="0"/>
                <a:cs typeface="Arial" pitchFamily="34" charset="0"/>
              </a:rPr>
              <a:t>→ </a:t>
            </a:r>
            <a:r>
              <a:rPr lang="pt-BR" sz="4400" b="1" dirty="0">
                <a:latin typeface="Arial" pitchFamily="34" charset="0"/>
                <a:cs typeface="Arial" pitchFamily="34" charset="0"/>
              </a:rPr>
              <a:t>↑</a:t>
            </a:r>
            <a:r>
              <a:rPr lang="pt-BR" sz="4400" b="1" dirty="0" smtClean="0">
                <a:latin typeface="Arial" pitchFamily="34" charset="0"/>
                <a:cs typeface="Arial" pitchFamily="34" charset="0"/>
              </a:rPr>
              <a:t> PA</a:t>
            </a:r>
            <a:endParaRPr lang="pt-BR" sz="4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6545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3- Alguns sistemas corporais estão sob controle antagonista.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pt-BR" dirty="0"/>
              <a:t>A insulina diminui a concentração da glicose no sangue enquanto que o glucagon aumenta a concentração da glicose no sangue</a:t>
            </a:r>
          </a:p>
          <a:p>
            <a:pPr lvl="0"/>
            <a:r>
              <a:rPr lang="pt-BR" dirty="0"/>
              <a:t>sinais químicos a partir de um neurônio simpático aumentam o batimento cardíaco, enquanto que sinais químicos do neurônio parassimpático diminuem o batimento </a:t>
            </a:r>
            <a:r>
              <a:rPr lang="pt-BR" dirty="0" smtClean="0"/>
              <a:t>cardíaco</a:t>
            </a:r>
          </a:p>
          <a:p>
            <a:pPr lvl="0"/>
            <a:r>
              <a:rPr lang="pt-BR" dirty="0" smtClean="0"/>
              <a:t>Casa com manutenção da temperatura realizada por aquecedor e ar condicionado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404785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4- Um sinal químico pode ter efeitos diferentes.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Os agentes homeostáticos antagonistas em uma região do corpo podem ser cooperativos em outra.</a:t>
            </a:r>
          </a:p>
          <a:p>
            <a:pPr lvl="0"/>
            <a:r>
              <a:rPr lang="pt-BR" dirty="0" smtClean="0"/>
              <a:t>A </a:t>
            </a:r>
            <a:r>
              <a:rPr lang="pt-BR" dirty="0"/>
              <a:t>adrenalina contrai ou dilata os vasos sanguíneos caso o vaso contenha receptores adrenérgicos alfa ou </a:t>
            </a:r>
            <a:r>
              <a:rPr lang="pt-BR" dirty="0" smtClean="0"/>
              <a:t>beta.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37793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>
            <a:normAutofit/>
          </a:bodyPr>
          <a:lstStyle/>
          <a:p>
            <a:r>
              <a:rPr lang="pt-BR" sz="6000" b="1" dirty="0" smtClean="0">
                <a:solidFill>
                  <a:srgbClr val="0070C0"/>
                </a:solidFill>
              </a:rPr>
              <a:t>Controle local </a:t>
            </a:r>
            <a:endParaRPr lang="pt-BR" sz="6000" b="1" dirty="0">
              <a:solidFill>
                <a:srgbClr val="0070C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96752"/>
            <a:ext cx="8964488" cy="5661248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uma célula ou tecido percebe uma variação nas imediações vizinhas e responde por sinalização </a:t>
            </a:r>
            <a:r>
              <a:rPr lang="pt-BR" dirty="0" err="1" smtClean="0"/>
              <a:t>parácrina</a:t>
            </a:r>
            <a:r>
              <a:rPr lang="pt-BR" dirty="0" smtClean="0"/>
              <a:t> e/ou  </a:t>
            </a:r>
            <a:r>
              <a:rPr lang="pt-BR" dirty="0" err="1" smtClean="0"/>
              <a:t>autócrina</a:t>
            </a:r>
            <a:endParaRPr lang="pt-BR" dirty="0" smtClean="0"/>
          </a:p>
          <a:p>
            <a:r>
              <a:rPr lang="pt-BR" dirty="0" smtClean="0"/>
              <a:t> resposta restrita à região onde a variação ocorreu </a:t>
            </a:r>
          </a:p>
          <a:p>
            <a:r>
              <a:rPr lang="pt-BR" b="1" dirty="0" smtClean="0">
                <a:solidFill>
                  <a:srgbClr val="0070C0"/>
                </a:solidFill>
              </a:rPr>
              <a:t>↓concentração de oxigênio em um tecido </a:t>
            </a:r>
            <a:r>
              <a:rPr lang="pt-BR" dirty="0" smtClean="0"/>
              <a:t>- as células dos capilares da região percebem a situação e respondem secretando uma substância </a:t>
            </a:r>
            <a:r>
              <a:rPr lang="pt-BR" dirty="0" err="1" smtClean="0"/>
              <a:t>parácrina</a:t>
            </a:r>
            <a:r>
              <a:rPr lang="pt-BR" dirty="0" smtClean="0"/>
              <a:t> (o dióxido de carbono e ácido lático) que provoca o relaxamento da musculatura da parede dos vasos sanguíneos, dilatando os mesmos e permitindo o ingresso de mais sangue e oxigênio na área.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952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>
            <a:normAutofit/>
          </a:bodyPr>
          <a:lstStyle/>
          <a:p>
            <a:r>
              <a:rPr lang="pt-BR" sz="5400" b="1" dirty="0" smtClean="0">
                <a:solidFill>
                  <a:srgbClr val="0070C0"/>
                </a:solidFill>
              </a:rPr>
              <a:t>Controle reflexo</a:t>
            </a:r>
            <a:endParaRPr lang="pt-BR" sz="5400" b="1" dirty="0">
              <a:solidFill>
                <a:srgbClr val="0070C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5720" y="1142984"/>
            <a:ext cx="8858280" cy="5715016"/>
          </a:xfrm>
        </p:spPr>
        <p:txBody>
          <a:bodyPr>
            <a:normAutofit/>
          </a:bodyPr>
          <a:lstStyle/>
          <a:p>
            <a:r>
              <a:rPr lang="pt-BR" dirty="0" smtClean="0"/>
              <a:t>o controle da reação se dá fora do órgão que efetua a resposta</a:t>
            </a:r>
          </a:p>
          <a:p>
            <a:r>
              <a:rPr lang="pt-BR" dirty="0" smtClean="0"/>
              <a:t>via de longa distância que utiliza o sistema nervoso e/ou o sistema endócrino para receber estímulos, integrar a informação e reagir </a:t>
            </a:r>
          </a:p>
          <a:p>
            <a:r>
              <a:rPr lang="pt-BR" b="1" dirty="0" smtClean="0">
                <a:solidFill>
                  <a:srgbClr val="0070C0"/>
                </a:solidFill>
              </a:rPr>
              <a:t>Vias reflexas</a:t>
            </a:r>
            <a:r>
              <a:rPr lang="pt-BR" dirty="0" smtClean="0"/>
              <a:t>: circuitos de resposta e circuitos de retroalimentação</a:t>
            </a:r>
          </a:p>
          <a:p>
            <a:r>
              <a:rPr lang="pt-BR" dirty="0" smtClean="0"/>
              <a:t>Componentes do circuito de resposta: um </a:t>
            </a:r>
            <a:r>
              <a:rPr lang="pt-BR" b="1" dirty="0" smtClean="0">
                <a:solidFill>
                  <a:srgbClr val="0070C0"/>
                </a:solidFill>
              </a:rPr>
              <a:t>sinal</a:t>
            </a:r>
            <a:r>
              <a:rPr lang="pt-BR" dirty="0" smtClean="0"/>
              <a:t> de estímulo, </a:t>
            </a:r>
            <a:r>
              <a:rPr lang="pt-BR" b="1" dirty="0" smtClean="0">
                <a:solidFill>
                  <a:srgbClr val="0070C0"/>
                </a:solidFill>
              </a:rPr>
              <a:t>integração</a:t>
            </a:r>
            <a:r>
              <a:rPr lang="pt-BR" dirty="0" smtClean="0"/>
              <a:t> do sinal e um sinal de </a:t>
            </a:r>
            <a:r>
              <a:rPr lang="pt-BR" b="1" dirty="0" smtClean="0">
                <a:solidFill>
                  <a:srgbClr val="0070C0"/>
                </a:solidFill>
              </a:rPr>
              <a:t>resposta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6924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>
            <a:normAutofit/>
          </a:bodyPr>
          <a:lstStyle/>
          <a:p>
            <a:r>
              <a:rPr lang="pt-BR" sz="5400" b="1" dirty="0" smtClean="0">
                <a:solidFill>
                  <a:srgbClr val="FF0000"/>
                </a:solidFill>
              </a:rPr>
              <a:t>HOMEOSTASE</a:t>
            </a:r>
            <a:endParaRPr lang="pt-BR" sz="54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429288"/>
          </a:xfrm>
        </p:spPr>
        <p:txBody>
          <a:bodyPr>
            <a:normAutofit lnSpcReduction="10000"/>
          </a:bodyPr>
          <a:lstStyle/>
          <a:p>
            <a:r>
              <a:rPr lang="pt-BR" sz="4000" dirty="0" smtClean="0"/>
              <a:t>Manutenção de “</a:t>
            </a:r>
            <a:r>
              <a:rPr lang="pt-BR" sz="4000" b="1" dirty="0" smtClean="0">
                <a:solidFill>
                  <a:srgbClr val="0070C0"/>
                </a:solidFill>
              </a:rPr>
              <a:t>um meio interno relativamente constante</a:t>
            </a:r>
            <a:r>
              <a:rPr lang="pt-BR" sz="4000" dirty="0" smtClean="0"/>
              <a:t>”. (Cannon, 1929) </a:t>
            </a:r>
          </a:p>
          <a:p>
            <a:r>
              <a:rPr lang="pt-BR" sz="4000" dirty="0" smtClean="0"/>
              <a:t>Processo </a:t>
            </a:r>
            <a:r>
              <a:rPr lang="pt-BR" sz="4000" b="1" dirty="0" smtClean="0">
                <a:solidFill>
                  <a:srgbClr val="0070C0"/>
                </a:solidFill>
              </a:rPr>
              <a:t>dinâmico</a:t>
            </a:r>
            <a:r>
              <a:rPr lang="pt-BR" sz="4000" dirty="0" smtClean="0"/>
              <a:t> - Estado de equilíbrio razoavelmente estável entre as variáveis fisiológicas.</a:t>
            </a:r>
          </a:p>
          <a:p>
            <a:r>
              <a:rPr lang="pt-BR" sz="4000" b="1" dirty="0" smtClean="0">
                <a:solidFill>
                  <a:srgbClr val="0070C0"/>
                </a:solidFill>
              </a:rPr>
              <a:t>Habilidade</a:t>
            </a:r>
            <a:r>
              <a:rPr lang="pt-BR" sz="4000" dirty="0" smtClean="0"/>
              <a:t> de manutenção do meio interno constante – todos os órgãos e tecidos contribuem.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357158" y="0"/>
            <a:ext cx="8101042" cy="6858000"/>
          </a:xfrm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Estímulo</a:t>
            </a:r>
            <a:br>
              <a:rPr lang="pt-BR" sz="3600" b="1" dirty="0" smtClean="0"/>
            </a:br>
            <a:r>
              <a:rPr lang="pt-BR" sz="3600" b="1" dirty="0" smtClean="0"/>
              <a:t>↓</a:t>
            </a:r>
            <a:br>
              <a:rPr lang="pt-BR" sz="3600" b="1" dirty="0" smtClean="0"/>
            </a:br>
            <a:r>
              <a:rPr lang="pt-BR" sz="3600" b="1" dirty="0" smtClean="0"/>
              <a:t>receptor</a:t>
            </a:r>
            <a:br>
              <a:rPr lang="pt-BR" sz="3600" b="1" dirty="0" smtClean="0"/>
            </a:br>
            <a:r>
              <a:rPr lang="pt-BR" sz="3600" b="1" dirty="0" smtClean="0"/>
              <a:t> ↓ </a:t>
            </a:r>
            <a:br>
              <a:rPr lang="pt-BR" sz="3600" b="1" dirty="0" smtClean="0"/>
            </a:br>
            <a:r>
              <a:rPr lang="pt-BR" sz="3600" b="1" dirty="0" smtClean="0"/>
              <a:t>via aferente</a:t>
            </a:r>
            <a:br>
              <a:rPr lang="pt-BR" sz="3600" b="1" dirty="0" smtClean="0"/>
            </a:br>
            <a:r>
              <a:rPr lang="pt-BR" sz="3600" b="1" dirty="0" smtClean="0"/>
              <a:t> ↓ </a:t>
            </a:r>
            <a:br>
              <a:rPr lang="pt-BR" sz="3600" b="1" dirty="0" smtClean="0"/>
            </a:br>
            <a:r>
              <a:rPr lang="pt-BR" sz="3600" b="1" dirty="0" smtClean="0"/>
              <a:t>centro de integração</a:t>
            </a:r>
            <a:br>
              <a:rPr lang="pt-BR" sz="3600" b="1" dirty="0" smtClean="0"/>
            </a:br>
            <a:r>
              <a:rPr lang="pt-BR" sz="3600" b="1" dirty="0" smtClean="0"/>
              <a:t> ↓ </a:t>
            </a:r>
            <a:br>
              <a:rPr lang="pt-BR" sz="3600" b="1" dirty="0" smtClean="0"/>
            </a:br>
            <a:r>
              <a:rPr lang="pt-BR" sz="3600" b="1" dirty="0" smtClean="0"/>
              <a:t>via eferente</a:t>
            </a:r>
            <a:br>
              <a:rPr lang="pt-BR" sz="3600" b="1" dirty="0" smtClean="0"/>
            </a:br>
            <a:r>
              <a:rPr lang="pt-BR" sz="3600" b="1" dirty="0" smtClean="0"/>
              <a:t> ↓ </a:t>
            </a:r>
            <a:br>
              <a:rPr lang="pt-BR" sz="3600" b="1" dirty="0" smtClean="0"/>
            </a:br>
            <a:r>
              <a:rPr lang="pt-BR" sz="3600" b="1" dirty="0" smtClean="0"/>
              <a:t>efetor</a:t>
            </a:r>
            <a:br>
              <a:rPr lang="pt-BR" sz="3600" b="1" dirty="0" smtClean="0"/>
            </a:br>
            <a:r>
              <a:rPr lang="pt-BR" sz="3600" b="1" dirty="0" smtClean="0"/>
              <a:t> ↓ </a:t>
            </a:r>
            <a:br>
              <a:rPr lang="pt-BR" sz="3600" b="1" dirty="0" smtClean="0"/>
            </a:br>
            <a:r>
              <a:rPr lang="pt-BR" sz="3600" b="1" dirty="0" smtClean="0"/>
              <a:t>resposta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b="1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065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/>
          <a:lstStyle/>
          <a:p>
            <a:r>
              <a:rPr lang="pt-BR" b="1" dirty="0" smtClean="0">
                <a:solidFill>
                  <a:srgbClr val="0070C0"/>
                </a:solidFill>
              </a:rPr>
              <a:t>VIA REFLEXA HOMEOSTÁTICA 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>
            <a:normAutofit lnSpcReduction="10000"/>
          </a:bodyPr>
          <a:lstStyle/>
          <a:p>
            <a:r>
              <a:rPr lang="pt-BR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Estímulo</a:t>
            </a:r>
            <a:r>
              <a:rPr lang="pt-BR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3600" dirty="0" smtClean="0">
                <a:latin typeface="Arial" pitchFamily="34" charset="0"/>
                <a:cs typeface="Arial" pitchFamily="34" charset="0"/>
              </a:rPr>
              <a:t>-  distúrbio ou variação que desencadeia a ação da via ( variação da temperatura, no conteúdo do oxigênio, na pressão sanguínea, ou qualquer um de diversos parâmetros)</a:t>
            </a:r>
          </a:p>
          <a:p>
            <a:r>
              <a:rPr lang="pt-BR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Sensor</a:t>
            </a:r>
            <a:r>
              <a:rPr lang="pt-BR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3600" dirty="0" smtClean="0">
                <a:latin typeface="Arial" pitchFamily="34" charset="0"/>
                <a:cs typeface="Arial" pitchFamily="34" charset="0"/>
              </a:rPr>
              <a:t>ou receptor -  percebe o estímulo e está continuamente monitorando o seu ambiente. Quando alertado sobre uma variação, o receptor envia um sinal</a:t>
            </a:r>
          </a:p>
          <a:p>
            <a:r>
              <a:rPr lang="pt-BR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Sinal</a:t>
            </a:r>
            <a:r>
              <a:rPr lang="pt-BR" sz="3600" b="1" dirty="0" smtClean="0">
                <a:latin typeface="Arial" pitchFamily="34" charset="0"/>
                <a:cs typeface="Arial" pitchFamily="34" charset="0"/>
              </a:rPr>
              <a:t> -</a:t>
            </a:r>
            <a:r>
              <a:rPr lang="pt-BR" sz="3600" dirty="0" smtClean="0">
                <a:latin typeface="Arial" pitchFamily="34" charset="0"/>
                <a:cs typeface="Arial" pitchFamily="34" charset="0"/>
              </a:rPr>
              <a:t> ou via aferente (que chega) de ligação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/>
          <a:lstStyle/>
          <a:p>
            <a:r>
              <a:rPr lang="pt-BR" b="1" dirty="0" smtClean="0">
                <a:solidFill>
                  <a:srgbClr val="0070C0"/>
                </a:solidFill>
              </a:rPr>
              <a:t>VIA REFLEXA HOMEOSTÁTICA 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>
            <a:normAutofit/>
          </a:bodyPr>
          <a:lstStyle/>
          <a:p>
            <a:r>
              <a:rPr lang="pt-BR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Centro de integração </a:t>
            </a:r>
            <a:r>
              <a:rPr lang="pt-BR" sz="3600" dirty="0" smtClean="0">
                <a:latin typeface="Arial" pitchFamily="34" charset="0"/>
                <a:cs typeface="Arial" pitchFamily="34" charset="0"/>
              </a:rPr>
              <a:t>- centro de controle que avalia o sinal recebido, compara-o com um padrão e determina uma resposta </a:t>
            </a:r>
          </a:p>
          <a:p>
            <a:r>
              <a:rPr lang="pt-BR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Sina</a:t>
            </a:r>
            <a:r>
              <a:rPr lang="pt-BR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pt-BR" sz="3600" dirty="0" smtClean="0">
                <a:latin typeface="Arial" pitchFamily="34" charset="0"/>
                <a:cs typeface="Arial" pitchFamily="34" charset="0"/>
              </a:rPr>
              <a:t> - ou via eferente (que sai) de ligação</a:t>
            </a:r>
          </a:p>
          <a:p>
            <a:r>
              <a:rPr lang="pt-BR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Efetor</a:t>
            </a:r>
            <a:r>
              <a:rPr lang="pt-BR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3600" dirty="0" smtClean="0">
                <a:latin typeface="Arial" pitchFamily="34" charset="0"/>
                <a:cs typeface="Arial" pitchFamily="34" charset="0"/>
              </a:rPr>
              <a:t>-  célula ou tecido que age</a:t>
            </a:r>
          </a:p>
          <a:p>
            <a:r>
              <a:rPr lang="pt-BR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Resposta</a:t>
            </a:r>
            <a:r>
              <a:rPr lang="pt-BR" sz="3600" dirty="0" smtClean="0">
                <a:latin typeface="Arial" pitchFamily="34" charset="0"/>
                <a:cs typeface="Arial" pitchFamily="34" charset="0"/>
              </a:rPr>
              <a:t> – ação apropriada para retornar a situação aos limites de normalidade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2215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85860"/>
          </a:xfrm>
        </p:spPr>
        <p:txBody>
          <a:bodyPr/>
          <a:lstStyle/>
          <a:p>
            <a:r>
              <a:rPr lang="pt-BR" b="1" dirty="0" smtClean="0"/>
              <a:t>COMPARAÇÃO COM UM AQUÁRIO</a:t>
            </a:r>
            <a:endParaRPr lang="pt-BR" b="1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1"/>
          </p:nvPr>
        </p:nvSpPr>
        <p:spPr>
          <a:xfrm>
            <a:off x="285720" y="1600200"/>
            <a:ext cx="4210080" cy="4525963"/>
          </a:xfrm>
        </p:spPr>
        <p:txBody>
          <a:bodyPr>
            <a:normAutofit fontScale="92500"/>
          </a:bodyPr>
          <a:lstStyle/>
          <a:p>
            <a:r>
              <a:rPr lang="pt-BR" sz="4000" b="1" dirty="0" smtClean="0">
                <a:solidFill>
                  <a:srgbClr val="FF0000"/>
                </a:solidFill>
              </a:rPr>
              <a:t>Componente</a:t>
            </a:r>
          </a:p>
          <a:p>
            <a:r>
              <a:rPr lang="pt-BR" sz="3900" dirty="0" smtClean="0"/>
              <a:t>Termômetro</a:t>
            </a:r>
          </a:p>
          <a:p>
            <a:r>
              <a:rPr lang="pt-BR" sz="3900" dirty="0" smtClean="0"/>
              <a:t>Fio de comunicação</a:t>
            </a:r>
          </a:p>
          <a:p>
            <a:r>
              <a:rPr lang="pt-BR" sz="3900" dirty="0" smtClean="0"/>
              <a:t>Caixa de controle</a:t>
            </a:r>
          </a:p>
          <a:p>
            <a:r>
              <a:rPr lang="pt-BR" sz="3900" dirty="0" smtClean="0"/>
              <a:t>Fio de comunicação</a:t>
            </a:r>
          </a:p>
          <a:p>
            <a:r>
              <a:rPr lang="pt-BR" sz="3900" dirty="0" smtClean="0"/>
              <a:t>Aquecedor</a:t>
            </a:r>
            <a:endParaRPr lang="pt-BR" sz="3700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half" idx="2"/>
          </p:nvPr>
        </p:nvSpPr>
        <p:spPr>
          <a:xfrm>
            <a:off x="4500562" y="1142984"/>
            <a:ext cx="4643438" cy="5715016"/>
          </a:xfrm>
        </p:spPr>
        <p:txBody>
          <a:bodyPr>
            <a:normAutofit fontScale="92500"/>
          </a:bodyPr>
          <a:lstStyle/>
          <a:p>
            <a:r>
              <a:rPr lang="pt-BR" sz="3700" b="1" dirty="0" smtClean="0">
                <a:solidFill>
                  <a:srgbClr val="FF0000"/>
                </a:solidFill>
              </a:rPr>
              <a:t>Reflexo biológico equivalente</a:t>
            </a:r>
          </a:p>
          <a:p>
            <a:r>
              <a:rPr lang="pt-BR" sz="3900" dirty="0" smtClean="0"/>
              <a:t>Receptor</a:t>
            </a:r>
          </a:p>
          <a:p>
            <a:r>
              <a:rPr lang="pt-BR" sz="3900" dirty="0" smtClean="0"/>
              <a:t>Via aferente</a:t>
            </a:r>
          </a:p>
          <a:p>
            <a:r>
              <a:rPr lang="pt-BR" sz="3900" dirty="0" smtClean="0"/>
              <a:t>Centro de integração</a:t>
            </a:r>
          </a:p>
          <a:p>
            <a:r>
              <a:rPr lang="pt-BR" sz="3900" dirty="0" smtClean="0"/>
              <a:t>Via eferente</a:t>
            </a:r>
          </a:p>
          <a:p>
            <a:r>
              <a:rPr lang="pt-BR" sz="3900" dirty="0" smtClean="0"/>
              <a:t>Efetor</a:t>
            </a:r>
            <a:endParaRPr lang="pt-BR" sz="3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856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0"/>
            <a:ext cx="4248472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486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https://i.ytimg.com/vi/Vt7Gh4yIXF0/hqdefaul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7908"/>
            <a:ext cx="9144000" cy="68759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0070C0"/>
                </a:solidFill>
              </a:rPr>
              <a:t>Participação do fluido extracelular na HOMEOSTASE 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8858280" cy="4972072"/>
          </a:xfrm>
        </p:spPr>
        <p:txBody>
          <a:bodyPr>
            <a:normAutofit/>
          </a:bodyPr>
          <a:lstStyle/>
          <a:p>
            <a:pPr algn="ctr"/>
            <a:r>
              <a:rPr lang="pt-BR" sz="4000" dirty="0" smtClean="0"/>
              <a:t>Variáveis fisiológicas - pressão, volume, </a:t>
            </a:r>
            <a:r>
              <a:rPr lang="pt-BR" sz="4000" dirty="0" err="1" smtClean="0"/>
              <a:t>osmolaridade</a:t>
            </a:r>
            <a:r>
              <a:rPr lang="pt-BR" sz="4000" dirty="0" smtClean="0"/>
              <a:t>, pH, concentrações iônicas e de outros componentes- dentro de faixas estreitas de variação para permitir que as células sobrevivam em condições normais de funcionamento.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www.educabras.com/media/emtudo_img/upload/_img/20141209_12384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HOMEOSTASE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85720" y="1142984"/>
            <a:ext cx="8572560" cy="5357850"/>
          </a:xfrm>
        </p:spPr>
        <p:txBody>
          <a:bodyPr>
            <a:normAutofit/>
          </a:bodyPr>
          <a:lstStyle/>
          <a:p>
            <a:r>
              <a:rPr lang="pt-BR" dirty="0" smtClean="0"/>
              <a:t>processo contínuo</a:t>
            </a:r>
          </a:p>
          <a:p>
            <a:r>
              <a:rPr lang="pt-BR" dirty="0" smtClean="0"/>
              <a:t>monitoramento de múltiplos parâmetros</a:t>
            </a:r>
          </a:p>
          <a:p>
            <a:r>
              <a:rPr lang="pt-BR" dirty="0" smtClean="0"/>
              <a:t>coordenação de respostas adequadas para minimizar o distúrbio</a:t>
            </a:r>
          </a:p>
          <a:p>
            <a:r>
              <a:rPr lang="pt-BR" dirty="0" smtClean="0"/>
              <a:t>respostas e controle localizados ou sistêmicos</a:t>
            </a:r>
          </a:p>
          <a:p>
            <a:r>
              <a:rPr lang="pt-BR" dirty="0" smtClean="0"/>
              <a:t>três componentes: um </a:t>
            </a:r>
            <a:r>
              <a:rPr lang="pt-BR" b="1" dirty="0" smtClean="0">
                <a:solidFill>
                  <a:srgbClr val="0070C0"/>
                </a:solidFill>
              </a:rPr>
              <a:t>estímulo</a:t>
            </a:r>
            <a:r>
              <a:rPr lang="pt-BR" dirty="0" smtClean="0"/>
              <a:t>, uma </a:t>
            </a:r>
            <a:r>
              <a:rPr lang="pt-BR" b="1" dirty="0" smtClean="0">
                <a:solidFill>
                  <a:srgbClr val="0070C0"/>
                </a:solidFill>
              </a:rPr>
              <a:t>célula ou tecido que avaliam</a:t>
            </a:r>
            <a:r>
              <a:rPr lang="pt-BR" dirty="0" smtClean="0"/>
              <a:t> o estímulo e iniciam a resposta, e as células ou tecidos que efetuam a </a:t>
            </a:r>
            <a:r>
              <a:rPr lang="pt-BR" b="1" dirty="0" smtClean="0">
                <a:solidFill>
                  <a:srgbClr val="0070C0"/>
                </a:solidFill>
              </a:rPr>
              <a:t>resposta</a:t>
            </a:r>
            <a:r>
              <a:rPr lang="pt-BR" dirty="0" smtClean="0"/>
              <a:t>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OS 4 POSTULADOS DE CANNON</a:t>
            </a: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764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1- O sistema nervoso tem um papel na preservação da “aptidão” do meio interno.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O sistema nervoso atua na preservação do “ajuste” ao ambiente interno</a:t>
            </a:r>
            <a:r>
              <a:rPr lang="pt-BR" dirty="0">
                <a:solidFill>
                  <a:srgbClr val="FF0000"/>
                </a:solidFill>
              </a:rPr>
              <a:t> </a:t>
            </a:r>
            <a:endParaRPr lang="pt-BR" dirty="0" smtClean="0">
              <a:solidFill>
                <a:srgbClr val="FF0000"/>
              </a:solidFill>
            </a:endParaRPr>
          </a:p>
          <a:p>
            <a:pPr lvl="0"/>
            <a:r>
              <a:rPr lang="pt-BR" dirty="0"/>
              <a:t>Manutenção de condições compatíveis com o funcionamento normal. </a:t>
            </a:r>
          </a:p>
          <a:p>
            <a:pPr lvl="0"/>
            <a:r>
              <a:rPr lang="pt-BR" dirty="0"/>
              <a:t>O SN coordena e integra o volume sanguíneo, a </a:t>
            </a:r>
            <a:r>
              <a:rPr lang="pt-BR" dirty="0" err="1"/>
              <a:t>osmolaridade</a:t>
            </a:r>
            <a:r>
              <a:rPr lang="pt-BR" dirty="0"/>
              <a:t>, a pressão sanguínea e a temperatura do corpo, entre outros parâmetros.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2085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2- Alguns sistemas do corpo estão sob controle tônico (</a:t>
            </a:r>
            <a:r>
              <a:rPr lang="pt-BR" i="1" dirty="0" smtClean="0"/>
              <a:t>tonos, </a:t>
            </a:r>
            <a:r>
              <a:rPr lang="pt-BR" dirty="0" smtClean="0"/>
              <a:t>estender).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699555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4905</TotalTime>
  <Words>775</Words>
  <Application>Microsoft Office PowerPoint</Application>
  <PresentationFormat>Apresentação na tela (4:3)</PresentationFormat>
  <Paragraphs>70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27" baseType="lpstr">
      <vt:lpstr>Tema do Office</vt:lpstr>
      <vt:lpstr>Apresentação do PowerPoint</vt:lpstr>
      <vt:lpstr>HOMEOSTASE</vt:lpstr>
      <vt:lpstr>Apresentação do PowerPoint</vt:lpstr>
      <vt:lpstr>Participação do fluido extracelular na HOMEOSTASE </vt:lpstr>
      <vt:lpstr>Apresentação do PowerPoint</vt:lpstr>
      <vt:lpstr>HOMEOSTASE</vt:lpstr>
      <vt:lpstr>OS 4 POSTULADOS DE CANNON</vt:lpstr>
      <vt:lpstr>1- O sistema nervoso tem um papel na preservação da “aptidão” do meio interno.</vt:lpstr>
      <vt:lpstr>2- Alguns sistemas do corpo estão sob controle tônico (tonos, estender). </vt:lpstr>
      <vt:lpstr>Apresentação do PowerPoint</vt:lpstr>
      <vt:lpstr>Nível tônico de atividade</vt:lpstr>
      <vt:lpstr>BARORRECEPTORES</vt:lpstr>
      <vt:lpstr>↑PA</vt:lpstr>
      <vt:lpstr>↓PA</vt:lpstr>
      <vt:lpstr>3- Alguns sistemas corporais estão sob controle antagonista.</vt:lpstr>
      <vt:lpstr>4- Um sinal químico pode ter efeitos diferentes.</vt:lpstr>
      <vt:lpstr>Controle local </vt:lpstr>
      <vt:lpstr>Controle reflexo</vt:lpstr>
      <vt:lpstr>Apresentação do PowerPoint</vt:lpstr>
      <vt:lpstr>Estímulo ↓ receptor  ↓  via aferente  ↓  centro de integração  ↓  via eferente  ↓  efetor  ↓  resposta </vt:lpstr>
      <vt:lpstr>Apresentação do PowerPoint</vt:lpstr>
      <vt:lpstr>VIA REFLEXA HOMEOSTÁTICA </vt:lpstr>
      <vt:lpstr>VIA REFLEXA HOMEOSTÁTICA </vt:lpstr>
      <vt:lpstr>COMPARAÇÃO COM UM AQUÁRIO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FISIOLOGIA</dc:title>
  <dc:creator>isabela</dc:creator>
  <cp:lastModifiedBy>Isabela</cp:lastModifiedBy>
  <cp:revision>53</cp:revision>
  <dcterms:created xsi:type="dcterms:W3CDTF">2016-06-16T14:50:31Z</dcterms:created>
  <dcterms:modified xsi:type="dcterms:W3CDTF">2020-08-13T11:25:20Z</dcterms:modified>
</cp:coreProperties>
</file>