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76" r:id="rId2"/>
    <p:sldId id="257" r:id="rId3"/>
    <p:sldId id="283" r:id="rId4"/>
    <p:sldId id="261" r:id="rId5"/>
    <p:sldId id="293" r:id="rId6"/>
    <p:sldId id="263" r:id="rId7"/>
    <p:sldId id="264" r:id="rId8"/>
    <p:sldId id="297" r:id="rId9"/>
    <p:sldId id="267" r:id="rId10"/>
    <p:sldId id="269" r:id="rId11"/>
    <p:sldId id="284" r:id="rId12"/>
    <p:sldId id="285" r:id="rId13"/>
    <p:sldId id="258" r:id="rId14"/>
    <p:sldId id="286" r:id="rId15"/>
    <p:sldId id="287" r:id="rId16"/>
    <p:sldId id="259" r:id="rId17"/>
    <p:sldId id="294" r:id="rId18"/>
    <p:sldId id="292" r:id="rId19"/>
    <p:sldId id="288" r:id="rId20"/>
    <p:sldId id="266" r:id="rId21"/>
    <p:sldId id="282" r:id="rId22"/>
    <p:sldId id="289" r:id="rId23"/>
    <p:sldId id="291" r:id="rId24"/>
    <p:sldId id="260" r:id="rId25"/>
    <p:sldId id="295" r:id="rId26"/>
    <p:sldId id="273" r:id="rId27"/>
    <p:sldId id="298" r:id="rId28"/>
    <p:sldId id="280" r:id="rId29"/>
    <p:sldId id="274" r:id="rId30"/>
    <p:sldId id="275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landa ruthes silveira" initials="irs" lastIdx="1" clrIdx="0">
    <p:extLst>
      <p:ext uri="{19B8F6BF-5375-455C-9EA6-DF929625EA0E}">
        <p15:presenceInfo xmlns:p15="http://schemas.microsoft.com/office/powerpoint/2012/main" userId="iolanda ruthes silv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15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00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04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26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16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0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6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1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84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2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12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4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03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2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67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CD34-BB81-4377-B7CA-5825D5D3626F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C45BDE-B944-4F1F-A255-EEF3007D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pt/profissional/doen%C3%A7as-infecciosas/enterov%C3%ADrus/vis%C3%A3o-geral-das-infec%C3%A7%C3%B5es-por-enterov%C3%ADrus#v1020086_pt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ebmed.com.br/as-dez-principais-causas-de-morte-no-mundo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es.ufrj.br/informacao/dengue/den-iv.html" TargetMode="External"/><Relationship Id="rId2" Type="http://schemas.openxmlformats.org/officeDocument/2006/relationships/hyperlink" Target="http://www.cives.ufrj.br/informacao/unidades/us-r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ves.ufrj.br/informacao/dm/dm-iv.html" TargetMode="External"/><Relationship Id="rId5" Type="http://schemas.openxmlformats.org/officeDocument/2006/relationships/hyperlink" Target="http://www.cives.ufrj.br/informacao/leptospirose/lep-iv.html" TargetMode="External"/><Relationship Id="rId4" Type="http://schemas.openxmlformats.org/officeDocument/2006/relationships/hyperlink" Target="http://www.cives.ufrj.br/informacao/malaria/mal-iv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es.ufrj.br/informacao/malaria/mal-iv.html" TargetMode="External"/><Relationship Id="rId2" Type="http://schemas.openxmlformats.org/officeDocument/2006/relationships/hyperlink" Target="http://www.cives.ufrj.br/informacao/dengue/den-iv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ives.ufrj.br/informacao/leptospirose/lep-iv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9" y="332656"/>
            <a:ext cx="837263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4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16632"/>
            <a:ext cx="9144000" cy="6625481"/>
          </a:xfrm>
        </p:spPr>
        <p:txBody>
          <a:bodyPr>
            <a:noAutofit/>
          </a:bodyPr>
          <a:lstStyle/>
          <a:p>
            <a:r>
              <a:rPr lang="pt-BR" sz="2000" b="1" dirty="0"/>
              <a:t>Recomendações</a:t>
            </a:r>
            <a:endParaRPr lang="pt-BR" sz="2000" dirty="0"/>
          </a:p>
          <a:p>
            <a:r>
              <a:rPr lang="pt-BR" sz="2000" dirty="0"/>
              <a:t>a)      Notificação imediata de casos suspeitos (pacientes com febre, exantema, coriza e/ou tosse e/ou conjuntivite);</a:t>
            </a:r>
          </a:p>
          <a:p>
            <a:r>
              <a:rPr lang="pt-BR" sz="2000" dirty="0"/>
              <a:t>b)      Atenção especial aos casos suspeitos de viajantes e/ou pessoas que tiveram contato com viajantes nos últimos 30 dias;</a:t>
            </a:r>
          </a:p>
          <a:p>
            <a:r>
              <a:rPr lang="pt-BR" sz="2000" dirty="0"/>
              <a:t>c)      Orientação para o isolamento hospitalar ou domiciliar do caso suspeito até o final do período de transmissibilidade (período de 6 dias antes do aparecimento do exantema até 4 dias após);</a:t>
            </a:r>
          </a:p>
          <a:p>
            <a:r>
              <a:rPr lang="pt-BR" sz="2000" dirty="0"/>
              <a:t>d)      Bloqueio vacinal dos contatos, no período de transmissibilidade, em até 72 horas e monitoramento destes por até 30 dias;</a:t>
            </a:r>
          </a:p>
          <a:p>
            <a:r>
              <a:rPr lang="pt-BR" sz="2000" dirty="0"/>
              <a:t>e)      Investigação dos casos quanto a possíveis fontes de infecção;</a:t>
            </a:r>
          </a:p>
          <a:p>
            <a:r>
              <a:rPr lang="pt-BR" sz="2000" dirty="0"/>
              <a:t>f)       Busca retrospectiva de casos em prontuários de hospitais e laboratórios públicos e privados;</a:t>
            </a:r>
          </a:p>
          <a:p>
            <a:r>
              <a:rPr lang="pt-BR" sz="2000" dirty="0"/>
              <a:t>g)      Atualização da caderneta de vacinação de crianças e adultos em todas as oportunidades;</a:t>
            </a:r>
          </a:p>
          <a:p>
            <a:r>
              <a:rPr lang="pt-BR" sz="2000" dirty="0"/>
              <a:t>h)      Coleta de amostras clínicas para sorologia e identificação viral e encaminhamento obrigatório ao Laboratório Central de Saúde Pública (</a:t>
            </a:r>
            <a:r>
              <a:rPr lang="pt-BR" sz="2000" dirty="0" err="1"/>
              <a:t>Lacen</a:t>
            </a:r>
            <a:r>
              <a:rPr lang="pt-BR" sz="2000" dirty="0"/>
              <a:t>/SC).</a:t>
            </a:r>
          </a:p>
          <a:p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0519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Coqueluche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7848872" cy="46285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dirty="0"/>
              <a:t>Tosse paroxística - tosse súbita incontrolável, com tossidas rápidas e curtas (5 a 10) em uma única  expiração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dirty="0"/>
              <a:t>Guincho inspiratório - resultante da inalação forçosa do ar contra a glote estreitada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dirty="0"/>
              <a:t>Cianose, saliência dos olhos, protrusão da língua, salivação; e/ou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dirty="0"/>
              <a:t>Vômitos pós-tosse.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dirty="0"/>
              <a:t>Apneia </a:t>
            </a:r>
            <a:r>
              <a:rPr lang="pt-BR" sz="3000" dirty="0">
                <a:solidFill>
                  <a:srgbClr val="FF0000"/>
                </a:solidFill>
              </a:rPr>
              <a:t>(importante</a:t>
            </a:r>
            <a:r>
              <a:rPr lang="pt-BR" sz="3000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000" u="sng" dirty="0">
                <a:solidFill>
                  <a:srgbClr val="C00000"/>
                </a:solidFill>
              </a:rPr>
              <a:t>Engasgo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65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/>
              <a:t>Difteria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2304257"/>
          </a:xfrm>
        </p:spPr>
        <p:txBody>
          <a:bodyPr>
            <a:noAutofit/>
          </a:bodyPr>
          <a:lstStyle/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Causada por </a:t>
            </a:r>
            <a:r>
              <a:rPr lang="pt-BR" sz="24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Corynebacterium</a:t>
            </a:r>
            <a:r>
              <a:rPr lang="pt-BR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diphteriae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por sua toxina, que provoca inflamação com formação de exsudato fibrinoso da mucosa da garganta, do nariz e, às vezes, da traqueia e dos brônquios; crupe diftérico. A toxina do bacilo provoca degeneração de nervos periféricos, do miocárdio e de outros tecidos. </a:t>
            </a:r>
          </a:p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doença compromete o estado geral do paciente, que apresenta febre, cansaço e palidez. Há dor de garganta discreta. Em casos mais graves pode haver edema intenso no pescoço, aumento de gânglios linfáticos na região e até asfixia mecânica aguda pela obstrução causada pela placa.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3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68952" cy="524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8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Tétano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13829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pt-BR" dirty="0"/>
              <a:t>Meningite por </a:t>
            </a:r>
            <a:r>
              <a:rPr lang="pt-BR" dirty="0" err="1"/>
              <a:t>Haemophylus</a:t>
            </a:r>
            <a:r>
              <a:rPr lang="pt-BR" dirty="0"/>
              <a:t> influenza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pt-BR" sz="3000" dirty="0"/>
              <a:t>Infecção bacteriana aguda das meninges. Início, geralmente, súbito, com febre, cefaleia intensa, náuseas, vômitos e rigidez de nuca, aos quais se associam os sinais de </a:t>
            </a:r>
            <a:r>
              <a:rPr lang="pt-BR" sz="3000" dirty="0" err="1"/>
              <a:t>Kernig</a:t>
            </a:r>
            <a:r>
              <a:rPr lang="pt-BR" sz="3000" dirty="0"/>
              <a:t> e </a:t>
            </a:r>
            <a:r>
              <a:rPr lang="pt-BR" sz="3000" dirty="0" err="1"/>
              <a:t>Brudzinski</a:t>
            </a:r>
            <a:r>
              <a:rPr lang="pt-BR" sz="3000" dirty="0"/>
              <a:t>.</a:t>
            </a:r>
          </a:p>
          <a:p>
            <a:pPr fontAlgn="base"/>
            <a:r>
              <a:rPr lang="pt-BR" sz="3000" dirty="0"/>
              <a:t>Lactentes, raramente, apresentam sinais de irritação meníngea ou de hipertensão intracraniana, como rigidez de nuca, convulsões e </a:t>
            </a:r>
            <a:r>
              <a:rPr lang="pt-BR" sz="3000" dirty="0" err="1"/>
              <a:t>opistótono</a:t>
            </a:r>
            <a:r>
              <a:rPr lang="pt-BR" sz="3000" dirty="0"/>
              <a:t>. </a:t>
            </a:r>
          </a:p>
          <a:p>
            <a:pPr fontAlgn="base"/>
            <a:r>
              <a:rPr lang="pt-BR" sz="3000" dirty="0"/>
              <a:t>Os sinais clínicos iniciais são inespecíficos, comuns a outras doenças desse período, a exemplo de instabilidade térmica (hipotermia ou hipertermia), desconforto respiratório, irritabilidade, letargia, recusa alimentar, vômitos, icterícia. </a:t>
            </a:r>
          </a:p>
          <a:p>
            <a:pPr fontAlgn="base"/>
            <a:r>
              <a:rPr lang="pt-BR" sz="3000" dirty="0"/>
              <a:t>Pode-se observar, ainda, a presença de outros sinais e sintomas como: agitação, grito meníngeo </a:t>
            </a:r>
            <a:r>
              <a:rPr lang="pt-BR" sz="3000" b="1" dirty="0"/>
              <a:t>(</a:t>
            </a:r>
            <a:r>
              <a:rPr lang="pt-BR" sz="3000" dirty="0"/>
              <a:t>a criança grita, quando manipulada, principalmente quando as pernas são flexionadas para troca de fraldas) e recusa alimentar.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40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6944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4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2EB9E-39A1-4EC1-A74C-CF16C9C0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62801" cy="1320800"/>
          </a:xfrm>
        </p:spPr>
        <p:txBody>
          <a:bodyPr/>
          <a:lstStyle/>
          <a:p>
            <a:r>
              <a:rPr lang="pt-BR" dirty="0" err="1"/>
              <a:t>DPT+HIB+Hepatite</a:t>
            </a:r>
            <a:r>
              <a:rPr lang="pt-BR" dirty="0"/>
              <a:t> B = </a:t>
            </a:r>
            <a:r>
              <a:rPr lang="pt-BR" dirty="0" err="1"/>
              <a:t>Pentavalente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1451C-ECB0-4D8D-B1EB-D1F863BA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460432" cy="504056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3900" dirty="0">
                <a:solidFill>
                  <a:srgbClr val="FF0000"/>
                </a:solidFill>
              </a:rPr>
              <a:t>Esquema: 2, 4 e 6 meses (intervalo mínimo de 30 dias).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3900" dirty="0">
                <a:solidFill>
                  <a:srgbClr val="FF0000"/>
                </a:solidFill>
              </a:rPr>
              <a:t>Reforços: aos 15 meses e 4 anos (somente DTP).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3900" dirty="0">
                <a:solidFill>
                  <a:srgbClr val="FF0000"/>
                </a:solidFill>
              </a:rPr>
              <a:t>DT a cada 10 anos</a:t>
            </a:r>
          </a:p>
          <a:p>
            <a:pPr algn="just">
              <a:lnSpc>
                <a:spcPct val="90000"/>
              </a:lnSpc>
            </a:pPr>
            <a:r>
              <a:rPr lang="pt-BR" altLang="pt-BR" sz="3900" dirty="0" err="1">
                <a:solidFill>
                  <a:srgbClr val="FF0000"/>
                </a:solidFill>
              </a:rPr>
              <a:t>DPTa</a:t>
            </a:r>
            <a:r>
              <a:rPr lang="pt-BR" altLang="pt-BR" sz="3900" dirty="0">
                <a:solidFill>
                  <a:srgbClr val="FF0000"/>
                </a:solidFill>
              </a:rPr>
              <a:t> para as gestantes,</a:t>
            </a:r>
            <a:r>
              <a:rPr lang="pt-BR" altLang="pt-BR" sz="3900" dirty="0">
                <a:solidFill>
                  <a:srgbClr val="FF0000"/>
                </a:solidFill>
                <a:latin typeface="UOLText"/>
              </a:rPr>
              <a:t> recomendado é que a aplicação da dose seja realizada entre as 20ª semanas de gestação, Ou no puerpério imediato. 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32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76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HPV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445224"/>
          </a:xfrm>
        </p:spPr>
        <p:txBody>
          <a:bodyPr>
            <a:normAutofit fontScale="85000" lnSpcReduction="10000"/>
          </a:bodyPr>
          <a:lstStyle/>
          <a:p>
            <a:r>
              <a:rPr lang="pt-BR" sz="2800" dirty="0"/>
              <a:t>A infecção pelo HPV não apresenta sintomas na maioria das pessoas. O HPV pode ficar latente de meses a anos, sem manifestar sinais (visíveis a olho nu), ou apresentar manifestações subclínicas (não visíveis a olho nu).</a:t>
            </a:r>
          </a:p>
          <a:p>
            <a:r>
              <a:rPr lang="pt-BR" sz="2800" dirty="0"/>
              <a:t>A diminuição da resistência do organismo pode desencadear a multiplicação do HPV e, consequentemente, provocar o aparecimento de lesões. A maioria das infecções em mulheres (sobretudo em adolescentes) tem resolução espontânea, pelo próprio organismo, em um período aproximado de até 24 meses.</a:t>
            </a:r>
          </a:p>
          <a:p>
            <a:r>
              <a:rPr lang="pt-BR" sz="2800" dirty="0"/>
              <a:t>As primeiras manifestações da infecção pelo HPV surgem, aproximadamente, entre dois e oito meses, mas pode demorar até 20 anos para aparecer algum sinal da infecção. As manifestações costumam ser mais comuns em gestantes e em pessoas com imunidade baixa.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13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936104"/>
          </a:xfrm>
        </p:spPr>
        <p:txBody>
          <a:bodyPr/>
          <a:lstStyle/>
          <a:p>
            <a:pPr algn="ctr"/>
            <a:r>
              <a:rPr lang="pt-BR" b="1" dirty="0"/>
              <a:t>HPV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 fontScale="92500"/>
          </a:bodyPr>
          <a:lstStyle/>
          <a:p>
            <a:r>
              <a:rPr lang="pt-BR" sz="2400" b="1" dirty="0"/>
              <a:t>Lesões clínicas</a:t>
            </a:r>
            <a:r>
              <a:rPr lang="pt-BR" sz="2400" dirty="0"/>
              <a:t> – apresentam-se como verrugas na região genital e no ânus (denominadas tecnicamente condilomas acuminados . Podem ser únicas ou múltiplas, de tamanho variável, achatadas ou </a:t>
            </a:r>
            <a:r>
              <a:rPr lang="pt-BR" sz="2400" dirty="0" err="1"/>
              <a:t>papulosas</a:t>
            </a:r>
            <a:r>
              <a:rPr lang="pt-BR" sz="2400" dirty="0"/>
              <a:t> (elevadas e sólidas). Essas verrugas, normalmente, são causadas por tipos de HPV não cancerígenos.</a:t>
            </a:r>
          </a:p>
          <a:p>
            <a:r>
              <a:rPr lang="pt-BR" sz="2400" b="1" dirty="0"/>
              <a:t>Lesões subclínicas</a:t>
            </a:r>
            <a:r>
              <a:rPr lang="pt-BR" sz="2400" dirty="0"/>
              <a:t> (não visíveis ao olho nu) – podem ser encontradas nos mesmos locais das lesões clínicas e não apresentam sinais/sintomas. As lesões subclínicas podem ser causadas por tipos de HPV de baixo e de alto risco para o desenvolvimento de câncer.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0000"/>
                </a:solidFill>
              </a:rPr>
              <a:t>Vacinação:</a:t>
            </a:r>
          </a:p>
          <a:p>
            <a:r>
              <a:rPr lang="pt-BR" altLang="pt-BR" sz="2400" dirty="0">
                <a:solidFill>
                  <a:srgbClr val="FF0000"/>
                </a:solidFill>
              </a:rPr>
              <a:t>Esquema: 2 doses com intervalo de 6 meses.</a:t>
            </a:r>
          </a:p>
          <a:p>
            <a:pPr>
              <a:buFontTx/>
              <a:buChar char="-"/>
            </a:pPr>
            <a:r>
              <a:rPr lang="pt-BR" altLang="pt-BR" sz="2400" dirty="0">
                <a:solidFill>
                  <a:srgbClr val="FF0000"/>
                </a:solidFill>
              </a:rPr>
              <a:t>Meninas de 9 anos no esquema 0, 6 meses </a:t>
            </a:r>
          </a:p>
          <a:p>
            <a:pPr>
              <a:buFontTx/>
              <a:buChar char="-"/>
            </a:pPr>
            <a:r>
              <a:rPr lang="pt-BR" altLang="pt-BR" sz="2400" dirty="0">
                <a:solidFill>
                  <a:srgbClr val="FF0000"/>
                </a:solidFill>
              </a:rPr>
              <a:t>Meninos de 11 a 14 anos (2 doses).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35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875"/>
            <a:ext cx="8784976" cy="600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3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Esquema: 2 doses: 3 e 5 meses. Reforço: 12 m 2ºReforço aos 11 a 12 anos.</a:t>
            </a:r>
            <a:br>
              <a:rPr lang="pt-BR" sz="2800" dirty="0">
                <a:solidFill>
                  <a:srgbClr val="FF0000"/>
                </a:solidFill>
              </a:rPr>
            </a:b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0590"/>
            <a:ext cx="8496944" cy="42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5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Hepatite 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1488613"/>
            <a:ext cx="8712969" cy="5252755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/>
              <a:t>Icterícia</a:t>
            </a:r>
          </a:p>
          <a:p>
            <a:r>
              <a:rPr lang="pt-BR" sz="3200" dirty="0"/>
              <a:t>fraqueza</a:t>
            </a:r>
          </a:p>
          <a:p>
            <a:r>
              <a:rPr lang="pt-BR" sz="3200" dirty="0"/>
              <a:t>Cansaço</a:t>
            </a:r>
          </a:p>
          <a:p>
            <a:r>
              <a:rPr lang="pt-BR" sz="3200" dirty="0"/>
              <a:t>Fezes esbranquiçadas</a:t>
            </a:r>
          </a:p>
          <a:p>
            <a:r>
              <a:rPr lang="pt-BR" sz="3200" dirty="0"/>
              <a:t>Urina escura</a:t>
            </a:r>
          </a:p>
          <a:p>
            <a:r>
              <a:rPr lang="pt-BR" sz="3200" dirty="0"/>
              <a:t>NA MAIORIA DAS VEZES NADA</a:t>
            </a:r>
          </a:p>
          <a:p>
            <a:endParaRPr lang="pt-BR" sz="3200" dirty="0"/>
          </a:p>
          <a:p>
            <a:r>
              <a:rPr lang="pt-BR" sz="3200" dirty="0">
                <a:solidFill>
                  <a:srgbClr val="FF0000"/>
                </a:solidFill>
              </a:rPr>
              <a:t>Vacinação:</a:t>
            </a:r>
          </a:p>
          <a:p>
            <a:r>
              <a:rPr lang="pt-BR" altLang="pt-BR" sz="3200" dirty="0">
                <a:solidFill>
                  <a:srgbClr val="FF0000"/>
                </a:solidFill>
                <a:latin typeface="Arial" panose="020B0604020202020204" pitchFamily="34" charset="0"/>
              </a:rPr>
              <a:t>Vacina contra Hepatite A: Administrada IM, no VLC. Apos 15 meses ou até 4 anos.</a:t>
            </a:r>
            <a:endParaRPr lang="pt-BR" altLang="pt-BR" sz="32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77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Poliomielite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37334"/>
            <a:ext cx="7920880" cy="52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3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0"/>
            <a:ext cx="8964488" cy="6741368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Cerca de 4% dos pacientes com infecção por </a:t>
            </a:r>
            <a:r>
              <a:rPr lang="pt-BR" sz="2000" dirty="0" err="1">
                <a:solidFill>
                  <a:schemeClr val="tx1"/>
                </a:solidFill>
              </a:rPr>
              <a:t>poliovírus</a:t>
            </a:r>
            <a:r>
              <a:rPr lang="pt-BR" sz="2000" dirty="0">
                <a:solidFill>
                  <a:schemeClr val="tx1"/>
                </a:solidFill>
              </a:rPr>
              <a:t> apresentam comprometimento não paralítico do SNC com </a:t>
            </a:r>
            <a:r>
              <a:rPr lang="pt-BR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meningite asséptica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r>
              <a:rPr lang="pt-BR" sz="2000" dirty="0"/>
              <a:t>A poliomielite paralítica ocorre em &lt; 1% de todas as infecções por </a:t>
            </a:r>
            <a:r>
              <a:rPr lang="pt-BR" sz="2000" dirty="0" err="1"/>
              <a:t>poliovírus</a:t>
            </a:r>
            <a:r>
              <a:rPr lang="pt-BR" sz="2000" dirty="0"/>
              <a:t>. </a:t>
            </a:r>
          </a:p>
          <a:p>
            <a:r>
              <a:rPr lang="pt-BR" sz="2000" dirty="0"/>
              <a:t>As manifestações comuns da poliomielite paralítica, além de meningite asséptica, são dor muscular profunda, hiperestesia, parestesia e, durante a mielite em atividade, retenção urinária e espasmos musculares. Paralisia flácida e assimétrica pode se desenvolver e evoluir em 2 a 3 dias. Algumas vezes, há predominância de sinais de encefalite.</a:t>
            </a:r>
          </a:p>
          <a:p>
            <a:r>
              <a:rPr lang="pt-BR" sz="2000" dirty="0"/>
              <a:t>Disfagia, regurgitação nasal e voz anasalada são sinais precoces de envolvimento bulbar, mas alguns pacientes apresentam paralisia da faringe e não conseguem controlar as secreções orais. Como na paralisia da musculatura esquelética, o comprometimento bulbar pode piorar em 2 a 3 dias e, em alguns pacientes, afetar o centro respiratório e circulatório do tronco cerebral, levando a um comprometimento respiratório.</a:t>
            </a:r>
          </a:p>
          <a:p>
            <a:endParaRPr lang="pt-BR" sz="2000" dirty="0"/>
          </a:p>
          <a:p>
            <a:r>
              <a:rPr lang="pt-BR" sz="2000" dirty="0"/>
              <a:t>Vacinação:</a:t>
            </a:r>
          </a:p>
          <a:p>
            <a:r>
              <a:rPr lang="en-US" altLang="pt-BR" sz="2000" dirty="0">
                <a:solidFill>
                  <a:srgbClr val="FF0000"/>
                </a:solidFill>
              </a:rPr>
              <a:t>2 e 4 e 6 </a:t>
            </a:r>
            <a:r>
              <a:rPr lang="en-US" altLang="pt-BR" sz="2000" dirty="0" err="1">
                <a:solidFill>
                  <a:srgbClr val="FF0000"/>
                </a:solidFill>
              </a:rPr>
              <a:t>meses</a:t>
            </a:r>
            <a:r>
              <a:rPr lang="en-US" altLang="pt-BR" sz="2000" dirty="0">
                <a:solidFill>
                  <a:srgbClr val="FF0000"/>
                </a:solidFill>
              </a:rPr>
              <a:t> com a </a:t>
            </a:r>
            <a:r>
              <a:rPr lang="en-US" altLang="pt-BR" sz="2000" dirty="0" err="1">
                <a:solidFill>
                  <a:srgbClr val="FF0000"/>
                </a:solidFill>
              </a:rPr>
              <a:t>vacina</a:t>
            </a:r>
            <a:r>
              <a:rPr lang="en-US" altLang="pt-BR" sz="2000" dirty="0">
                <a:solidFill>
                  <a:srgbClr val="FF0000"/>
                </a:solidFill>
              </a:rPr>
              <a:t> </a:t>
            </a:r>
            <a:r>
              <a:rPr lang="en-US" altLang="pt-BR" sz="2000" dirty="0" err="1">
                <a:solidFill>
                  <a:srgbClr val="FF0000"/>
                </a:solidFill>
              </a:rPr>
              <a:t>inativada</a:t>
            </a:r>
            <a:r>
              <a:rPr lang="en-US" altLang="pt-BR" sz="2000" dirty="0">
                <a:solidFill>
                  <a:srgbClr val="FF0000"/>
                </a:solidFill>
              </a:rPr>
              <a:t> da polio(VIP), </a:t>
            </a:r>
            <a:r>
              <a:rPr lang="en-US" altLang="pt-BR" sz="2000" dirty="0" err="1">
                <a:solidFill>
                  <a:srgbClr val="FF0000"/>
                </a:solidFill>
              </a:rPr>
              <a:t>depois</a:t>
            </a:r>
            <a:r>
              <a:rPr lang="en-US" altLang="pt-BR" sz="2000" dirty="0">
                <a:solidFill>
                  <a:srgbClr val="FF0000"/>
                </a:solidFill>
              </a:rPr>
              <a:t> continua o </a:t>
            </a:r>
            <a:r>
              <a:rPr lang="en-US" altLang="pt-BR" sz="2000" dirty="0" err="1">
                <a:solidFill>
                  <a:srgbClr val="FF0000"/>
                </a:solidFill>
              </a:rPr>
              <a:t>esquema</a:t>
            </a:r>
            <a:r>
              <a:rPr lang="en-US" altLang="pt-BR" sz="2000" dirty="0">
                <a:solidFill>
                  <a:srgbClr val="FF0000"/>
                </a:solidFill>
              </a:rPr>
              <a:t> com VOP </a:t>
            </a:r>
            <a:r>
              <a:rPr lang="en-US" altLang="pt-BR" sz="2000" dirty="0" err="1">
                <a:solidFill>
                  <a:srgbClr val="FF0000"/>
                </a:solidFill>
              </a:rPr>
              <a:t>aos</a:t>
            </a:r>
            <a:r>
              <a:rPr lang="en-US" altLang="pt-BR" sz="2000" dirty="0">
                <a:solidFill>
                  <a:srgbClr val="FF0000"/>
                </a:solidFill>
              </a:rPr>
              <a:t> 15 </a:t>
            </a:r>
            <a:r>
              <a:rPr lang="en-US" altLang="pt-BR" sz="2000" dirty="0" err="1">
                <a:solidFill>
                  <a:srgbClr val="FF0000"/>
                </a:solidFill>
              </a:rPr>
              <a:t>meses</a:t>
            </a:r>
            <a:r>
              <a:rPr lang="en-US" altLang="pt-BR" sz="2000" dirty="0">
                <a:solidFill>
                  <a:srgbClr val="FF0000"/>
                </a:solidFill>
              </a:rPr>
              <a:t> e 4 </a:t>
            </a:r>
            <a:r>
              <a:rPr lang="en-US" altLang="pt-BR" sz="2000" dirty="0" err="1">
                <a:solidFill>
                  <a:srgbClr val="FF0000"/>
                </a:solidFill>
              </a:rPr>
              <a:t>anos</a:t>
            </a:r>
            <a:r>
              <a:rPr lang="en-US" altLang="pt-BR" sz="2000" dirty="0">
                <a:solidFill>
                  <a:srgbClr val="FF0000"/>
                </a:solidFill>
              </a:rPr>
              <a:t>.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54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61975"/>
            <a:ext cx="82962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75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B4688-013A-4C44-9520-25EC38FC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Rotavírus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6F698-51C4-4C74-88A1-A05A908B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445224"/>
          </a:xfrm>
        </p:spPr>
        <p:txBody>
          <a:bodyPr>
            <a:noAutofit/>
          </a:bodyPr>
          <a:lstStyle/>
          <a:p>
            <a:pPr algn="l" fontAlgn="base"/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Os sinais e sintomas  da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open_sansregular"/>
              </a:rPr>
              <a:t>rotavirose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, principalmente na faixa etária dos seis meses aos dois anos, são as ocorrências repentinas de vômitos. Na maioria das vezes, também podem aparecer, junto com os vômitos: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diarreia com aspecto aquoso, gorduroso e explosivo;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febre alta.</a:t>
            </a:r>
          </a:p>
          <a:p>
            <a:pPr algn="l" fontAlgn="base"/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Podem ocorrer formas leves e subclínicas nos adultos e formas assintomáticas na fase neonatal e durante os quatro primeiros meses de vida.</a:t>
            </a:r>
          </a:p>
          <a:p>
            <a:pPr algn="l" fontAlgn="base"/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Nas formas graves, o Rotavírus (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open_sansregular"/>
              </a:rPr>
              <a:t>rotavirose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) pode provocar: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desidratação;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febre;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_sansregular"/>
              </a:rPr>
              <a:t>morte.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open_sansregular"/>
              </a:rPr>
              <a:t>Vacinação:</a:t>
            </a:r>
            <a:endParaRPr lang="pt-BR" altLang="pt-BR" sz="2000" b="1" dirty="0">
              <a:solidFill>
                <a:srgbClr val="FF0000"/>
              </a:solidFill>
            </a:endParaRPr>
          </a:p>
          <a:p>
            <a:r>
              <a:rPr lang="pt-BR" altLang="pt-BR" sz="2000" dirty="0">
                <a:solidFill>
                  <a:srgbClr val="FF0000"/>
                </a:solidFill>
              </a:rPr>
              <a:t>Esquema: 2 e 4 meses de idade, com intervalo mínimo de 30 dias (ideal 8 semanas) entre as doses.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Em 2018, foram registrados 4.490 óbitos em decorrência da doença, coeficiente de mortalidade de 2,2 óbitos/100 mil hab.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 </a:t>
            </a:r>
            <a:r>
              <a:rPr lang="pt-BR" sz="2400" b="1" dirty="0"/>
              <a:t>tuberculose</a:t>
            </a:r>
            <a:r>
              <a:rPr lang="pt-BR" sz="2400" dirty="0"/>
              <a:t> está entre as </a:t>
            </a:r>
            <a:r>
              <a:rPr lang="pt-BR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 principais causas de morte no mundo</a:t>
            </a:r>
            <a:r>
              <a:rPr lang="pt-BR" sz="2400" dirty="0"/>
              <a:t>, com 10 milhões de casos anualmente e mais de 1 milhão de óbitos.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No Brasil, em 2019, foram registrados 73.864 mil novos casos.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abandono do tratamento é o principal motivo para a tuberculose ainda continuar causando tantos óbitos. De cada dez pessoas, uma, deixa de tomar os medicamentos.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esquema básico consiste em doses combinadas fixas do medicamento, ou seja, quatro em um: com Rifampicina + Isoniazida +</a:t>
            </a:r>
            <a:r>
              <a:rPr lang="pt-BR" sz="2400" dirty="0" err="1"/>
              <a:t>Pirazinamida</a:t>
            </a:r>
            <a:r>
              <a:rPr lang="pt-BR" sz="2400" dirty="0"/>
              <a:t> + </a:t>
            </a:r>
            <a:r>
              <a:rPr lang="pt-BR" sz="2400" dirty="0" err="1"/>
              <a:t>Etambutol</a:t>
            </a:r>
            <a:r>
              <a:rPr lang="pt-BR" sz="2400" dirty="0"/>
              <a:t>, durante dois meses, seguido de dois medicamentos em um: Rifampicina + Isoniazida durante quatro meses.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0A5BE2-357C-4030-AC45-E3D762E8A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6168901" cy="648072"/>
          </a:xfrm>
        </p:spPr>
        <p:txBody>
          <a:bodyPr/>
          <a:lstStyle/>
          <a:p>
            <a:r>
              <a:rPr lang="pt-BR" dirty="0"/>
              <a:t>Tuberculose</a:t>
            </a:r>
          </a:p>
        </p:txBody>
      </p:sp>
    </p:spTree>
    <p:extLst>
      <p:ext uri="{BB962C8B-B14F-4D97-AF65-F5344CB8AC3E}">
        <p14:creationId xmlns:p14="http://schemas.microsoft.com/office/powerpoint/2010/main" val="62523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44C0A-6258-4C16-96EA-43C394B3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" y="692696"/>
            <a:ext cx="7992888" cy="1320800"/>
          </a:xfrm>
        </p:spPr>
        <p:txBody>
          <a:bodyPr/>
          <a:lstStyle/>
          <a:p>
            <a:r>
              <a:rPr lang="pt-BR" b="1" dirty="0"/>
              <a:t>Sinais e sintomas da tuberculose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05357-ABF4-466F-8484-90A9F6DD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748464" cy="5445224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pt-BR" sz="3000" b="0" i="0" dirty="0">
                <a:solidFill>
                  <a:srgbClr val="000000"/>
                </a:solidFill>
                <a:effectLst/>
                <a:latin typeface="open_sansregular"/>
              </a:rPr>
              <a:t>O principal sintoma da tuberculose pulmonar é a tosse na forma seca ou produtiva. Por isso, recomenda-se que todo sintomático respiratório, que é a pessoa com tosse por três semanas ou mais, seja investigado para tuberculose. Há outros sinais e sintomas que podem estar presentes, como: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00000"/>
                </a:solidFill>
                <a:effectLst/>
                <a:latin typeface="open_sansregular"/>
              </a:rPr>
              <a:t>Febre vespertina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00000"/>
                </a:solidFill>
                <a:effectLst/>
                <a:latin typeface="open_sansregular"/>
              </a:rPr>
              <a:t>Sudorese noturna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00000"/>
                </a:solidFill>
                <a:effectLst/>
                <a:latin typeface="open_sansregular"/>
              </a:rPr>
              <a:t>Emagrecimento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00000"/>
                </a:solidFill>
                <a:effectLst/>
                <a:latin typeface="open_sansregular"/>
              </a:rPr>
              <a:t>Cansaço/fadiga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000000"/>
              </a:solidFill>
              <a:effectLst/>
              <a:latin typeface="open_sansregula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FF0000"/>
                </a:solidFill>
                <a:latin typeface="open_sansregular"/>
              </a:rPr>
              <a:t>Vacinação: ao nascer</a:t>
            </a:r>
            <a:endParaRPr lang="pt-BR" sz="3000" b="1" i="0" dirty="0">
              <a:solidFill>
                <a:srgbClr val="FF0000"/>
              </a:solidFill>
              <a:effectLst/>
              <a:latin typeface="open_sansregular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87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013"/>
            <a:ext cx="89644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Busca na demanda</a:t>
            </a:r>
            <a:endParaRPr lang="pt-BR" sz="2400" dirty="0"/>
          </a:p>
          <a:p>
            <a:r>
              <a:rPr lang="pt-BR" sz="2400" dirty="0"/>
              <a:t>Investigação sistemática de todas pessoas que consultam nos serviços de saúde por qualquer motivo, questionando-a acerca de tosse por três e mais semanas. </a:t>
            </a:r>
          </a:p>
          <a:p>
            <a:endParaRPr lang="pt-BR" sz="2400" dirty="0"/>
          </a:p>
          <a:p>
            <a:r>
              <a:rPr lang="pt-BR" sz="2400" dirty="0"/>
              <a:t>Busca nos grupos de diabéticos, hipertensos, idosos, aqueles com problemas pulmonares, e em locais como a triagem, marcação de consultas, sala </a:t>
            </a:r>
            <a:r>
              <a:rPr lang="pt-BR" sz="2400" dirty="0" err="1"/>
              <a:t>deacolhimento</a:t>
            </a:r>
            <a:r>
              <a:rPr lang="pt-BR" sz="2400" dirty="0"/>
              <a:t>, etc.</a:t>
            </a:r>
          </a:p>
          <a:p>
            <a:r>
              <a:rPr lang="pt-BR" sz="2400" dirty="0"/>
              <a:t> </a:t>
            </a:r>
          </a:p>
          <a:p>
            <a:r>
              <a:rPr lang="pt-BR" sz="2400" dirty="0"/>
              <a:t>Na sala de espera dos pacientes para consulta, colocar cartazes, faixas e realizar palestras rápidas sobre a tuberculose, indicando o local de acesso onde o paciente possa procurar o serviço de tuberculose.</a:t>
            </a:r>
          </a:p>
          <a:p>
            <a:endParaRPr lang="pt-BR" sz="2400" dirty="0"/>
          </a:p>
          <a:p>
            <a:r>
              <a:rPr lang="pt-BR" sz="2400" dirty="0"/>
              <a:t>Também, se sugere a apresentação de filme sobre tuberculose, álbum seriado, meios eletrônicos, uso do alto-falante das US orientando os SR a procurarem à sala de orientação em tuberculose.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292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/>
              <a:t>Febre amarela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9002070" cy="5760640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Os sintomas  ocorrem entre 3 e 6 dias após a picada de um mosquito infectado. F</a:t>
            </a:r>
            <a:r>
              <a:rPr lang="pt-BR" sz="2000" i="1" dirty="0"/>
              <a:t>ebre alta </a:t>
            </a:r>
            <a:r>
              <a:rPr lang="pt-BR" sz="2000" dirty="0"/>
              <a:t>de início súbito, sensação de mal estar, dor de cabeça, dor  muscular, cansaço e calafrios. Em algumas horas podem surgir náuseas, vômitos e, eventualmente, diarreia. Após 3 ou 4 dias, 85% dos doentes recupera-se completamente e fica imunizado contra a doença.</a:t>
            </a:r>
          </a:p>
          <a:p>
            <a:pPr algn="just"/>
            <a:r>
              <a:rPr lang="pt-BR" sz="2000" dirty="0"/>
              <a:t>Cerca de 15% das pessoas que apresentam sintomas evoluem de forma grave. Um ou dois dias após um período de aparente melhora, há um aumento dos sintomas. A FA reaparece e a pessoa então passa a apresenta dor abdominal, diarreia e vômitos que podem ser hemorrágicos. </a:t>
            </a:r>
          </a:p>
          <a:p>
            <a:pPr algn="just"/>
            <a:r>
              <a:rPr lang="pt-BR" sz="2000" dirty="0"/>
              <a:t>Surgem  icterícia e  manifestações hemorrágicas (equimoses, sangramentos no nariz e gengivas) e ocorre funcionamento inadequado de órgãos vitais como fígado e rins. Pode haver diminuição do volume urinário até a </a:t>
            </a:r>
            <a:r>
              <a:rPr lang="pt-BR" sz="2000" dirty="0" err="1"/>
              <a:t>anúria</a:t>
            </a:r>
            <a:r>
              <a:rPr lang="pt-BR" sz="2000" dirty="0"/>
              <a:t> total e coma. A evolução para a morte pode ocorrer em até 50% das formas graves, mesmo nas melhores condições de assistência médica.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-10467112"/>
            <a:ext cx="675049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Os sintomas da </a:t>
            </a:r>
            <a:r>
              <a:rPr lang="pt-BR" sz="1200" i="1" dirty="0"/>
              <a:t>febre amarela</a:t>
            </a:r>
            <a:r>
              <a:rPr lang="pt-BR" sz="1200" dirty="0"/>
              <a:t>, quando ocorrem, em geral aparecem entre 3 e 6 dias (período de incubação) após a picada de um mosquito infectado. As manifestações iniciais são </a:t>
            </a:r>
            <a:r>
              <a:rPr lang="pt-BR" sz="1200" i="1" dirty="0"/>
              <a:t>febre alta </a:t>
            </a:r>
            <a:r>
              <a:rPr lang="pt-BR" sz="1200" dirty="0"/>
              <a:t>de início súbito, sensação de mal estar, dor de cabeça, dor  muscular, cansaço e calafrios. Em algumas horas podem surgir náuseas, vômitos e, eventualmente, </a:t>
            </a:r>
            <a:r>
              <a:rPr lang="pt-BR" sz="1200" dirty="0" err="1"/>
              <a:t>diarréia</a:t>
            </a:r>
            <a:r>
              <a:rPr lang="pt-BR" sz="1200" dirty="0"/>
              <a:t>. Após três ou quatro dias, a maioria dos doentes (85%) recupera-se completamente e fica permanentemente imunizado contra a doença.</a:t>
            </a:r>
          </a:p>
          <a:p>
            <a:r>
              <a:rPr lang="pt-BR" sz="1200" dirty="0"/>
              <a:t>Cerca de 15% das pessoas que apresentam sintomas evoluem de forma grave, que tem alta letalidade. Em geral, um ou dois dias após um período de aparente melhora (que pode não existir) há </a:t>
            </a:r>
            <a:r>
              <a:rPr lang="pt-BR" sz="1200" dirty="0" err="1"/>
              <a:t>reexacerbação</a:t>
            </a:r>
            <a:r>
              <a:rPr lang="pt-BR" sz="1200" dirty="0"/>
              <a:t> dos sintomas. A febre reaparece e a pessoa então passa a apresenta dor abdominal, </a:t>
            </a:r>
            <a:r>
              <a:rPr lang="pt-BR" sz="1200" dirty="0" err="1"/>
              <a:t>diarréia</a:t>
            </a:r>
            <a:r>
              <a:rPr lang="pt-BR" sz="1200" dirty="0"/>
              <a:t> e vômitos. Os vômitos e as fezes podem ser hemorrágicos ("negros"). Surgem  icterícia (olhos amarelados, semelhante à hepatite) e  manifestações hemorrágicas (equimoses, sangramentos no nariz e gengivas) e ocorre funcionamento inadequado de órgãos vitais como fígado e rins. Como </a:t>
            </a:r>
            <a:r>
              <a:rPr lang="pt-BR" sz="1200" dirty="0" err="1"/>
              <a:t>conseqüência</a:t>
            </a:r>
            <a:r>
              <a:rPr lang="pt-BR" sz="1200" dirty="0"/>
              <a:t>, pode haver diminuição do volume urinário até a </a:t>
            </a:r>
            <a:r>
              <a:rPr lang="pt-BR" sz="1200" dirty="0" err="1"/>
              <a:t>anúria</a:t>
            </a:r>
            <a:r>
              <a:rPr lang="pt-BR" sz="1200" dirty="0"/>
              <a:t> total e coma. A evolução para a morte pode ocorrer em até 50% das formas graves, mesmo nas melhores condições de assistência médica. As pessoas que sobrevivem, recuperam-se totalmente.</a:t>
            </a:r>
          </a:p>
          <a:p>
            <a:r>
              <a:rPr lang="pt-BR" sz="1200" dirty="0"/>
              <a:t>Pessoas que estiveram em uma área de risco de transmissão de </a:t>
            </a:r>
            <a:r>
              <a:rPr lang="pt-BR" sz="1200" i="1" dirty="0"/>
              <a:t>febre amarela </a:t>
            </a:r>
            <a:r>
              <a:rPr lang="pt-BR" sz="1200" dirty="0"/>
              <a:t>e que apresentem febre, durante ou após a viagem, devem procurar um </a:t>
            </a:r>
            <a:r>
              <a:rPr lang="pt-BR" sz="1200" i="1" dirty="0">
                <a:hlinkClick r:id="rId2"/>
              </a:rPr>
              <a:t>Serviço de Saúde</a:t>
            </a:r>
            <a:r>
              <a:rPr lang="pt-BR" sz="1200" dirty="0"/>
              <a:t> para esclarecimento diagnóstico. As manifestações iniciais da </a:t>
            </a:r>
            <a:r>
              <a:rPr lang="pt-BR" sz="1200" i="1" dirty="0"/>
              <a:t>febre amarela</a:t>
            </a:r>
            <a:r>
              <a:rPr lang="pt-BR" sz="1200" dirty="0"/>
              <a:t> são as mesmas de diversas outras doenças, como </a:t>
            </a:r>
            <a:r>
              <a:rPr lang="pt-BR" sz="1200" i="1" dirty="0">
                <a:hlinkClick r:id="rId3"/>
              </a:rPr>
              <a:t>dengue</a:t>
            </a:r>
            <a:r>
              <a:rPr lang="pt-BR" sz="1200" dirty="0"/>
              <a:t>, </a:t>
            </a:r>
            <a:r>
              <a:rPr lang="pt-BR" sz="1200" i="1" dirty="0">
                <a:hlinkClick r:id="rId4"/>
              </a:rPr>
              <a:t>malária</a:t>
            </a:r>
            <a:r>
              <a:rPr lang="pt-BR" sz="1200" dirty="0"/>
              <a:t> e </a:t>
            </a:r>
            <a:r>
              <a:rPr lang="pt-BR" sz="1200" i="1" dirty="0">
                <a:hlinkClick r:id="rId5"/>
              </a:rPr>
              <a:t>leptospirose</a:t>
            </a:r>
            <a:r>
              <a:rPr lang="pt-BR" sz="1200" dirty="0"/>
              <a:t>, sendo necessário a realização de exames laboratoriais para a diferenciação. Também não indicam se a evolução vai ser mais grave. Por isto é importante </a:t>
            </a:r>
            <a:r>
              <a:rPr lang="pt-BR" sz="1200" i="1" dirty="0"/>
              <a:t>sempre </a:t>
            </a:r>
            <a:r>
              <a:rPr lang="pt-BR" sz="1200" dirty="0"/>
              <a:t>procurar rápido um </a:t>
            </a:r>
            <a:r>
              <a:rPr lang="pt-BR" sz="1200" i="1" dirty="0">
                <a:hlinkClick r:id="rId2"/>
              </a:rPr>
              <a:t>Serviço de Saúde</a:t>
            </a:r>
            <a:r>
              <a:rPr lang="pt-BR" sz="1200" dirty="0"/>
              <a:t>, para avaliação médica.</a:t>
            </a:r>
          </a:p>
          <a:p>
            <a:r>
              <a:rPr lang="pt-BR" sz="1200" dirty="0"/>
              <a:t>A confirmação do diagnóstico de </a:t>
            </a:r>
            <a:r>
              <a:rPr lang="pt-BR" sz="1200" i="1" dirty="0"/>
              <a:t>febre amarela </a:t>
            </a:r>
            <a:r>
              <a:rPr lang="pt-BR" sz="1200" dirty="0"/>
              <a:t>não tem importância para o tratamento da pessoa doente, mas é </a:t>
            </a:r>
            <a:r>
              <a:rPr lang="pt-BR" sz="1200" i="1" dirty="0"/>
              <a:t>fundamental </a:t>
            </a:r>
            <a:r>
              <a:rPr lang="pt-BR" sz="1200" dirty="0"/>
              <a:t>para a adoção de medidas que reduzam o risco de ocorrência de uma epidemia em área urbana, como a vacinação da população e eliminação do transmissor de uma determinada área. Pode ser feita através de exames sorológicos (MAC-Elisa), PCR ou do isolamento do vírus em cultura (que tem maior chance de ser feito até o quinto dia de doença).</a:t>
            </a:r>
          </a:p>
          <a:p>
            <a:r>
              <a:rPr lang="pt-BR" sz="1200" dirty="0"/>
              <a:t>Em todos os caso com suspeita de </a:t>
            </a:r>
            <a:r>
              <a:rPr lang="pt-BR" sz="1200" i="1" dirty="0"/>
              <a:t>febre amarela, é</a:t>
            </a:r>
            <a:r>
              <a:rPr lang="pt-BR" sz="1200" dirty="0"/>
              <a:t> importante que seja </a:t>
            </a:r>
            <a:r>
              <a:rPr lang="pt-BR" sz="1200" b="1" i="1" dirty="0"/>
              <a:t>sempre</a:t>
            </a:r>
            <a:r>
              <a:rPr lang="pt-BR" sz="1200" dirty="0"/>
              <a:t> investigada a possibilidade de </a:t>
            </a:r>
            <a:r>
              <a:rPr lang="pt-BR" sz="1200" i="1" dirty="0">
                <a:hlinkClick r:id="rId4"/>
              </a:rPr>
              <a:t>malária</a:t>
            </a:r>
            <a:r>
              <a:rPr lang="pt-BR" sz="1200" dirty="0"/>
              <a:t>, doença para qual existe tratamento específico eficaz. A comprovação do diagnóstico de </a:t>
            </a:r>
            <a:r>
              <a:rPr lang="pt-BR" sz="1200" i="1" dirty="0">
                <a:hlinkClick r:id="rId4"/>
              </a:rPr>
              <a:t>malária</a:t>
            </a:r>
            <a:r>
              <a:rPr lang="pt-BR" sz="1200" dirty="0"/>
              <a:t> não afasta, no entanto, a possibilidade de </a:t>
            </a:r>
            <a:r>
              <a:rPr lang="pt-BR" sz="1200" i="1" dirty="0"/>
              <a:t>febre amarela</a:t>
            </a:r>
            <a:r>
              <a:rPr lang="pt-BR" sz="1200" dirty="0"/>
              <a:t>, uma vez que as áreas de transmissão, em geral, são as mesmas. Pelo mesmo motivo, a confirmação do diagnóstico de </a:t>
            </a:r>
            <a:r>
              <a:rPr lang="pt-BR" sz="1200" i="1" dirty="0"/>
              <a:t>febre amarela</a:t>
            </a:r>
            <a:r>
              <a:rPr lang="pt-BR" sz="1200" dirty="0"/>
              <a:t>  não exclui a possibilidade de</a:t>
            </a:r>
            <a:r>
              <a:rPr lang="pt-BR" sz="1200" i="1" dirty="0"/>
              <a:t> </a:t>
            </a:r>
            <a:r>
              <a:rPr lang="pt-BR" sz="1200" i="1" dirty="0">
                <a:hlinkClick r:id="rId4"/>
              </a:rPr>
              <a:t>malária</a:t>
            </a:r>
            <a:r>
              <a:rPr lang="pt-BR" sz="1200" dirty="0"/>
              <a:t>.</a:t>
            </a:r>
          </a:p>
          <a:p>
            <a:r>
              <a:rPr lang="pt-BR" sz="1200" dirty="0"/>
              <a:t>A forma grave de </a:t>
            </a:r>
            <a:r>
              <a:rPr lang="pt-BR" sz="1200" i="1" dirty="0">
                <a:hlinkClick r:id="rId5"/>
              </a:rPr>
              <a:t>leptospirose</a:t>
            </a:r>
            <a:r>
              <a:rPr lang="pt-BR" sz="1200" dirty="0"/>
              <a:t>, que pode evoluir com icterícia, diminuição do volume urinário e sangramentos é muito semelhante à </a:t>
            </a:r>
            <a:r>
              <a:rPr lang="pt-BR" sz="1200" i="1" dirty="0"/>
              <a:t>febre amarela, </a:t>
            </a:r>
            <a:r>
              <a:rPr lang="pt-BR" sz="1200" dirty="0"/>
              <a:t>mas pode ser diferenciada desta com facilidade através de exames laboratoriais. O </a:t>
            </a:r>
            <a:r>
              <a:rPr lang="pt-BR" sz="1200" i="1" dirty="0">
                <a:hlinkClick r:id="rId3"/>
              </a:rPr>
              <a:t>dengue</a:t>
            </a:r>
            <a:r>
              <a:rPr lang="pt-BR" sz="1200" dirty="0"/>
              <a:t> à semelhança da </a:t>
            </a:r>
            <a:r>
              <a:rPr lang="pt-BR" sz="1200" i="1" dirty="0"/>
              <a:t>febre amarela </a:t>
            </a:r>
            <a:r>
              <a:rPr lang="pt-BR" sz="1200" dirty="0"/>
              <a:t>pode se tornar grave quando a pessoa começa a melhorar, mas a icterícia (olhos amarelados) é </a:t>
            </a:r>
            <a:r>
              <a:rPr lang="pt-BR" sz="1200" i="1" dirty="0"/>
              <a:t>rara</a:t>
            </a:r>
            <a:r>
              <a:rPr lang="pt-BR" sz="1200" dirty="0"/>
              <a:t>. A </a:t>
            </a:r>
            <a:r>
              <a:rPr lang="pt-BR" sz="1200" i="1" dirty="0">
                <a:hlinkClick r:id="rId6"/>
              </a:rPr>
              <a:t>meningite meningocócica</a:t>
            </a:r>
            <a:r>
              <a:rPr lang="pt-BR" sz="1200" dirty="0"/>
              <a:t> pode ser muito parecida com as formas graves da </a:t>
            </a:r>
            <a:r>
              <a:rPr lang="pt-BR" sz="1200" i="1" dirty="0"/>
              <a:t>febre amarela,</a:t>
            </a:r>
            <a:r>
              <a:rPr lang="pt-BR" sz="1200" dirty="0"/>
              <a:t> mas a pessoa piora mais rápido (logo no primeiro ou segundo dia de doença).</a:t>
            </a:r>
          </a:p>
          <a:p>
            <a:r>
              <a:rPr lang="pt-BR" sz="1200" dirty="0"/>
              <a:t>A</a:t>
            </a:r>
            <a:r>
              <a:rPr lang="pt-BR" sz="1200" i="1" dirty="0"/>
              <a:t> febre amarela</a:t>
            </a:r>
            <a:r>
              <a:rPr lang="pt-BR" sz="1200" dirty="0"/>
              <a:t> não tem tratamento específico. As pessoas com suspeita de </a:t>
            </a:r>
            <a:r>
              <a:rPr lang="pt-BR" sz="1200" i="1" dirty="0"/>
              <a:t>febre amarela</a:t>
            </a:r>
            <a:r>
              <a:rPr lang="pt-BR" sz="1200" dirty="0"/>
              <a:t> devem ser internadas para investigação diagnostica e tratamento de suporte, que é feito basicamente com hidratação e antitérmicos. Não deve ser utilizado remédio para dor ou para febre que contenha ácido </a:t>
            </a:r>
            <a:r>
              <a:rPr lang="pt-BR" sz="1200" dirty="0" err="1"/>
              <a:t>acetil-salicílico</a:t>
            </a:r>
            <a:r>
              <a:rPr lang="pt-BR" sz="1200" dirty="0"/>
              <a:t> (</a:t>
            </a:r>
            <a:r>
              <a:rPr lang="pt-BR" sz="1200" i="1" dirty="0"/>
              <a:t>AAS®, Aspirina®, </a:t>
            </a:r>
            <a:r>
              <a:rPr lang="pt-BR" sz="1200" i="1" dirty="0" err="1"/>
              <a:t>Melhoral</a:t>
            </a:r>
            <a:r>
              <a:rPr lang="pt-BR" sz="1200" i="1" dirty="0"/>
              <a:t>®</a:t>
            </a:r>
            <a:r>
              <a:rPr lang="pt-BR" sz="1200" dirty="0"/>
              <a:t> etc.), que pode aumentar o risco de sangramentos. Pelo menos durante os cinco primeiros dias de doença é imprescindível que estejam protegidas com mosquiteiros, uma vez que durante esse período podem ser fontes de infecção para o </a:t>
            </a:r>
            <a:r>
              <a:rPr lang="pt-BR" sz="1200" i="1" dirty="0" err="1"/>
              <a:t>Aëdes</a:t>
            </a:r>
            <a:r>
              <a:rPr lang="pt-BR" sz="1200" i="1" dirty="0"/>
              <a:t> aegypti. </a:t>
            </a:r>
            <a:r>
              <a:rPr lang="pt-BR" sz="1200" dirty="0"/>
              <a:t>As formas graves da doença necessitam de tratamento intensivo e medidas terapêuticas adicionais como diálise </a:t>
            </a:r>
            <a:r>
              <a:rPr lang="pt-BR" sz="1200" dirty="0" err="1"/>
              <a:t>peritonial</a:t>
            </a:r>
            <a:r>
              <a:rPr lang="pt-BR" sz="1200" dirty="0"/>
              <a:t> e, eventualmente, transfusões de sangue.</a:t>
            </a:r>
          </a:p>
          <a:p>
            <a:r>
              <a:rPr lang="pt-BR" sz="1200" dirty="0"/>
              <a:t>Atualizado em 05/04/2009, 09:14 h.</a:t>
            </a:r>
          </a:p>
        </p:txBody>
      </p:sp>
    </p:spTree>
    <p:extLst>
      <p:ext uri="{BB962C8B-B14F-4D97-AF65-F5344CB8AC3E}">
        <p14:creationId xmlns:p14="http://schemas.microsoft.com/office/powerpoint/2010/main" val="180838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Hepatite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252536" y="1412776"/>
            <a:ext cx="9036496" cy="65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/>
              <a:t>Na maioria dos casos a Hepatite B não apresenta sintomas. Muitas vezes a doença é diagnosticada décadas após a infecção, com sinais relacionados a outras doenças do fígado (cansaço, tontura, enjoo e/ou vômitos, febre, dor abdominal, pele e olhos amarelados).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Diagnóstico: </a:t>
            </a:r>
            <a:r>
              <a:rPr lang="pt-BR" sz="2400" dirty="0" err="1"/>
              <a:t>HBsAg</a:t>
            </a:r>
            <a:r>
              <a:rPr lang="pt-BR" sz="2400" dirty="0"/>
              <a:t> reagente; </a:t>
            </a:r>
            <a:r>
              <a:rPr lang="pt-BR" sz="2400" dirty="0" err="1"/>
              <a:t>anti-HBc</a:t>
            </a:r>
            <a:r>
              <a:rPr lang="pt-BR" sz="2400" dirty="0"/>
              <a:t> </a:t>
            </a:r>
            <a:r>
              <a:rPr lang="pt-BR" sz="2400" dirty="0" err="1"/>
              <a:t>IgM</a:t>
            </a:r>
            <a:r>
              <a:rPr lang="pt-BR" sz="2400" dirty="0"/>
              <a:t> reagente; e  HBV-DNA detectável.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b="1" dirty="0">
                <a:solidFill>
                  <a:srgbClr val="FF0000"/>
                </a:solidFill>
              </a:rPr>
              <a:t>Vacina</a:t>
            </a:r>
          </a:p>
          <a:p>
            <a:pPr algn="just" fontAlgn="base"/>
            <a:endParaRPr lang="pt-BR" sz="24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2400" dirty="0">
                <a:solidFill>
                  <a:srgbClr val="FF0000"/>
                </a:solidFill>
              </a:rPr>
              <a:t>Criança: 1 dose monovalente ao nascer + 3 doses de </a:t>
            </a:r>
            <a:r>
              <a:rPr lang="pt-BR" altLang="pt-BR" sz="2400" dirty="0" err="1">
                <a:solidFill>
                  <a:srgbClr val="FF0000"/>
                </a:solidFill>
              </a:rPr>
              <a:t>pentavalente</a:t>
            </a:r>
            <a:r>
              <a:rPr lang="pt-BR" altLang="pt-BR" sz="2400" dirty="0">
                <a:solidFill>
                  <a:srgbClr val="FF0000"/>
                </a:solidFill>
              </a:rPr>
              <a:t> ( 2, 4 e 6 meses)</a:t>
            </a:r>
          </a:p>
          <a:p>
            <a:pPr algn="just">
              <a:lnSpc>
                <a:spcPct val="90000"/>
              </a:lnSpc>
            </a:pPr>
            <a:r>
              <a:rPr lang="en-US" altLang="pt-BR" sz="2400" dirty="0">
                <a:solidFill>
                  <a:srgbClr val="FF0000"/>
                </a:solidFill>
              </a:rPr>
              <a:t>#</a:t>
            </a:r>
            <a:r>
              <a:rPr lang="pt-BR" altLang="pt-BR" sz="2400" dirty="0">
                <a:solidFill>
                  <a:srgbClr val="FF0000"/>
                </a:solidFill>
              </a:rPr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Adulto</a:t>
            </a:r>
            <a:r>
              <a:rPr lang="en-US" altLang="pt-BR" sz="2400" dirty="0">
                <a:solidFill>
                  <a:srgbClr val="FF0000"/>
                </a:solidFill>
              </a:rPr>
              <a:t>:  3 doses - 0, 1 e 6 </a:t>
            </a:r>
            <a:r>
              <a:rPr lang="en-US" altLang="pt-BR" sz="2400" dirty="0" err="1">
                <a:solidFill>
                  <a:srgbClr val="FF0000"/>
                </a:solidFill>
              </a:rPr>
              <a:t>meses</a:t>
            </a:r>
            <a:endParaRPr lang="pt-BR" altLang="pt-BR" sz="24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2400" dirty="0">
                <a:solidFill>
                  <a:srgbClr val="FF0000"/>
                </a:solidFill>
              </a:rPr>
              <a:t>Gestantes: esquema tradicional, verificando o esquema vacinal.</a:t>
            </a:r>
          </a:p>
          <a:p>
            <a:pPr algn="just" fontAlgn="base"/>
            <a:endParaRPr lang="pt-BR" sz="2800" dirty="0"/>
          </a:p>
          <a:p>
            <a:pPr fontAlgn="base"/>
            <a:endParaRPr lang="pt-BR" sz="2000" dirty="0"/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023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052736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FA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não tem tratamento específico. As pessoas com suspeita de FA devem ser internadas para diagnostico e tratamento de suporte.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AAS, Aspirina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pode aumentar o risco de sangramentos. 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 formas graves da doença necessitam de tratamento intensivo e medidas terapêuticas adicionais como diálise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peritonial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e, eventualmente, transfusões de sangue.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Manifestações iniciais da FA são as mesmas de diversas outras doenças como </a:t>
            </a:r>
            <a:r>
              <a:rPr lang="pt-BR" sz="28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dengue</a:t>
            </a:r>
            <a:r>
              <a:rPr lang="pt-BR" sz="2800" dirty="0"/>
              <a:t>, </a:t>
            </a:r>
            <a:r>
              <a:rPr lang="pt-BR" sz="28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malária</a:t>
            </a:r>
            <a:r>
              <a:rPr lang="pt-BR" sz="2800" dirty="0"/>
              <a:t> e </a:t>
            </a:r>
            <a:r>
              <a:rPr lang="pt-BR" sz="28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leptospirose</a:t>
            </a:r>
            <a:r>
              <a:rPr lang="pt-B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Vacinação: 9 meses (dose única)</a:t>
            </a:r>
          </a:p>
          <a:p>
            <a:pPr algn="just"/>
            <a:r>
              <a:rPr lang="pt-BR" sz="2800" dirty="0"/>
              <a:t>	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t-BR" dirty="0"/>
              <a:t>Diagnostico diferencial</a:t>
            </a:r>
          </a:p>
        </p:txBody>
      </p:sp>
    </p:spTree>
    <p:extLst>
      <p:ext uri="{BB962C8B-B14F-4D97-AF65-F5344CB8AC3E}">
        <p14:creationId xmlns:p14="http://schemas.microsoft.com/office/powerpoint/2010/main" val="2954562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705792" cy="864096"/>
          </a:xfrm>
        </p:spPr>
        <p:txBody>
          <a:bodyPr>
            <a:normAutofit/>
          </a:bodyPr>
          <a:lstStyle/>
          <a:p>
            <a:r>
              <a:rPr lang="pt-BR" b="1" dirty="0"/>
              <a:t>Febre </a:t>
            </a:r>
            <a:r>
              <a:rPr lang="pt-BR" b="1" dirty="0" err="1"/>
              <a:t>tifóide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Febre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cefaléia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anorexia,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abdominal </a:t>
            </a:r>
          </a:p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Hepatoesplenomegalia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Obstipação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seguido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diarréia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Exantema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aparece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Exantema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desaparece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após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1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Vacinação: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1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 dose para crianças a partir de 2 anos de idade, adolescentes e adultos que viajam para áreas de alta incidência da doença, em situações específicas de longa permanência e após análise médica criteriosa.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1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Profissionais que lidam com águas contaminadas e dejetos.</a:t>
            </a:r>
          </a:p>
          <a:p>
            <a:pPr algn="l"/>
            <a:r>
              <a:rPr lang="pt-BR" sz="31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vacina confere proteção por três anos, de modo que a revacinação pode ser recomendada após este período, se o risco de adoecimento persistir ou retornar.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0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9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FD60E-6A86-4114-AB7F-9E30F98A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AEE07-3D15-4121-8150-D556BD79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409FA6D-F1E9-4DA1-96F4-166A70B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61975"/>
            <a:ext cx="86487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0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90525"/>
            <a:ext cx="85534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1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7638"/>
            <a:ext cx="8905874" cy="114300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260649"/>
            <a:ext cx="7346777" cy="403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D3B5E8-B682-40B8-8682-7A1F2096E83D}"/>
              </a:ext>
            </a:extLst>
          </p:cNvPr>
          <p:cNvSpPr txBox="1"/>
          <p:nvPr/>
        </p:nvSpPr>
        <p:spPr>
          <a:xfrm>
            <a:off x="2198077" y="2120931"/>
            <a:ext cx="46493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Ministério da Saúde recomenda a intensificação da vacinação de rotina, conforme Calendário Nacional de Vacinação, com uma dose da vacina aos 12 meses e com reforço aos 15 meses; duas doses a partir de 12 meses a 29 anos de idade; e uma dose para a população de 30 a 59 anos de idade; além da dose zero para crianças de seis meses a 11 meses e 29 dias.</a:t>
            </a:r>
          </a:p>
        </p:txBody>
      </p:sp>
    </p:spTree>
    <p:extLst>
      <p:ext uri="{BB962C8B-B14F-4D97-AF65-F5344CB8AC3E}">
        <p14:creationId xmlns:p14="http://schemas.microsoft.com/office/powerpoint/2010/main" val="235555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821BC-7044-4A4F-8270-2716ABB8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1" cy="2027312"/>
          </a:xfrm>
        </p:spPr>
        <p:txBody>
          <a:bodyPr>
            <a:normAutofit fontScale="90000"/>
          </a:bodyPr>
          <a:lstStyle/>
          <a:p>
            <a:r>
              <a:rPr lang="pt-BR" altLang="pt-BR" sz="3600" kern="0" dirty="0">
                <a:solidFill>
                  <a:srgbClr val="000000"/>
                </a:solidFill>
                <a:latin typeface="Tahoma"/>
              </a:rPr>
              <a:t>Vacina </a:t>
            </a:r>
            <a:r>
              <a:rPr lang="pt-BR" altLang="pt-BR" sz="3600" kern="0" dirty="0" err="1">
                <a:solidFill>
                  <a:srgbClr val="000000"/>
                </a:solidFill>
                <a:latin typeface="Tahoma"/>
              </a:rPr>
              <a:t>Triplice</a:t>
            </a:r>
            <a:r>
              <a:rPr lang="pt-BR" altLang="pt-BR" sz="3600" kern="0" dirty="0">
                <a:solidFill>
                  <a:srgbClr val="000000"/>
                </a:solidFill>
                <a:latin typeface="Tahoma"/>
              </a:rPr>
              <a:t> viral/</a:t>
            </a:r>
            <a:r>
              <a:rPr lang="pt-BR" altLang="pt-BR" sz="3600" kern="0" dirty="0" err="1">
                <a:solidFill>
                  <a:srgbClr val="000000"/>
                </a:solidFill>
                <a:latin typeface="Tahoma"/>
              </a:rPr>
              <a:t>Tetraviral</a:t>
            </a:r>
            <a:br>
              <a:rPr lang="pt-BR" altLang="pt-BR" sz="3600" kern="0" dirty="0">
                <a:solidFill>
                  <a:srgbClr val="000000"/>
                </a:solidFill>
                <a:latin typeface="Tahoma"/>
              </a:rPr>
            </a:br>
            <a: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Esquema em crianças: </a:t>
            </a:r>
            <a:b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1ª dose aos 12 meses (Tríplice viral) e </a:t>
            </a:r>
            <a:b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2ª dose aos 15 meses ( introduzir </a:t>
            </a:r>
            <a:r>
              <a:rPr kumimoji="0" lang="pt-BR" altLang="pt-B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Tetraviral</a:t>
            </a:r>
            <a:r>
              <a:rPr kumimoji="0" lang="pt-BR" alt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– Varicela aos 4 anos.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7D119-E8EA-45F9-ABF3-D05FA31A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36912"/>
            <a:ext cx="6633785" cy="3404451"/>
          </a:xfrm>
        </p:spPr>
        <p:txBody>
          <a:bodyPr/>
          <a:lstStyle/>
          <a:p>
            <a:r>
              <a:rPr lang="pt-BR" dirty="0"/>
              <a:t>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BD7ACB-F463-4DA9-A6AC-516D6DD84CF2}"/>
              </a:ext>
            </a:extLst>
          </p:cNvPr>
          <p:cNvSpPr txBox="1"/>
          <p:nvPr/>
        </p:nvSpPr>
        <p:spPr>
          <a:xfrm>
            <a:off x="107504" y="3212976"/>
            <a:ext cx="80648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 Ministério da Saúde recomenda a intensificação da vacinação de rotina, duas doses a partir de 12 meses a 29 anos de idade; e uma dose para a população de 30 a 59 anos de idade; além da dose zero para crianças de seis meses a 11 meses e 29 dias.</a:t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043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363272" cy="61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618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2918</Words>
  <Application>Microsoft Office PowerPoint</Application>
  <PresentationFormat>Apresentação na tela (4:3)</PresentationFormat>
  <Paragraphs>142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open_sansregular</vt:lpstr>
      <vt:lpstr>Tahoma</vt:lpstr>
      <vt:lpstr>Trebuchet MS</vt:lpstr>
      <vt:lpstr>UOLText</vt:lpstr>
      <vt:lpstr>Wingdings</vt:lpstr>
      <vt:lpstr>Wingdings 3</vt:lpstr>
      <vt:lpstr>Facetado</vt:lpstr>
      <vt:lpstr>Apresentação do PowerPoint</vt:lpstr>
      <vt:lpstr>Apresentação do PowerPoint</vt:lpstr>
      <vt:lpstr>Hepatite B</vt:lpstr>
      <vt:lpstr>Apresentação do PowerPoint</vt:lpstr>
      <vt:lpstr>Apresentação do PowerPoint</vt:lpstr>
      <vt:lpstr>Apresentação do PowerPoint</vt:lpstr>
      <vt:lpstr>Apresentação do PowerPoint</vt:lpstr>
      <vt:lpstr>Vacina Triplice viral/Tetraviral Esquema em crianças:  1ª dose aos 12 meses (Tríplice viral) e  2ª dose aos 15 meses ( introduzir Tetraviral) – Varicela aos 4 anos. </vt:lpstr>
      <vt:lpstr>Apresentação do PowerPoint</vt:lpstr>
      <vt:lpstr>Apresentação do PowerPoint</vt:lpstr>
      <vt:lpstr>Coqueluche</vt:lpstr>
      <vt:lpstr>Difteria</vt:lpstr>
      <vt:lpstr>Apresentação do PowerPoint</vt:lpstr>
      <vt:lpstr>Tétano</vt:lpstr>
      <vt:lpstr>Meningite por Haemophylus influenza B</vt:lpstr>
      <vt:lpstr>Apresentação do PowerPoint</vt:lpstr>
      <vt:lpstr>DPT+HIB+Hepatite B = Pentavalente</vt:lpstr>
      <vt:lpstr>HPV</vt:lpstr>
      <vt:lpstr>HPV</vt:lpstr>
      <vt:lpstr>Esquema: 2 doses: 3 e 5 meses. Reforço: 12 m 2ºReforço aos 11 a 12 anos. </vt:lpstr>
      <vt:lpstr>Hepatite A</vt:lpstr>
      <vt:lpstr>Poliomielite</vt:lpstr>
      <vt:lpstr>Apresentação do PowerPoint</vt:lpstr>
      <vt:lpstr>Apresentação do PowerPoint</vt:lpstr>
      <vt:lpstr>Rotavírus</vt:lpstr>
      <vt:lpstr>Tuberculose</vt:lpstr>
      <vt:lpstr>Sinais e sintomas da tuberculose</vt:lpstr>
      <vt:lpstr>Apresentação do PowerPoint</vt:lpstr>
      <vt:lpstr>Febre amarela</vt:lpstr>
      <vt:lpstr>Diagnostico diferencial</vt:lpstr>
      <vt:lpstr>Febre tifóide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iolanda ruthes silveira</cp:lastModifiedBy>
  <cp:revision>48</cp:revision>
  <dcterms:created xsi:type="dcterms:W3CDTF">2020-09-12T09:54:17Z</dcterms:created>
  <dcterms:modified xsi:type="dcterms:W3CDTF">2020-09-15T20:54:49Z</dcterms:modified>
</cp:coreProperties>
</file>