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551" r:id="rId2"/>
    <p:sldId id="552" r:id="rId3"/>
    <p:sldId id="553" r:id="rId4"/>
    <p:sldId id="554" r:id="rId5"/>
    <p:sldId id="555" r:id="rId6"/>
    <p:sldId id="618" r:id="rId7"/>
    <p:sldId id="556" r:id="rId8"/>
    <p:sldId id="625" r:id="rId9"/>
    <p:sldId id="557" r:id="rId10"/>
    <p:sldId id="624" r:id="rId11"/>
    <p:sldId id="558" r:id="rId12"/>
    <p:sldId id="559" r:id="rId13"/>
    <p:sldId id="619" r:id="rId14"/>
    <p:sldId id="620" r:id="rId15"/>
    <p:sldId id="560" r:id="rId16"/>
    <p:sldId id="561" r:id="rId17"/>
    <p:sldId id="562" r:id="rId18"/>
    <p:sldId id="564" r:id="rId19"/>
    <p:sldId id="565" r:id="rId20"/>
    <p:sldId id="566" r:id="rId21"/>
    <p:sldId id="567" r:id="rId22"/>
    <p:sldId id="568" r:id="rId23"/>
    <p:sldId id="621" r:id="rId24"/>
    <p:sldId id="569" r:id="rId25"/>
    <p:sldId id="570" r:id="rId26"/>
    <p:sldId id="571" r:id="rId27"/>
    <p:sldId id="572" r:id="rId28"/>
    <p:sldId id="613" r:id="rId29"/>
    <p:sldId id="573" r:id="rId30"/>
    <p:sldId id="574" r:id="rId31"/>
    <p:sldId id="575" r:id="rId32"/>
    <p:sldId id="576" r:id="rId33"/>
    <p:sldId id="614" r:id="rId34"/>
    <p:sldId id="623" r:id="rId35"/>
    <p:sldId id="622" r:id="rId36"/>
    <p:sldId id="617" r:id="rId37"/>
    <p:sldId id="616" r:id="rId38"/>
    <p:sldId id="580" r:id="rId39"/>
    <p:sldId id="581" r:id="rId40"/>
    <p:sldId id="583" r:id="rId41"/>
    <p:sldId id="584" r:id="rId42"/>
    <p:sldId id="585" r:id="rId43"/>
    <p:sldId id="586" r:id="rId44"/>
    <p:sldId id="587" r:id="rId45"/>
    <p:sldId id="588" r:id="rId46"/>
    <p:sldId id="589" r:id="rId47"/>
    <p:sldId id="590" r:id="rId48"/>
    <p:sldId id="591" r:id="rId49"/>
    <p:sldId id="592" r:id="rId50"/>
    <p:sldId id="593" r:id="rId51"/>
    <p:sldId id="594" r:id="rId52"/>
    <p:sldId id="595" r:id="rId53"/>
    <p:sldId id="596" r:id="rId5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27" autoAdjust="0"/>
    <p:restoredTop sz="93122" autoAdjust="0"/>
  </p:normalViewPr>
  <p:slideViewPr>
    <p:cSldViewPr>
      <p:cViewPr varScale="1">
        <p:scale>
          <a:sx n="47" d="100"/>
          <a:sy n="47" d="100"/>
        </p:scale>
        <p:origin x="-12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1CEE05-8302-419A-9BDE-A5DAAFA4881D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67BBE3-BA04-4117-8F80-868F4F0BB331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769792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00DB3-DBF0-4086-B675-117E7A9610B8}" type="datetimeFigureOut">
              <a:rPr lang="pt-BR" smtClean="0"/>
              <a:pPr/>
              <a:t>02/09/2020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19D8CF-8DEC-4D9F-84EE-ADF04DFF3391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GLÂNDULAS SUPRA-RENAIS (ADRENAIS)</a:t>
            </a:r>
            <a:r>
              <a:rPr lang="pt-BR" b="1" dirty="0" smtClean="0"/>
              <a:t/>
            </a:r>
            <a:br>
              <a:rPr lang="pt-BR" b="1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r>
              <a:rPr lang="pt-BR" sz="4000" dirty="0" smtClean="0"/>
              <a:t>Formadas por um córtex externo e uma fina medula (cerca de 10% da glândula)</a:t>
            </a:r>
          </a:p>
          <a:p>
            <a:r>
              <a:rPr lang="pt-BR" sz="4000" dirty="0" smtClean="0"/>
              <a:t>Cada região produz diferentes hormônios</a:t>
            </a:r>
            <a:endParaRPr lang="pt-BR" sz="3600" dirty="0" smtClean="0"/>
          </a:p>
          <a:p>
            <a:r>
              <a:rPr lang="pt-BR" sz="4000" dirty="0" smtClean="0"/>
              <a:t>O córtex é essencial para a vida; a remoção completa é letal sem terapia de substituição</a:t>
            </a:r>
          </a:p>
          <a:p>
            <a:r>
              <a:rPr lang="pt-BR" sz="4000" dirty="0" smtClean="0"/>
              <a:t>Exerce considerável controle sobre os linfócitos e tecido linfático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7992888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4913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>
            <a:normAutofit/>
          </a:bodyPr>
          <a:lstStyle/>
          <a:p>
            <a:r>
              <a:rPr lang="pt-BR" sz="3600" dirty="0" smtClean="0"/>
              <a:t>Quando há excesso de androgênio adrenal (p. ex., tumor adrenal, síndrome de </a:t>
            </a:r>
            <a:r>
              <a:rPr lang="pt-BR" sz="3600" dirty="0" err="1" smtClean="0"/>
              <a:t>Cushing</a:t>
            </a:r>
            <a:r>
              <a:rPr lang="pt-BR" sz="3600" dirty="0" smtClean="0"/>
              <a:t> (um tumor provoca a liberação de altos níveis de cortisol), hiperplasia adrenal congênita, a </a:t>
            </a:r>
            <a:r>
              <a:rPr lang="pt-BR" sz="3600" b="1" dirty="0" err="1" smtClean="0"/>
              <a:t>virilização</a:t>
            </a:r>
            <a:r>
              <a:rPr lang="pt-BR" sz="3600" b="1" dirty="0" smtClean="0"/>
              <a:t> da mulher </a:t>
            </a:r>
            <a:r>
              <a:rPr lang="pt-BR" sz="3600" dirty="0" smtClean="0"/>
              <a:t>pode ocorrer. Isto envolve </a:t>
            </a:r>
            <a:r>
              <a:rPr lang="pt-BR" sz="3600" dirty="0" err="1" smtClean="0"/>
              <a:t>virilização</a:t>
            </a:r>
            <a:r>
              <a:rPr lang="pt-BR" sz="3600" dirty="0" smtClean="0"/>
              <a:t> da genitália externa </a:t>
            </a:r>
            <a:r>
              <a:rPr lang="pt-BR" sz="3600" i="1" dirty="0" smtClean="0"/>
              <a:t>in útero </a:t>
            </a:r>
            <a:r>
              <a:rPr lang="pt-BR" sz="3600" dirty="0" smtClean="0"/>
              <a:t>(p. ex., aumento do clitóris) e pelos excessivos na face e corpo </a:t>
            </a:r>
            <a:r>
              <a:rPr lang="pt-BR" sz="3600" dirty="0" smtClean="0"/>
              <a:t>(</a:t>
            </a:r>
            <a:r>
              <a:rPr lang="pt-BR" sz="3600" b="1" dirty="0" err="1" smtClean="0"/>
              <a:t>hirsutismo</a:t>
            </a:r>
            <a:r>
              <a:rPr lang="pt-BR" sz="3600" dirty="0" smtClean="0"/>
              <a:t>) e acne em mulheres adultas. Androgênios adrenais em excesso também parecem desempenhar um papel em alterações da ovulação (</a:t>
            </a:r>
            <a:r>
              <a:rPr lang="pt-BR" sz="3600" i="1" dirty="0" smtClean="0"/>
              <a:t>i. e.</a:t>
            </a:r>
            <a:r>
              <a:rPr lang="pt-BR" sz="3600" dirty="0" smtClean="0"/>
              <a:t>, síndrome do ovário </a:t>
            </a:r>
            <a:r>
              <a:rPr lang="pt-BR" sz="3600" dirty="0" err="1" smtClean="0"/>
              <a:t>polícistico</a:t>
            </a:r>
            <a:r>
              <a:rPr lang="pt-BR" sz="3600" dirty="0" smtClean="0"/>
              <a:t>).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MEDULA SUPRA-RENAL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000108"/>
            <a:ext cx="8929718" cy="5857892"/>
          </a:xfrm>
        </p:spPr>
        <p:txBody>
          <a:bodyPr>
            <a:noAutofit/>
          </a:bodyPr>
          <a:lstStyle/>
          <a:p>
            <a:r>
              <a:rPr lang="pt-BR" sz="4000" dirty="0" smtClean="0"/>
              <a:t>Sintetiza as catecolaminas : </a:t>
            </a:r>
            <a:r>
              <a:rPr lang="pt-BR" sz="4000" b="1" dirty="0" smtClean="0">
                <a:solidFill>
                  <a:srgbClr val="FF0000"/>
                </a:solidFill>
              </a:rPr>
              <a:t>Adrenalina ou </a:t>
            </a:r>
            <a:r>
              <a:rPr lang="pt-BR" sz="4000" b="1" smtClean="0">
                <a:solidFill>
                  <a:srgbClr val="FF0000"/>
                </a:solidFill>
              </a:rPr>
              <a:t>epinefrina</a:t>
            </a:r>
            <a:r>
              <a:rPr lang="pt-BR" sz="4000" b="1" dirty="0" smtClean="0">
                <a:solidFill>
                  <a:srgbClr val="FF0000"/>
                </a:solidFill>
              </a:rPr>
              <a:t> e Noradrenalina ou </a:t>
            </a:r>
            <a:r>
              <a:rPr lang="pt-BR" sz="4000" b="1" dirty="0" err="1" smtClean="0">
                <a:solidFill>
                  <a:srgbClr val="FF0000"/>
                </a:solidFill>
              </a:rPr>
              <a:t>norepinefrina</a:t>
            </a:r>
            <a:endParaRPr lang="pt-BR" sz="4000" b="1" dirty="0" smtClean="0">
              <a:solidFill>
                <a:srgbClr val="FF0000"/>
              </a:solidFill>
            </a:endParaRPr>
          </a:p>
          <a:p>
            <a:r>
              <a:rPr lang="pt-BR" sz="4000" dirty="0" smtClean="0"/>
              <a:t>produzem efeitos que mimetizam os produzidos pela divisão simpática do SNA</a:t>
            </a:r>
          </a:p>
          <a:p>
            <a:r>
              <a:rPr lang="pt-BR" sz="4000" dirty="0" smtClean="0"/>
              <a:t>responsáveis pela resposta de “</a:t>
            </a:r>
            <a:r>
              <a:rPr lang="pt-BR" sz="4000" dirty="0" err="1" smtClean="0"/>
              <a:t>luta-ou-fuga</a:t>
            </a:r>
            <a:r>
              <a:rPr lang="pt-BR" sz="4000" dirty="0" smtClean="0"/>
              <a:t>”</a:t>
            </a:r>
          </a:p>
          <a:p>
            <a:r>
              <a:rPr lang="pt-BR" sz="4000" dirty="0" smtClean="0"/>
              <a:t>auxiliam na resistência ao estresse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357298"/>
            <a:ext cx="9144000" cy="5214974"/>
          </a:xfrm>
        </p:spPr>
        <p:txBody>
          <a:bodyPr>
            <a:normAutofit/>
          </a:bodyPr>
          <a:lstStyle/>
          <a:p>
            <a:r>
              <a:rPr lang="pt-BR" sz="3600" dirty="0" smtClean="0"/>
              <a:t>Prepara o organismo para enfrentar situações de estresse</a:t>
            </a:r>
          </a:p>
          <a:p>
            <a:r>
              <a:rPr lang="pt-BR" sz="3600" dirty="0" smtClean="0"/>
              <a:t>Contração dos vasos sanguíneos (↑ PA)</a:t>
            </a:r>
          </a:p>
          <a:p>
            <a:r>
              <a:rPr lang="pt-BR" sz="3600" dirty="0" smtClean="0"/>
              <a:t>↑ glicemia por meio da </a:t>
            </a:r>
            <a:r>
              <a:rPr lang="pt-BR" sz="3600" dirty="0" err="1" smtClean="0"/>
              <a:t>gliconeogênese</a:t>
            </a:r>
            <a:r>
              <a:rPr lang="pt-BR" sz="3600" dirty="0" smtClean="0"/>
              <a:t> no fígado</a:t>
            </a:r>
          </a:p>
          <a:p>
            <a:r>
              <a:rPr lang="pt-BR" sz="3600" dirty="0" smtClean="0"/>
              <a:t>Redistribui sangue para os órgãos e músculos (↑ reflexos, a força e a FR)</a:t>
            </a:r>
          </a:p>
          <a:p>
            <a:r>
              <a:rPr lang="pt-BR" sz="3600" dirty="0" smtClean="0"/>
              <a:t>↓ movimentos peristálticos </a:t>
            </a:r>
            <a:endParaRPr lang="pt-BR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NORADRENALINA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400" dirty="0" smtClean="0"/>
              <a:t>Atua em conjunto nas situações de estresse</a:t>
            </a:r>
          </a:p>
          <a:p>
            <a:r>
              <a:rPr lang="pt-BR" sz="4400" dirty="0" smtClean="0"/>
              <a:t>Acelera os batimentos cardíacos</a:t>
            </a:r>
          </a:p>
          <a:p>
            <a:r>
              <a:rPr lang="pt-BR" sz="4400" dirty="0" smtClean="0"/>
              <a:t>Mantém a PA em níveis normais</a:t>
            </a:r>
            <a:endParaRPr lang="pt-BR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wm.agripoint.com.br/imagens/banco/696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85728"/>
            <a:ext cx="8572560" cy="62865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m.agripoint.com.br/imagens/banco/765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static.hsw.com.br/gif/fear-8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PÂNCREAS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500042"/>
            <a:ext cx="8929718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400" dirty="0" smtClean="0"/>
              <a:t>Parte endócrina - formada pelas </a:t>
            </a:r>
            <a:r>
              <a:rPr lang="pt-BR" sz="4400" b="1" dirty="0" smtClean="0">
                <a:solidFill>
                  <a:srgbClr val="FF0066"/>
                </a:solidFill>
              </a:rPr>
              <a:t>ilhotas de </a:t>
            </a:r>
            <a:r>
              <a:rPr lang="pt-BR" sz="4400" b="1" dirty="0" err="1" smtClean="0">
                <a:solidFill>
                  <a:srgbClr val="FF0066"/>
                </a:solidFill>
              </a:rPr>
              <a:t>Langerhans</a:t>
            </a:r>
            <a:r>
              <a:rPr lang="pt-BR" sz="4400" b="1" dirty="0" smtClean="0">
                <a:solidFill>
                  <a:srgbClr val="FF0066"/>
                </a:solidFill>
              </a:rPr>
              <a:t> </a:t>
            </a:r>
            <a:r>
              <a:rPr lang="pt-BR" sz="4400" dirty="0" smtClean="0"/>
              <a:t>ou ilhotas pancreáticas, compostas por: </a:t>
            </a:r>
          </a:p>
          <a:p>
            <a:r>
              <a:rPr lang="pt-BR" sz="4400" dirty="0" smtClean="0">
                <a:solidFill>
                  <a:srgbClr val="FF0066"/>
                </a:solidFill>
              </a:rPr>
              <a:t>células alfa, que produzem o </a:t>
            </a:r>
            <a:r>
              <a:rPr lang="pt-BR" sz="4400" b="1" dirty="0" err="1" smtClean="0">
                <a:solidFill>
                  <a:srgbClr val="FF0066"/>
                </a:solidFill>
              </a:rPr>
              <a:t>glucagon</a:t>
            </a:r>
            <a:endParaRPr lang="pt-BR" sz="4400" dirty="0" smtClean="0">
              <a:solidFill>
                <a:srgbClr val="FF0066"/>
              </a:solidFill>
            </a:endParaRPr>
          </a:p>
          <a:p>
            <a:r>
              <a:rPr lang="pt-BR" sz="4400" dirty="0" smtClean="0">
                <a:solidFill>
                  <a:srgbClr val="FF0066"/>
                </a:solidFill>
              </a:rPr>
              <a:t>células beta, que produzem a </a:t>
            </a:r>
            <a:r>
              <a:rPr lang="pt-BR" sz="4400" b="1" dirty="0" smtClean="0">
                <a:solidFill>
                  <a:srgbClr val="FF0066"/>
                </a:solidFill>
              </a:rPr>
              <a:t>insulina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http://www.coladaweb.com/wp-content/uploads/2014/12/Pancreas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0"/>
            <a:ext cx="857256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>
                <a:solidFill>
                  <a:srgbClr val="006600"/>
                </a:solidFill>
              </a:rPr>
              <a:t>CÓRTEX ADRENAL</a:t>
            </a: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525963"/>
          </a:xfrm>
        </p:spPr>
        <p:txBody>
          <a:bodyPr>
            <a:normAutofit/>
          </a:bodyPr>
          <a:lstStyle/>
          <a:p>
            <a:r>
              <a:rPr lang="pt-BR" sz="4000" dirty="0" smtClean="0"/>
              <a:t>Zona externa – MINERALOCORTICÓIDES</a:t>
            </a:r>
          </a:p>
          <a:p>
            <a:r>
              <a:rPr lang="pt-BR" sz="4000" dirty="0" smtClean="0"/>
              <a:t>Zona média – GLICOCORTICÓIDES</a:t>
            </a:r>
          </a:p>
          <a:p>
            <a:r>
              <a:rPr lang="pt-BR" sz="4000" dirty="0" smtClean="0"/>
              <a:t>Zona interna - ANDRÓGENOS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66"/>
                </a:solidFill>
              </a:rPr>
              <a:t>REGULAÇÃO DA TAXA DE GLICOSE NO SANGUE </a:t>
            </a:r>
            <a:r>
              <a:rPr lang="pt-BR" dirty="0" smtClean="0">
                <a:solidFill>
                  <a:srgbClr val="FF0066"/>
                </a:solidFill>
              </a:rPr>
              <a:t>(glicemia)</a:t>
            </a:r>
            <a:endParaRPr lang="pt-BR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1600200"/>
            <a:ext cx="8929718" cy="5257800"/>
          </a:xfrm>
        </p:spPr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sz="4000" b="1" dirty="0" smtClean="0">
                <a:solidFill>
                  <a:srgbClr val="FF0066"/>
                </a:solidFill>
              </a:rPr>
              <a:t>Insulina</a:t>
            </a:r>
            <a:r>
              <a:rPr lang="pt-BR" sz="4000" dirty="0" smtClean="0"/>
              <a:t> (evita hiperglicemia) - facilita a absorção de glicose pelos tecidos reduzindo o teor de glicose no sangue</a:t>
            </a:r>
          </a:p>
          <a:p>
            <a:r>
              <a:rPr lang="pt-BR" sz="4000" dirty="0" smtClean="0"/>
              <a:t> </a:t>
            </a:r>
            <a:r>
              <a:rPr lang="pt-BR" sz="4000" b="1" dirty="0" err="1" smtClean="0">
                <a:solidFill>
                  <a:srgbClr val="FF0066"/>
                </a:solidFill>
              </a:rPr>
              <a:t>Glucagon</a:t>
            </a:r>
            <a:r>
              <a:rPr lang="pt-BR" sz="4000" dirty="0" smtClean="0"/>
              <a:t> (evita hipoglicemia) - aumenta o teor de glicose no sangue acelerando a conversão de glicogênio em glicose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FF0066"/>
                </a:solidFill>
              </a:rPr>
              <a:t>GLUCAGON</a:t>
            </a:r>
            <a:endParaRPr lang="pt-BR" sz="54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142984"/>
            <a:ext cx="8572560" cy="4983179"/>
          </a:xfrm>
        </p:spPr>
        <p:txBody>
          <a:bodyPr>
            <a:normAutofit/>
          </a:bodyPr>
          <a:lstStyle/>
          <a:p>
            <a:r>
              <a:rPr lang="pt-BR" sz="4000" dirty="0" smtClean="0"/>
              <a:t>Acelera a conversão de glicogênio para glicose no fígado</a:t>
            </a:r>
          </a:p>
          <a:p>
            <a:r>
              <a:rPr lang="pt-BR" sz="4000" dirty="0" smtClean="0"/>
              <a:t>Promove a formação de glicose a partir de outras substâncias tais como os aminoácidos no fígado</a:t>
            </a:r>
          </a:p>
          <a:p>
            <a:r>
              <a:rPr lang="pt-BR" sz="4000" dirty="0" smtClean="0"/>
              <a:t>Estimula a liberação de glicose no sangue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/>
          </a:bodyPr>
          <a:lstStyle/>
          <a:p>
            <a:r>
              <a:rPr lang="pt-BR" sz="3600" dirty="0" smtClean="0"/>
              <a:t>Acelera o transporte de glicose para o interior da célula  (</a:t>
            </a:r>
            <a:r>
              <a:rPr lang="pt-BR" sz="2800" dirty="0" smtClean="0"/>
              <a:t>↑ permeabilidade da membrana celular à glicose)</a:t>
            </a:r>
          </a:p>
          <a:p>
            <a:r>
              <a:rPr lang="pt-BR" sz="2800" b="1" dirty="0" smtClean="0">
                <a:solidFill>
                  <a:srgbClr val="00B050"/>
                </a:solidFill>
              </a:rPr>
              <a:t>Ação hipoglicemiante</a:t>
            </a:r>
          </a:p>
          <a:p>
            <a:r>
              <a:rPr lang="pt-BR" sz="2800" b="1" dirty="0" smtClean="0">
                <a:solidFill>
                  <a:srgbClr val="00B050"/>
                </a:solidFill>
              </a:rPr>
              <a:t>Atua após as refeições</a:t>
            </a:r>
            <a:endParaRPr lang="pt-BR" sz="3600" b="1" dirty="0" smtClean="0">
              <a:solidFill>
                <a:srgbClr val="00B050"/>
              </a:solidFill>
            </a:endParaRPr>
          </a:p>
          <a:p>
            <a:r>
              <a:rPr lang="pt-BR" sz="3600" dirty="0" smtClean="0"/>
              <a:t>Acelera a conversão de glicose em glicogênio e a síntese de ácidos graxos no fígado e no músculo, reduzindo a produção de glicose pelo fígado</a:t>
            </a:r>
          </a:p>
          <a:p>
            <a:r>
              <a:rPr lang="pt-BR" sz="3600" dirty="0" smtClean="0"/>
              <a:t>Aumenta o movimento de aminoácidos para o interior das células e aumenta a síntese protéica</a:t>
            </a:r>
          </a:p>
          <a:p>
            <a:r>
              <a:rPr lang="pt-BR" sz="3600" dirty="0" smtClean="0"/>
              <a:t>↓ a conversão do glicogênio em glicose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pt-BR" sz="6600" b="1" dirty="0" smtClean="0">
                <a:solidFill>
                  <a:srgbClr val="FF0066"/>
                </a:solidFill>
              </a:rPr>
              <a:t>INSULINA</a:t>
            </a:r>
            <a:endParaRPr lang="pt-BR" sz="6600" b="1" dirty="0">
              <a:solidFill>
                <a:srgbClr val="FF0066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↓ a formação da glicose a partir de outras substâncias como os aminoácidos</a:t>
            </a:r>
          </a:p>
          <a:p>
            <a:r>
              <a:rPr lang="pt-BR" sz="3600" dirty="0" smtClean="0"/>
              <a:t>Promove a síntese de proteínas de AAs e inibe a degradação de proteína em tecidos periféricos</a:t>
            </a:r>
          </a:p>
          <a:p>
            <a:r>
              <a:rPr lang="pt-BR" sz="3600" dirty="0" smtClean="0"/>
              <a:t>Promove a síntese de TG no fígado e no tecido adiposo e reprime a lipólise dos estoques de TG adiposo</a:t>
            </a:r>
          </a:p>
          <a:p>
            <a:r>
              <a:rPr lang="pt-BR" sz="3600" dirty="0" smtClean="0"/>
              <a:t>Regula a </a:t>
            </a:r>
            <a:r>
              <a:rPr lang="pt-BR" sz="3600" dirty="0" err="1" smtClean="0"/>
              <a:t>homeostase</a:t>
            </a:r>
            <a:r>
              <a:rPr lang="pt-BR" sz="3600" dirty="0" smtClean="0"/>
              <a:t> metabólica pelos efeitos na saciedade</a:t>
            </a:r>
          </a:p>
          <a:p>
            <a:r>
              <a:rPr lang="pt-BR" sz="3600" dirty="0" smtClean="0"/>
              <a:t>Perda parcial ou completa da ação da insulina resulta em hiperglicemia, dislipidemia e diabetes </a:t>
            </a:r>
            <a:r>
              <a:rPr lang="pt-BR" sz="3600" dirty="0" err="1" smtClean="0"/>
              <a:t>melito</a:t>
            </a:r>
            <a:r>
              <a:rPr lang="pt-BR" sz="3600" dirty="0" smtClean="0"/>
              <a:t> grave.</a:t>
            </a:r>
          </a:p>
          <a:p>
            <a:endParaRPr lang="pt-BR" sz="3600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338" name="Picture 2" descr="http://www.sobiologia.com.br/figuras/Corpo/pancrea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786478" cy="6572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 descr="https://upload.wikimedia.org/wikipedia/commons/thumb/6/60/Glicemia.svg/2000px-Glicemia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882" name="Picture 2" descr="http://bioanalise.wadeapps.com/images/Posts/diabetes_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954" name="Picture 2" descr="http://1.bp.blogspot.com/-pIpT65NBbV8/T41bn81myQI/AAAAAAAAAUM/cOv15cMIJLs/s1600/diabetesn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ítulo 1"/>
          <p:cNvSpPr>
            <a:spLocks noGrp="1"/>
          </p:cNvSpPr>
          <p:nvPr>
            <p:ph type="ctrTitle"/>
          </p:nvPr>
        </p:nvSpPr>
        <p:spPr>
          <a:xfrm>
            <a:off x="0" y="1"/>
            <a:ext cx="9143999" cy="1142983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pt-BR" sz="6000" b="1" dirty="0" smtClean="0">
                <a:solidFill>
                  <a:srgbClr val="C00000"/>
                </a:solidFill>
              </a:rPr>
              <a:t>DIABETES</a:t>
            </a:r>
          </a:p>
        </p:txBody>
      </p:sp>
      <p:sp>
        <p:nvSpPr>
          <p:cNvPr id="6147" name="Subtítulo 2"/>
          <p:cNvSpPr>
            <a:spLocks noGrp="1"/>
          </p:cNvSpPr>
          <p:nvPr>
            <p:ph type="subTitle" idx="1"/>
          </p:nvPr>
        </p:nvSpPr>
        <p:spPr>
          <a:xfrm>
            <a:off x="0" y="1285860"/>
            <a:ext cx="8893175" cy="5572140"/>
          </a:xfrm>
        </p:spPr>
        <p:txBody>
          <a:bodyPr>
            <a:normAutofit/>
          </a:bodyPr>
          <a:lstStyle/>
          <a:p>
            <a:pPr algn="just" eaLnBrk="1" hangingPunct="1"/>
            <a:r>
              <a:rPr lang="pt-BR" altLang="pt-BR" dirty="0" smtClean="0">
                <a:solidFill>
                  <a:schemeClr val="tx1"/>
                </a:solidFill>
              </a:rPr>
              <a:t>	Síndrome metabólica de origem múltipla, decorrente da falta de insulina e/ou da incapacidade da insulina exercer adequadamente seus efeitos, causando um aumento da glicose (açúcar) no sangue.</a:t>
            </a:r>
          </a:p>
          <a:p>
            <a:pPr algn="just"/>
            <a:r>
              <a:rPr lang="pt-BR" altLang="pt-BR" dirty="0" smtClean="0">
                <a:solidFill>
                  <a:schemeClr val="tx1"/>
                </a:solidFill>
              </a:rPr>
              <a:t>	O pâncreas não é capaz de produzir o hormônio insulina em quantidade suficiente para suprir as necessidades do organismo ou a insulina não é capaz de agir de maneira adequada (resistência insulínica). </a:t>
            </a:r>
          </a:p>
          <a:p>
            <a:pPr algn="just"/>
            <a:endParaRPr lang="pt-BR" altLang="pt-BR" dirty="0" smtClean="0">
              <a:solidFill>
                <a:schemeClr val="tx1"/>
              </a:solidFill>
            </a:endParaRPr>
          </a:p>
          <a:p>
            <a:pPr algn="just" eaLnBrk="1" hangingPunct="1"/>
            <a:endParaRPr lang="pt-BR" altLang="pt-BR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www.scielo.br/img/fbpe/abem/v46n1/a04tab04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71612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006600"/>
                </a:solidFill>
              </a:rPr>
              <a:t>MINERALOCORTICÓIDES </a:t>
            </a:r>
            <a:br>
              <a:rPr lang="pt-BR" b="1" dirty="0" smtClean="0">
                <a:solidFill>
                  <a:srgbClr val="006600"/>
                </a:solidFill>
              </a:rPr>
            </a:br>
            <a:r>
              <a:rPr lang="pt-BR" b="1" dirty="0" smtClean="0">
                <a:solidFill>
                  <a:srgbClr val="006600"/>
                </a:solidFill>
              </a:rPr>
              <a:t>(derivados do colesterol)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dirty="0" smtClean="0">
                <a:solidFill>
                  <a:srgbClr val="FF0000"/>
                </a:solidFill>
              </a:rPr>
              <a:t> ALDOSTERONA (principal)</a:t>
            </a:r>
            <a:endParaRPr lang="pt-BR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Atua na regulação do volume e da pressão do sangue, e na concentração do equilíbrio eletrolítico do sangue (aumenta a PA e a volemia - Na</a:t>
            </a:r>
            <a:r>
              <a:rPr lang="pt-BR" baseline="30000" dirty="0" smtClean="0"/>
              <a:t>+</a:t>
            </a:r>
            <a:r>
              <a:rPr lang="pt-BR" dirty="0" smtClean="0"/>
              <a:t> atrai a água)</a:t>
            </a:r>
          </a:p>
          <a:p>
            <a:r>
              <a:rPr lang="pt-BR" dirty="0" smtClean="0"/>
              <a:t>atua em certas células dos rins para aumentar a reabsorção de íons sódio (Na</a:t>
            </a:r>
            <a:r>
              <a:rPr lang="pt-BR" baseline="30000" dirty="0" smtClean="0"/>
              <a:t>+</a:t>
            </a:r>
            <a:r>
              <a:rPr lang="pt-BR" dirty="0" smtClean="0"/>
              <a:t>) da urina e retorná-los ao sangue, e estimula a excreção de íons potássio (K</a:t>
            </a:r>
            <a:r>
              <a:rPr lang="pt-BR" baseline="30000" dirty="0" smtClean="0"/>
              <a:t>+</a:t>
            </a:r>
            <a:r>
              <a:rPr lang="pt-BR" dirty="0" smtClean="0"/>
              <a:t>), de forma que grandes quantidades de potássio são perdidas pela urina e excreção de H</a:t>
            </a:r>
            <a:r>
              <a:rPr lang="pt-BR" baseline="30000" dirty="0" smtClean="0"/>
              <a:t>+ </a:t>
            </a:r>
            <a:r>
              <a:rPr lang="pt-BR" dirty="0" smtClean="0"/>
              <a:t>, deixando a urina mais ácida e o sangue mais básico </a:t>
            </a:r>
          </a:p>
          <a:p>
            <a:r>
              <a:rPr lang="pt-BR" dirty="0" smtClean="0"/>
              <a:t>O controle de </a:t>
            </a:r>
            <a:r>
              <a:rPr lang="pt-BR" dirty="0" err="1" smtClean="0"/>
              <a:t>aldosterona</a:t>
            </a:r>
            <a:r>
              <a:rPr lang="pt-BR" dirty="0" smtClean="0"/>
              <a:t> envolve vários mecanismos de controle, sendo o mais importante a via </a:t>
            </a:r>
            <a:r>
              <a:rPr lang="pt-BR" dirty="0" err="1" smtClean="0"/>
              <a:t>renina-angiotensina</a:t>
            </a:r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http://thumbs.dreamstime.com/z/diabetes-mellitus-main-types-either-pancreas-not-producing-enough-insulin-cells-body-not-responding-properly-534612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84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Picture 2" descr="http://vivomaissaudavel.com.br/static/media/uploads/info-diabetes-tipo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images.slideplayer.com.br/10/2907054/slides/slide_9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b="1" dirty="0" smtClean="0"/>
              <a:t>Principais sintomas do diabetes</a:t>
            </a:r>
            <a:br>
              <a:rPr lang="pt-BR" b="1" dirty="0" smtClean="0"/>
            </a:br>
            <a:endParaRPr lang="pt-BR" altLang="pt-BR" dirty="0" smtClean="0"/>
          </a:p>
        </p:txBody>
      </p:sp>
      <p:sp>
        <p:nvSpPr>
          <p:cNvPr id="3" name="Subtítulo 2"/>
          <p:cNvSpPr>
            <a:spLocks noGrp="1"/>
          </p:cNvSpPr>
          <p:nvPr>
            <p:ph sz="half" idx="1"/>
          </p:nvPr>
        </p:nvSpPr>
        <p:spPr>
          <a:xfrm>
            <a:off x="214282" y="1142984"/>
            <a:ext cx="4281518" cy="5500726"/>
          </a:xfrm>
        </p:spPr>
        <p:txBody>
          <a:bodyPr>
            <a:normAutofit fontScale="77500" lnSpcReduction="20000"/>
          </a:bodyPr>
          <a:lstStyle/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 smtClean="0">
                <a:solidFill>
                  <a:schemeClr val="tx1"/>
                </a:solidFill>
              </a:rPr>
              <a:t>vontade </a:t>
            </a:r>
            <a:r>
              <a:rPr lang="pt-BR" sz="5100" dirty="0">
                <a:solidFill>
                  <a:schemeClr val="tx1"/>
                </a:solidFill>
              </a:rPr>
              <a:t>de urinar diversas vezes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>
                <a:solidFill>
                  <a:schemeClr val="tx1"/>
                </a:solidFill>
              </a:rPr>
              <a:t>fome frequente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>
                <a:solidFill>
                  <a:schemeClr val="tx1"/>
                </a:solidFill>
              </a:rPr>
              <a:t>sede constante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>
                <a:solidFill>
                  <a:schemeClr val="tx1"/>
                </a:solidFill>
              </a:rPr>
              <a:t>perda de peso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>
                <a:solidFill>
                  <a:schemeClr val="tx1"/>
                </a:solidFill>
              </a:rPr>
              <a:t>fraqueza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r>
              <a:rPr lang="pt-BR" sz="5100" dirty="0" smtClean="0"/>
              <a:t>f</a:t>
            </a:r>
            <a:r>
              <a:rPr lang="pt-BR" sz="5100" dirty="0" smtClean="0">
                <a:solidFill>
                  <a:schemeClr val="tx1"/>
                </a:solidFill>
              </a:rPr>
              <a:t>adiga</a:t>
            </a:r>
          </a:p>
          <a:p>
            <a:pPr marL="457200" indent="-457200" algn="l">
              <a:buFont typeface="Arial" pitchFamily="34" charset="0"/>
              <a:buChar char="•"/>
              <a:defRPr/>
            </a:pPr>
            <a:endParaRPr lang="pt-BR" dirty="0">
              <a:solidFill>
                <a:schemeClr val="tx1"/>
              </a:solidFill>
            </a:endParaRPr>
          </a:p>
          <a:p>
            <a:pPr eaLnBrk="1" hangingPunct="1">
              <a:buFont typeface="Arial" charset="0"/>
              <a:buNone/>
              <a:defRPr/>
            </a:pPr>
            <a:r>
              <a:rPr lang="pt-BR" b="1" dirty="0" smtClean="0"/>
              <a:t> 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142984"/>
            <a:ext cx="4281518" cy="5357850"/>
          </a:xfrm>
        </p:spPr>
        <p:txBody>
          <a:bodyPr>
            <a:normAutofit fontScale="77500" lnSpcReduction="20000"/>
          </a:bodyPr>
          <a:lstStyle/>
          <a:p>
            <a:pPr marL="457200" indent="-457200">
              <a:defRPr/>
            </a:pPr>
            <a:r>
              <a:rPr lang="pt-BR" sz="5200" dirty="0" smtClean="0"/>
              <a:t>infecções </a:t>
            </a:r>
            <a:r>
              <a:rPr lang="pt-BR" sz="5200" dirty="0" err="1" smtClean="0"/>
              <a:t>frequentes</a:t>
            </a:r>
            <a:endParaRPr lang="pt-BR" sz="5200" dirty="0" smtClean="0"/>
          </a:p>
          <a:p>
            <a:pPr marL="457200" indent="-457200">
              <a:defRPr/>
            </a:pPr>
            <a:r>
              <a:rPr lang="pt-BR" sz="5200" dirty="0" smtClean="0"/>
              <a:t>alteração visual (visão embaçada)</a:t>
            </a:r>
          </a:p>
          <a:p>
            <a:pPr marL="457200" indent="-457200">
              <a:defRPr/>
            </a:pPr>
            <a:r>
              <a:rPr lang="pt-BR" sz="5200" dirty="0" smtClean="0"/>
              <a:t>dificuldade na cicatrização de feridas</a:t>
            </a:r>
          </a:p>
          <a:p>
            <a:pPr marL="457200" indent="-457200">
              <a:defRPr/>
            </a:pPr>
            <a:r>
              <a:rPr lang="pt-BR" sz="5200" dirty="0" smtClean="0"/>
              <a:t>formigamento nos pés e furúnculos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0" name="Picture 2" descr="Resultado de imagem para comparação entre diabetes tipo 1 e tipo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m para patogenese do diabet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ítulo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1214423"/>
          </a:xfrm>
        </p:spPr>
        <p:txBody>
          <a:bodyPr/>
          <a:lstStyle/>
          <a:p>
            <a:pPr eaLnBrk="1" hangingPunct="1"/>
            <a:r>
              <a:rPr lang="pt-BR" altLang="pt-BR" b="1" dirty="0" smtClean="0">
                <a:solidFill>
                  <a:srgbClr val="C00000"/>
                </a:solidFill>
              </a:rPr>
              <a:t>PRÉ-DIABETES</a:t>
            </a:r>
            <a:r>
              <a:rPr lang="pt-BR" altLang="pt-BR" dirty="0" smtClean="0"/>
              <a:t> 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142985"/>
            <a:ext cx="8607455" cy="5022866"/>
          </a:xfrm>
        </p:spPr>
        <p:txBody>
          <a:bodyPr>
            <a:normAutofit/>
          </a:bodyPr>
          <a:lstStyle/>
          <a:p>
            <a:pPr algn="just">
              <a:buFont typeface="Arial" charset="0"/>
              <a:buNone/>
              <a:defRPr/>
            </a:pPr>
            <a:r>
              <a:rPr lang="pt-BR" dirty="0" smtClean="0">
                <a:solidFill>
                  <a:schemeClr val="tx1"/>
                </a:solidFill>
              </a:rPr>
              <a:t>	</a:t>
            </a:r>
            <a:r>
              <a:rPr lang="pt-BR" sz="4000" dirty="0" smtClean="0">
                <a:solidFill>
                  <a:schemeClr val="tx1"/>
                </a:solidFill>
              </a:rPr>
              <a:t>Termo </a:t>
            </a:r>
            <a:r>
              <a:rPr lang="pt-BR" sz="4000" dirty="0">
                <a:solidFill>
                  <a:schemeClr val="tx1"/>
                </a:solidFill>
              </a:rPr>
              <a:t>usado para indicar que o paciente tem potencial para desenvolver a doença, </a:t>
            </a:r>
            <a:r>
              <a:rPr lang="pt-BR" sz="4000" dirty="0" smtClean="0">
                <a:solidFill>
                  <a:schemeClr val="tx1"/>
                </a:solidFill>
              </a:rPr>
              <a:t>estado </a:t>
            </a:r>
            <a:r>
              <a:rPr lang="pt-BR" sz="4000" dirty="0">
                <a:solidFill>
                  <a:schemeClr val="tx1"/>
                </a:solidFill>
              </a:rPr>
              <a:t>intermediário entre o saudável e o diabetes tipo 2 - </a:t>
            </a:r>
            <a:r>
              <a:rPr lang="pt-BR" sz="4000" dirty="0" smtClean="0">
                <a:solidFill>
                  <a:schemeClr val="tx1"/>
                </a:solidFill>
              </a:rPr>
              <a:t>no </a:t>
            </a:r>
            <a:r>
              <a:rPr lang="pt-BR" sz="4000" dirty="0">
                <a:solidFill>
                  <a:schemeClr val="tx1"/>
                </a:solidFill>
              </a:rPr>
              <a:t>caso do tipo 1 não existe </a:t>
            </a:r>
            <a:r>
              <a:rPr lang="pt-BR" sz="4000" dirty="0" smtClean="0">
                <a:solidFill>
                  <a:schemeClr val="tx1"/>
                </a:solidFill>
              </a:rPr>
              <a:t>pré-diabetes.</a:t>
            </a:r>
          </a:p>
          <a:p>
            <a:pPr algn="just">
              <a:defRPr/>
            </a:pPr>
            <a:r>
              <a:rPr lang="pt-BR" sz="4000" dirty="0" smtClean="0">
                <a:solidFill>
                  <a:schemeClr val="tx1"/>
                </a:solidFill>
              </a:rPr>
              <a:t>Glicemia entre 100 e 125 </a:t>
            </a:r>
            <a:r>
              <a:rPr lang="pt-BR" sz="4000" dirty="0" err="1" smtClean="0">
                <a:solidFill>
                  <a:schemeClr val="tx1"/>
                </a:solidFill>
              </a:rPr>
              <a:t>mg</a:t>
            </a:r>
            <a:r>
              <a:rPr lang="pt-BR" sz="4000" dirty="0" smtClean="0">
                <a:solidFill>
                  <a:schemeClr val="tx1"/>
                </a:solidFill>
              </a:rPr>
              <a:t>/dL</a:t>
            </a:r>
          </a:p>
          <a:p>
            <a:pPr algn="just">
              <a:defRPr/>
            </a:pPr>
            <a:r>
              <a:rPr lang="pt-BR" sz="4000" dirty="0" smtClean="0">
                <a:solidFill>
                  <a:schemeClr val="tx1"/>
                </a:solidFill>
              </a:rPr>
              <a:t>TOTG 140 a 199 </a:t>
            </a:r>
            <a:r>
              <a:rPr lang="pt-BR" sz="4000" dirty="0" err="1" smtClean="0">
                <a:solidFill>
                  <a:schemeClr val="tx1"/>
                </a:solidFill>
              </a:rPr>
              <a:t>mg</a:t>
            </a:r>
            <a:r>
              <a:rPr lang="pt-BR" sz="4000" dirty="0" smtClean="0">
                <a:solidFill>
                  <a:schemeClr val="tx1"/>
                </a:solidFill>
              </a:rPr>
              <a:t>/dL</a:t>
            </a:r>
            <a:endParaRPr lang="pt-BR" sz="4000" dirty="0">
              <a:solidFill>
                <a:schemeClr val="tx1"/>
              </a:solidFill>
            </a:endParaRPr>
          </a:p>
          <a:p>
            <a:pPr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ctrTitle"/>
          </p:nvPr>
        </p:nvSpPr>
        <p:spPr>
          <a:xfrm>
            <a:off x="0" y="260351"/>
            <a:ext cx="9144000" cy="954072"/>
          </a:xfrm>
        </p:spPr>
        <p:txBody>
          <a:bodyPr>
            <a:noAutofit/>
          </a:bodyPr>
          <a:lstStyle/>
          <a:p>
            <a:pPr eaLnBrk="1" hangingPunct="1"/>
            <a:r>
              <a:rPr lang="pt-BR" altLang="pt-BR" sz="6000" b="1" dirty="0" smtClean="0">
                <a:solidFill>
                  <a:srgbClr val="C00000"/>
                </a:solidFill>
              </a:rPr>
              <a:t>DIAGNÓSTICO DE DIABETES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85720" y="1285860"/>
            <a:ext cx="8678893" cy="5572140"/>
          </a:xfrm>
        </p:spPr>
        <p:txBody>
          <a:bodyPr>
            <a:normAutofit/>
          </a:bodyPr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4000" dirty="0">
                <a:solidFill>
                  <a:schemeClr val="tx1"/>
                </a:solidFill>
              </a:rPr>
              <a:t>Resultados </a:t>
            </a:r>
            <a:r>
              <a:rPr lang="pt-BR" sz="4000" dirty="0" smtClean="0">
                <a:solidFill>
                  <a:schemeClr val="tx1"/>
                </a:solidFill>
              </a:rPr>
              <a:t>de glicemia entre </a:t>
            </a:r>
            <a:r>
              <a:rPr lang="pt-BR" sz="4000" dirty="0">
                <a:solidFill>
                  <a:schemeClr val="tx1"/>
                </a:solidFill>
              </a:rPr>
              <a:t>99 mg/dL e </a:t>
            </a:r>
            <a:r>
              <a:rPr lang="pt-BR" sz="4000" dirty="0" smtClean="0">
                <a:solidFill>
                  <a:schemeClr val="tx1"/>
                </a:solidFill>
              </a:rPr>
              <a:t>126 </a:t>
            </a:r>
            <a:r>
              <a:rPr lang="pt-BR" sz="4000" dirty="0">
                <a:solidFill>
                  <a:schemeClr val="tx1"/>
                </a:solidFill>
              </a:rPr>
              <a:t>mg/dL são considerados </a:t>
            </a:r>
            <a:r>
              <a:rPr lang="pt-BR" sz="4000" dirty="0" smtClean="0">
                <a:solidFill>
                  <a:schemeClr val="tx1"/>
                </a:solidFill>
              </a:rPr>
              <a:t>anormais, </a:t>
            </a:r>
            <a:r>
              <a:rPr lang="pt-BR" sz="4000" dirty="0">
                <a:solidFill>
                  <a:schemeClr val="tx1"/>
                </a:solidFill>
              </a:rPr>
              <a:t>próximos ao limite e devem ser repetidos em uma outra ocasião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pt-BR" sz="4000" dirty="0" smtClean="0">
                <a:solidFill>
                  <a:schemeClr val="tx1"/>
                </a:solidFill>
              </a:rPr>
              <a:t>Valores acima de 126 </a:t>
            </a:r>
            <a:r>
              <a:rPr lang="pt-BR" sz="4000" dirty="0" err="1" smtClean="0">
                <a:solidFill>
                  <a:schemeClr val="tx1"/>
                </a:solidFill>
              </a:rPr>
              <a:t>mg</a:t>
            </a:r>
            <a:r>
              <a:rPr lang="pt-BR" sz="4000" dirty="0" smtClean="0">
                <a:solidFill>
                  <a:schemeClr val="tx1"/>
                </a:solidFill>
              </a:rPr>
              <a:t>/dL e de TOTG acima </a:t>
            </a:r>
            <a:r>
              <a:rPr lang="pt-BR" sz="4000" dirty="0">
                <a:solidFill>
                  <a:schemeClr val="tx1"/>
                </a:solidFill>
              </a:rPr>
              <a:t>de 200 mg/dL são considerados diagnósticos para diabetes. </a:t>
            </a:r>
          </a:p>
          <a:p>
            <a:pPr eaLnBrk="1" hangingPunct="1">
              <a:buFont typeface="Arial" charset="0"/>
              <a:buNone/>
              <a:defRPr/>
            </a:pP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pt-BR" b="1" dirty="0" smtClean="0"/>
              <a:t>NEFROPATIA 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785794"/>
            <a:ext cx="9144000" cy="6072206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nefropatia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diabética é caracterizada pela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albuminúria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por um declínio progressivo na função renal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mudanças microvasculares que ocorrem nos capilares glomerulares desenvolvem as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nefropatias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A membrana interna do capilar glomerular engrossa, e como resultado as paredes são mais grossas, os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lúmens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são estreitos </a:t>
            </a: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(esclerose glomerular)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 as células mesangiais de suporte são expandidas </a:t>
            </a:r>
          </a:p>
          <a:p>
            <a:r>
              <a:rPr lang="pt-BR" sz="2800" dirty="0" smtClean="0">
                <a:latin typeface="Arial" pitchFamily="34" charset="0"/>
                <a:cs typeface="Arial" pitchFamily="34" charset="0"/>
              </a:rPr>
              <a:t>Uma filtração renal precária também leva à ativação do sistema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renina-angiotensina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, que induz hipertensão</a:t>
            </a:r>
            <a:endParaRPr lang="pt-BR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pt-BR" b="1" dirty="0" smtClean="0"/>
              <a:t>PROBLEMAS VASCULARES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14282" y="857232"/>
            <a:ext cx="8929718" cy="6000768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 aterosclerose se desenvolve em pacientes diabéticos em uma taxa acelerada </a:t>
            </a:r>
            <a:r>
              <a:rPr lang="pt-BR" b="1" dirty="0" smtClean="0"/>
              <a:t>(</a:t>
            </a:r>
            <a:r>
              <a:rPr lang="pt-BR" b="1" dirty="0" err="1" smtClean="0"/>
              <a:t>macroangiopatia</a:t>
            </a:r>
            <a:r>
              <a:rPr lang="pt-BR" b="1" dirty="0" smtClean="0"/>
              <a:t>)</a:t>
            </a:r>
            <a:endParaRPr lang="pt-BR" dirty="0" smtClean="0"/>
          </a:p>
          <a:p>
            <a:r>
              <a:rPr lang="pt-BR" dirty="0" smtClean="0"/>
              <a:t>Maior probabilidade para doença arterial coronariana e infarto do miocárdio do que indivíduos não diabéticos. </a:t>
            </a:r>
          </a:p>
          <a:p>
            <a:r>
              <a:rPr lang="pt-BR" dirty="0" smtClean="0"/>
              <a:t>diabéticos com doença arterial coronariana possuem os fatores de risco adicionais de hipertensão, obesidade abdominal, resistência à insulina e dislipidemia -  </a:t>
            </a:r>
            <a:r>
              <a:rPr lang="pt-BR" b="1" dirty="0" smtClean="0"/>
              <a:t>síndrome metabólica ou síndrome X</a:t>
            </a:r>
            <a:r>
              <a:rPr lang="pt-BR" dirty="0" smtClean="0"/>
              <a:t>, </a:t>
            </a:r>
            <a:r>
              <a:rPr lang="pt-BR" b="1" dirty="0" smtClean="0"/>
              <a:t>síndrome de resistência à insulina e síndrome </a:t>
            </a:r>
            <a:r>
              <a:rPr lang="pt-BR" b="1" dirty="0" err="1" smtClean="0"/>
              <a:t>dismetabólica</a:t>
            </a:r>
            <a:r>
              <a:rPr lang="pt-BR" b="1" dirty="0" smtClean="0"/>
              <a:t> cardiovascular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http://2.bp.blogspot.com/-8gyN5KZ8Gho/UoRWbaHTYTI/AAAAAAAAAFA/ZffyLOqNRPY/s640/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797040"/>
          </a:xfrm>
        </p:spPr>
        <p:txBody>
          <a:bodyPr>
            <a:normAutofit fontScale="90000"/>
          </a:bodyPr>
          <a:lstStyle/>
          <a:p>
            <a:r>
              <a:rPr lang="pt-BR" b="1" dirty="0" smtClean="0">
                <a:solidFill>
                  <a:srgbClr val="FF0000"/>
                </a:solidFill>
              </a:rPr>
              <a:t>OVÁRIOS</a:t>
            </a:r>
            <a:r>
              <a:rPr lang="pt-BR" dirty="0" smtClean="0"/>
              <a:t> </a:t>
            </a:r>
            <a:br>
              <a:rPr lang="pt-BR" dirty="0" smtClean="0"/>
            </a:br>
            <a:r>
              <a:rPr lang="pt-BR" sz="4000" dirty="0" smtClean="0">
                <a:solidFill>
                  <a:srgbClr val="0070C0"/>
                </a:solidFill>
              </a:rPr>
              <a:t>Par de estruturas ovais localizadas na cavidade pélvica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857364"/>
            <a:ext cx="9144000" cy="5000636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ESTRÓGENO E PROGESTERONA </a:t>
            </a:r>
          </a:p>
          <a:p>
            <a:r>
              <a:rPr lang="pt-BR" dirty="0" smtClean="0"/>
              <a:t> responsáveis pelo desenvolvimento e manutenção das características sexuais femininas</a:t>
            </a:r>
          </a:p>
          <a:p>
            <a:r>
              <a:rPr lang="pt-BR" dirty="0" smtClean="0"/>
              <a:t>Junto com o FSH e o LH da </a:t>
            </a:r>
            <a:r>
              <a:rPr lang="pt-BR" dirty="0" err="1" smtClean="0"/>
              <a:t>adeno-hipófise</a:t>
            </a:r>
            <a:r>
              <a:rPr lang="pt-BR" dirty="0" smtClean="0"/>
              <a:t>, regulam o ciclo menstrual, mantêm a gravidez e preparam as glândulas mamárias para a lactação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relaxina</a:t>
            </a:r>
            <a:r>
              <a:rPr lang="pt-BR" dirty="0" smtClean="0"/>
              <a:t> – relaxa a sínfise púbica e ajuda a dilatar o colo do útero próximo ao final da gestação</a:t>
            </a:r>
          </a:p>
          <a:p>
            <a:r>
              <a:rPr lang="pt-BR" dirty="0" smtClean="0"/>
              <a:t>Hormônio </a:t>
            </a:r>
            <a:r>
              <a:rPr lang="pt-BR" dirty="0" err="1" smtClean="0"/>
              <a:t>inibina</a:t>
            </a:r>
            <a:r>
              <a:rPr lang="pt-BR" dirty="0" smtClean="0"/>
              <a:t> – inibe a secreção de FSH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26" name="Picture 2" descr="http://4.bp.blogspot.com/-12PzL0gxR9s/UY6kKHNK64I/AAAAAAAAAT0/U0kurxt9_sA/s1600/mulher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TESTÍCULOS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Localizam-se na bolsa escrotal</a:t>
            </a:r>
          </a:p>
          <a:p>
            <a:r>
              <a:rPr lang="pt-BR" sz="4000" dirty="0" smtClean="0"/>
              <a:t>Testosterona – estimula o desenvolvimento das características sexuais masculinas</a:t>
            </a:r>
          </a:p>
          <a:p>
            <a:r>
              <a:rPr lang="pt-BR" sz="4000" dirty="0" err="1" smtClean="0"/>
              <a:t>Inibina</a:t>
            </a:r>
            <a:r>
              <a:rPr lang="pt-BR" sz="4000" dirty="0" smtClean="0"/>
              <a:t> - inibe a secreção de FSH (o FSH atua na espermatogênese)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071570"/>
          </a:xfrm>
        </p:spPr>
        <p:txBody>
          <a:bodyPr>
            <a:noAutofit/>
          </a:bodyPr>
          <a:lstStyle/>
          <a:p>
            <a:r>
              <a:rPr lang="pt-BR" sz="6000" b="1" dirty="0" smtClean="0">
                <a:solidFill>
                  <a:srgbClr val="0070C0"/>
                </a:solidFill>
              </a:rPr>
              <a:t>PINEAL</a:t>
            </a:r>
            <a:br>
              <a:rPr lang="pt-BR" sz="6000" b="1" dirty="0" smtClean="0">
                <a:solidFill>
                  <a:srgbClr val="0070C0"/>
                </a:solidFill>
              </a:rPr>
            </a:br>
            <a:endParaRPr lang="pt-BR" sz="6000" b="1" dirty="0">
              <a:solidFill>
                <a:srgbClr val="0070C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4000" dirty="0" smtClean="0"/>
              <a:t>secreta </a:t>
            </a:r>
            <a:r>
              <a:rPr lang="pt-BR" sz="4000" b="1" dirty="0" smtClean="0"/>
              <a:t>melatonina, </a:t>
            </a:r>
            <a:r>
              <a:rPr lang="pt-BR" sz="4000" dirty="0" smtClean="0"/>
              <a:t>durante</a:t>
            </a:r>
            <a:r>
              <a:rPr lang="pt-BR" sz="4000" b="1" dirty="0" smtClean="0"/>
              <a:t> </a:t>
            </a:r>
            <a:r>
              <a:rPr lang="pt-BR" sz="4000" dirty="0" smtClean="0"/>
              <a:t>a noite, contribuindo para o relógio biológico do organismo</a:t>
            </a:r>
          </a:p>
          <a:p>
            <a:r>
              <a:rPr lang="pt-BR" sz="4000" dirty="0" smtClean="0"/>
              <a:t> seus níveis diminuem com a idade</a:t>
            </a:r>
          </a:p>
          <a:p>
            <a:r>
              <a:rPr lang="pt-BR" sz="4000" dirty="0" smtClean="0"/>
              <a:t> durante o dia produz </a:t>
            </a:r>
            <a:r>
              <a:rPr lang="pt-BR" sz="4000" b="1" dirty="0" err="1" smtClean="0"/>
              <a:t>serotonina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nalelsalvador.files.wordpress.com/2011/12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002" name="Picture 2" descr="http://www.helptrainer.com/blog/wp-content/uploads/2014/09/ciclo-circadian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pt-BR" b="1" dirty="0" smtClean="0">
                <a:solidFill>
                  <a:srgbClr val="FF0066"/>
                </a:solidFill>
              </a:rPr>
              <a:t>TRATO GASTRINTESTINAL</a:t>
            </a:r>
            <a:endParaRPr lang="pt-BR" b="1" dirty="0">
              <a:solidFill>
                <a:srgbClr val="FF0066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0" y="642919"/>
            <a:ext cx="4214810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HORMÔNIO /LOCAL SECREÇÃO</a:t>
            </a:r>
            <a:endParaRPr lang="pt-BR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000108"/>
            <a:ext cx="4214810" cy="5857892"/>
          </a:xfrm>
        </p:spPr>
        <p:txBody>
          <a:bodyPr>
            <a:normAutofit/>
          </a:bodyPr>
          <a:lstStyle/>
          <a:p>
            <a:r>
              <a:rPr lang="pt-BR" sz="2800" b="1" dirty="0" err="1" smtClean="0">
                <a:solidFill>
                  <a:srgbClr val="FF0066"/>
                </a:solidFill>
              </a:rPr>
              <a:t>Gastrina</a:t>
            </a:r>
            <a:r>
              <a:rPr lang="pt-BR" sz="2800" b="1" dirty="0" smtClean="0">
                <a:solidFill>
                  <a:srgbClr val="FF0066"/>
                </a:solidFill>
              </a:rPr>
              <a:t> -  </a:t>
            </a:r>
            <a:r>
              <a:rPr lang="pt-BR" sz="2800" dirty="0" smtClean="0"/>
              <a:t>estômago</a:t>
            </a:r>
            <a:endParaRPr lang="pt-BR" sz="2800" b="1" dirty="0" smtClean="0">
              <a:solidFill>
                <a:srgbClr val="FF0066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smtClean="0">
                <a:solidFill>
                  <a:srgbClr val="0070C0"/>
                </a:solidFill>
              </a:rPr>
              <a:t>Peptídeo inibitório gástrico – duodeno</a:t>
            </a:r>
          </a:p>
          <a:p>
            <a:endParaRPr lang="pt-BR" sz="2800" dirty="0" smtClean="0"/>
          </a:p>
          <a:p>
            <a:r>
              <a:rPr lang="pt-BR" sz="2800" b="1" dirty="0" err="1" smtClean="0">
                <a:solidFill>
                  <a:srgbClr val="FF0000"/>
                </a:solidFill>
              </a:rPr>
              <a:t>Secretina</a:t>
            </a:r>
            <a:r>
              <a:rPr lang="pt-BR" sz="2800" b="1" dirty="0" smtClean="0">
                <a:solidFill>
                  <a:srgbClr val="FF000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  duodeno</a:t>
            </a:r>
            <a:endParaRPr lang="pt-BR" sz="2800" b="1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pt-BR" sz="2800" dirty="0" smtClean="0"/>
          </a:p>
          <a:p>
            <a:r>
              <a:rPr lang="pt-BR" sz="2800" b="1" dirty="0" err="1" smtClean="0">
                <a:solidFill>
                  <a:srgbClr val="00B050"/>
                </a:solidFill>
              </a:rPr>
              <a:t>Colecistoquina</a:t>
            </a:r>
            <a:r>
              <a:rPr lang="pt-BR" sz="2800" b="1" dirty="0" smtClean="0">
                <a:solidFill>
                  <a:srgbClr val="00B050"/>
                </a:solidFill>
              </a:rPr>
              <a:t> </a:t>
            </a:r>
            <a:r>
              <a:rPr lang="pt-BR" sz="2800" b="1" dirty="0" smtClean="0">
                <a:solidFill>
                  <a:srgbClr val="0070C0"/>
                </a:solidFill>
              </a:rPr>
              <a:t>–duodeno</a:t>
            </a:r>
            <a:endParaRPr lang="pt-BR" sz="2800" b="1" dirty="0">
              <a:solidFill>
                <a:srgbClr val="00B050"/>
              </a:solidFill>
            </a:endParaRP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714357"/>
            <a:ext cx="4041775" cy="428627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AÇÃO</a:t>
            </a:r>
            <a:endParaRPr lang="pt-BR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571868" y="1000108"/>
            <a:ext cx="5572131" cy="5857892"/>
          </a:xfrm>
        </p:spPr>
        <p:txBody>
          <a:bodyPr>
            <a:noAutofit/>
          </a:bodyPr>
          <a:lstStyle/>
          <a:p>
            <a:r>
              <a:rPr lang="pt-BR" sz="2800" dirty="0" smtClean="0"/>
              <a:t>Promove a secreção do suco gástrico e ↑ movimentos do trato gastrintestinal</a:t>
            </a:r>
          </a:p>
          <a:p>
            <a:r>
              <a:rPr lang="pt-BR" sz="2800" dirty="0" smtClean="0"/>
              <a:t>Inibe a secreção de suco gástrico e ↓ movimentos do trato gastrintestinal</a:t>
            </a:r>
          </a:p>
          <a:p>
            <a:r>
              <a:rPr lang="pt-BR" sz="2800" dirty="0" smtClean="0"/>
              <a:t>Estimula a secreção do suco pancreático e da bile</a:t>
            </a:r>
          </a:p>
          <a:p>
            <a:r>
              <a:rPr lang="pt-BR" sz="2800" dirty="0" smtClean="0"/>
              <a:t>Estimula a secreção de suco pancreático, regula a liberação da bile pela vesícula biliar e produz a sensação de plenitude após as refeições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 fontScale="90000"/>
          </a:bodyPr>
          <a:lstStyle/>
          <a:p>
            <a:r>
              <a:rPr lang="pt-BR" sz="6000" b="1" dirty="0" smtClean="0">
                <a:solidFill>
                  <a:srgbClr val="FF0000"/>
                </a:solidFill>
              </a:rPr>
              <a:t>PLACENTA</a:t>
            </a:r>
            <a:endParaRPr lang="pt-BR" sz="6000" b="1" dirty="0">
              <a:solidFill>
                <a:srgbClr val="FF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>
          <a:xfrm>
            <a:off x="457200" y="928671"/>
            <a:ext cx="4040188" cy="571504"/>
          </a:xfrm>
        </p:spPr>
        <p:txBody>
          <a:bodyPr>
            <a:normAutofit fontScale="92500" lnSpcReduction="10000"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1928802"/>
            <a:ext cx="3643306" cy="4197361"/>
          </a:xfrm>
        </p:spPr>
        <p:txBody>
          <a:bodyPr>
            <a:normAutofit fontScale="92500" lnSpcReduction="20000"/>
          </a:bodyPr>
          <a:lstStyle/>
          <a:p>
            <a:r>
              <a:rPr lang="pt-BR" sz="3900" dirty="0" err="1" smtClean="0"/>
              <a:t>Gonadotropina</a:t>
            </a:r>
            <a:r>
              <a:rPr lang="pt-BR" sz="3900" dirty="0" smtClean="0"/>
              <a:t> coriônica humana</a:t>
            </a:r>
          </a:p>
          <a:p>
            <a:endParaRPr lang="pt-BR" sz="2800" dirty="0" smtClean="0"/>
          </a:p>
          <a:p>
            <a:endParaRPr lang="pt-BR" sz="2800" dirty="0" smtClean="0"/>
          </a:p>
          <a:p>
            <a:pPr>
              <a:buNone/>
            </a:pPr>
            <a:endParaRPr lang="pt-BR" sz="2800" dirty="0" smtClean="0"/>
          </a:p>
          <a:p>
            <a:r>
              <a:rPr lang="pt-BR" sz="3900" dirty="0" err="1" smtClean="0"/>
              <a:t>Somatomatro-pina</a:t>
            </a:r>
            <a:r>
              <a:rPr lang="pt-BR" sz="3900" dirty="0" smtClean="0"/>
              <a:t> coriônica humana</a:t>
            </a:r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>
          <a:xfrm>
            <a:off x="4645025" y="1000109"/>
            <a:ext cx="4041775" cy="500066"/>
          </a:xfrm>
        </p:spPr>
        <p:txBody>
          <a:bodyPr>
            <a:normAutofit fontScale="92500" lnSpcReduction="20000"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714744" y="1643050"/>
            <a:ext cx="5429255" cy="4483113"/>
          </a:xfrm>
        </p:spPr>
        <p:txBody>
          <a:bodyPr>
            <a:noAutofit/>
          </a:bodyPr>
          <a:lstStyle/>
          <a:p>
            <a:r>
              <a:rPr lang="pt-BR" sz="3600" dirty="0" smtClean="0"/>
              <a:t>Estimula a produção de estrógenos e progesterona pelos ovários para manter a gravidez</a:t>
            </a:r>
            <a:endParaRPr lang="pt-BR" sz="2800" dirty="0" smtClean="0"/>
          </a:p>
          <a:p>
            <a:r>
              <a:rPr lang="pt-BR" sz="3600" dirty="0" smtClean="0"/>
              <a:t>Estimula o desenvolvimento das glândulas mamárias para a lactação</a:t>
            </a:r>
          </a:p>
          <a:p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6600"/>
                </a:solidFill>
              </a:rPr>
              <a:t>RIM</a:t>
            </a:r>
            <a:endParaRPr lang="pt-BR" sz="5400" b="1" dirty="0">
              <a:solidFill>
                <a:srgbClr val="0066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929058" cy="3951288"/>
          </a:xfrm>
        </p:spPr>
        <p:txBody>
          <a:bodyPr>
            <a:normAutofit/>
          </a:bodyPr>
          <a:lstStyle/>
          <a:p>
            <a:r>
              <a:rPr lang="pt-BR" sz="4400" dirty="0" err="1" smtClean="0"/>
              <a:t>Eritropoetina</a:t>
            </a:r>
            <a:endParaRPr lang="pt-BR" sz="4400" dirty="0" smtClean="0"/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Estimula a produção de eritrócitos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C00000"/>
                </a:solidFill>
              </a:rPr>
              <a:t>PELE</a:t>
            </a:r>
            <a:endParaRPr lang="pt-BR" sz="5400" b="1" dirty="0">
              <a:solidFill>
                <a:srgbClr val="C0000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HORMÔNIO</a:t>
            </a:r>
            <a:endParaRPr lang="pt-BR" sz="36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428992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Vitamina D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pt-BR" sz="3600" dirty="0" smtClean="0"/>
              <a:t>AÇÃO</a:t>
            </a:r>
            <a:endParaRPr lang="pt-BR" sz="36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3143240" y="2174875"/>
            <a:ext cx="6000759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Auxilia na absorção de cálcio e fósforo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654164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006600"/>
                </a:solidFill>
              </a:rPr>
              <a:t>GLICOCORTICÓIDES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b="1" dirty="0" smtClean="0">
                <a:solidFill>
                  <a:srgbClr val="006600"/>
                </a:solidFill>
              </a:rPr>
              <a:t> (derivados do colesterol)</a:t>
            </a:r>
            <a:br>
              <a:rPr lang="pt-BR" sz="4000" b="1" dirty="0" smtClean="0">
                <a:solidFill>
                  <a:srgbClr val="006600"/>
                </a:solidFill>
              </a:rPr>
            </a:br>
            <a:r>
              <a:rPr lang="pt-BR" sz="4000" dirty="0" smtClean="0">
                <a:solidFill>
                  <a:srgbClr val="FF0000"/>
                </a:solidFill>
              </a:rPr>
              <a:t>CORTISOL ou HIDROCORTIZONA</a:t>
            </a:r>
            <a:r>
              <a:rPr lang="pt-BR" sz="4000" dirty="0" smtClean="0">
                <a:solidFill>
                  <a:srgbClr val="0066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285860"/>
            <a:ext cx="9144000" cy="557214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pt-BR" dirty="0" smtClean="0"/>
          </a:p>
          <a:p>
            <a:r>
              <a:rPr lang="pt-BR" sz="3600" dirty="0" smtClean="0"/>
              <a:t>Liberado em situações de estresse e na prática de exercícios físicos</a:t>
            </a:r>
          </a:p>
          <a:p>
            <a:r>
              <a:rPr lang="pt-BR" sz="3600" dirty="0" smtClean="0"/>
              <a:t>atua com outros hormônios na promoção do metabolismo normal assegurando a disponibilidade de  ATP</a:t>
            </a:r>
          </a:p>
          <a:p>
            <a:r>
              <a:rPr lang="pt-BR" sz="3600" dirty="0" smtClean="0"/>
              <a:t>aumenta a taxa de catabolismo protéico e de transporte de aminoácidos até o fígado para síntese de novas proteínas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0070C0"/>
                </a:solidFill>
              </a:rPr>
              <a:t>CORAÇÃO</a:t>
            </a:r>
            <a:endParaRPr lang="pt-BR" sz="5400" b="1" dirty="0">
              <a:solidFill>
                <a:srgbClr val="0070C0"/>
              </a:solidFill>
            </a:endParaRP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HORMÔNIO</a:t>
            </a:r>
            <a:endParaRPr lang="pt-BR" sz="3200" dirty="0"/>
          </a:p>
        </p:txBody>
      </p:sp>
      <p:sp>
        <p:nvSpPr>
          <p:cNvPr id="6" name="Espaço Reservado para Conteúdo 5"/>
          <p:cNvSpPr>
            <a:spLocks noGrp="1"/>
          </p:cNvSpPr>
          <p:nvPr>
            <p:ph sz="half" idx="2"/>
          </p:nvPr>
        </p:nvSpPr>
        <p:spPr>
          <a:xfrm>
            <a:off x="0" y="2174875"/>
            <a:ext cx="3857620" cy="3951288"/>
          </a:xfrm>
        </p:spPr>
        <p:txBody>
          <a:bodyPr>
            <a:normAutofit/>
          </a:bodyPr>
          <a:lstStyle/>
          <a:p>
            <a:r>
              <a:rPr lang="pt-BR" sz="4400" dirty="0" smtClean="0"/>
              <a:t>Peptídeo natriurético atrial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r>
              <a:rPr lang="pt-BR" sz="3200" dirty="0" smtClean="0"/>
              <a:t>AÇÃO</a:t>
            </a:r>
            <a:endParaRPr lang="pt-BR" sz="3200" dirty="0"/>
          </a:p>
        </p:txBody>
      </p:sp>
      <p:sp>
        <p:nvSpPr>
          <p:cNvPr id="8" name="Espaço Reservado para Conteúdo 7"/>
          <p:cNvSpPr>
            <a:spLocks noGrp="1"/>
          </p:cNvSpPr>
          <p:nvPr>
            <p:ph sz="quarter" idx="4"/>
          </p:nvPr>
        </p:nvSpPr>
        <p:spPr>
          <a:xfrm>
            <a:off x="4143372" y="2174875"/>
            <a:ext cx="5000627" cy="3951288"/>
          </a:xfrm>
        </p:spPr>
        <p:txBody>
          <a:bodyPr>
            <a:noAutofit/>
          </a:bodyPr>
          <a:lstStyle/>
          <a:p>
            <a:r>
              <a:rPr lang="pt-BR" sz="4400" dirty="0" smtClean="0"/>
              <a:t>Diminui a pressão sanguínea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2984"/>
          </a:xfrm>
        </p:spPr>
        <p:txBody>
          <a:bodyPr>
            <a:normAutofit/>
          </a:bodyPr>
          <a:lstStyle/>
          <a:p>
            <a:r>
              <a:rPr lang="pt-BR" sz="5400" b="1" dirty="0" smtClean="0">
                <a:solidFill>
                  <a:srgbClr val="7030A0"/>
                </a:solidFill>
              </a:rPr>
              <a:t>TIMO</a:t>
            </a:r>
            <a:endParaRPr lang="pt-BR" sz="5400" dirty="0">
              <a:solidFill>
                <a:srgbClr val="7030A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428604"/>
            <a:ext cx="9144000" cy="6429396"/>
          </a:xfrm>
        </p:spPr>
        <p:txBody>
          <a:bodyPr>
            <a:normAutofit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sz="4000" dirty="0" smtClean="0"/>
              <a:t>O timo possui determinadas funções secretoras hormonais e linfáticas (produzindo linfócitos T).</a:t>
            </a:r>
          </a:p>
          <a:p>
            <a:r>
              <a:rPr lang="pt-BR" sz="4000" dirty="0" smtClean="0"/>
              <a:t>As células epiteliais do timo secretam fatores peptídicos que influenciam o desenvolvimento dos linfócitos T: </a:t>
            </a:r>
            <a:r>
              <a:rPr lang="pt-BR" sz="4000" dirty="0" err="1" smtClean="0"/>
              <a:t>interleucinas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timosinas</a:t>
            </a:r>
            <a:r>
              <a:rPr lang="pt-BR" sz="4000" dirty="0" smtClean="0"/>
              <a:t>, </a:t>
            </a:r>
            <a:r>
              <a:rPr lang="pt-BR" sz="4000" dirty="0" err="1" smtClean="0"/>
              <a:t>timopoetina</a:t>
            </a:r>
            <a:r>
              <a:rPr lang="pt-BR" sz="4000" dirty="0" smtClean="0"/>
              <a:t> e </a:t>
            </a:r>
            <a:r>
              <a:rPr lang="pt-BR" sz="4000" dirty="0" err="1" smtClean="0"/>
              <a:t>timulina</a:t>
            </a:r>
            <a:r>
              <a:rPr lang="pt-BR" sz="4000" dirty="0" smtClean="0"/>
              <a:t>. </a:t>
            </a:r>
            <a:endParaRPr lang="pt-BR" sz="4000" b="1" dirty="0" smtClean="0"/>
          </a:p>
          <a:p>
            <a:pPr>
              <a:buNone/>
            </a:pPr>
            <a:endParaRPr lang="pt-BR" b="1" i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TECIDO ADIPOSO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 </a:t>
            </a:r>
            <a:r>
              <a:rPr lang="pt-BR" b="1" i="1" dirty="0" smtClean="0"/>
              <a:t> </a:t>
            </a:r>
            <a:r>
              <a:rPr lang="pt-BR" sz="4800" b="1" dirty="0" err="1" smtClean="0"/>
              <a:t>Leptina</a:t>
            </a:r>
            <a:r>
              <a:rPr lang="pt-BR" sz="4800" b="1" dirty="0" smtClean="0"/>
              <a:t> – suprime o apetite e pode aumentar a atividade do FSH e do LH.</a:t>
            </a:r>
            <a:endParaRPr lang="pt-BR" b="1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b="1" dirty="0" smtClean="0"/>
              <a:t>PROSTAGLANDINAS</a:t>
            </a:r>
            <a:endParaRPr lang="pt-BR" b="1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5720" y="1600200"/>
            <a:ext cx="8572560" cy="4900634"/>
          </a:xfrm>
        </p:spPr>
        <p:txBody>
          <a:bodyPr>
            <a:normAutofit fontScale="92500" lnSpcReduction="10000"/>
          </a:bodyPr>
          <a:lstStyle/>
          <a:p>
            <a:r>
              <a:rPr lang="pt-BR" b="1" dirty="0" smtClean="0"/>
              <a:t>Pertencem ao grupo dos eicosanóides</a:t>
            </a:r>
          </a:p>
          <a:p>
            <a:r>
              <a:rPr lang="pt-BR" b="1" dirty="0" smtClean="0"/>
              <a:t>Participam de ações metabólicas, processos fisiológicos e patológicos</a:t>
            </a:r>
          </a:p>
          <a:p>
            <a:r>
              <a:rPr lang="pt-BR" b="1" dirty="0" err="1" smtClean="0"/>
              <a:t>Vasodilatação</a:t>
            </a:r>
            <a:r>
              <a:rPr lang="pt-BR" b="1" dirty="0" smtClean="0"/>
              <a:t> ou </a:t>
            </a:r>
            <a:r>
              <a:rPr lang="pt-BR" b="1" dirty="0" err="1" smtClean="0"/>
              <a:t>vasoconstrição</a:t>
            </a:r>
            <a:endParaRPr lang="pt-BR" b="1" dirty="0" smtClean="0"/>
          </a:p>
          <a:p>
            <a:r>
              <a:rPr lang="pt-BR" b="1" dirty="0" err="1" smtClean="0"/>
              <a:t>Hiperalgesia</a:t>
            </a:r>
            <a:endParaRPr lang="pt-BR" b="1" dirty="0" smtClean="0"/>
          </a:p>
          <a:p>
            <a:r>
              <a:rPr lang="pt-BR" b="1" dirty="0" smtClean="0"/>
              <a:t>Contração ou relaxamento da musculatura brônquica ou uterina</a:t>
            </a:r>
          </a:p>
          <a:p>
            <a:r>
              <a:rPr lang="pt-BR" b="1" dirty="0" smtClean="0"/>
              <a:t>Proteção da mucosa gástrica</a:t>
            </a:r>
          </a:p>
          <a:p>
            <a:r>
              <a:rPr lang="pt-BR" b="1" dirty="0" smtClean="0"/>
              <a:t>Aumento da secreção de muco e cicatrização de feridas e úlceras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solidFill>
                  <a:srgbClr val="FF0000"/>
                </a:solidFill>
              </a:rPr>
              <a:t>CORTISOL</a:t>
            </a:r>
            <a:r>
              <a:rPr lang="pt-BR" sz="4000" dirty="0" smtClean="0">
                <a:solidFill>
                  <a:srgbClr val="FF0000"/>
                </a:solidFill>
              </a:rPr>
              <a:t> </a:t>
            </a:r>
            <a:r>
              <a:rPr lang="pt-BR" dirty="0" smtClean="0">
                <a:solidFill>
                  <a:srgbClr val="006600"/>
                </a:solidFill>
              </a:rPr>
              <a:t/>
            </a:r>
            <a:br>
              <a:rPr lang="pt-BR" dirty="0" smtClean="0">
                <a:solidFill>
                  <a:srgbClr val="006600"/>
                </a:solidFill>
              </a:rPr>
            </a:br>
            <a:endParaRPr lang="pt-BR" b="1" dirty="0">
              <a:solidFill>
                <a:srgbClr val="0066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908720"/>
            <a:ext cx="9144000" cy="6592246"/>
          </a:xfrm>
        </p:spPr>
        <p:txBody>
          <a:bodyPr>
            <a:normAutofit/>
          </a:bodyPr>
          <a:lstStyle/>
          <a:p>
            <a:r>
              <a:rPr lang="pt-BR" sz="3600" dirty="0"/>
              <a:t>estimula a degradação de gordura e a liberação dos ácidos graxos a partir do tecido adiposo como uma fonte adicional de energia, pela produção de glicose (↑ glicemia)</a:t>
            </a:r>
          </a:p>
          <a:p>
            <a:r>
              <a:rPr lang="pt-BR" sz="3600" dirty="0" smtClean="0"/>
              <a:t>ajuda a fornecer resistência ao estresse</a:t>
            </a:r>
          </a:p>
          <a:p>
            <a:r>
              <a:rPr lang="pt-BR" sz="3600" dirty="0" smtClean="0"/>
              <a:t>composto antiinflamatório, inibindo a liberação de substâncias químicas que causam a inflamação</a:t>
            </a:r>
          </a:p>
          <a:p>
            <a:r>
              <a:rPr lang="pt-BR" sz="3600" dirty="0" smtClean="0"/>
              <a:t>Reduz alergias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812" name="Picture 4" descr="http://s3.amazonaws.com/magoo/ABAAAgECcAA-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6954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</a:rPr>
              <a:t>ANDRÓGENOS</a:t>
            </a:r>
            <a:endParaRPr lang="pt-BR" b="1" dirty="0">
              <a:solidFill>
                <a:srgbClr val="FF0000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786454"/>
          </a:xfrm>
        </p:spPr>
        <p:txBody>
          <a:bodyPr>
            <a:noAutofit/>
          </a:bodyPr>
          <a:lstStyle/>
          <a:p>
            <a:r>
              <a:rPr lang="pt-BR" dirty="0" smtClean="0"/>
              <a:t>Hormônios sexuais masculinos produzidos pelo córtex supra-renal, em baixa quantidade</a:t>
            </a:r>
          </a:p>
          <a:p>
            <a:r>
              <a:rPr lang="pt-BR" dirty="0" smtClean="0"/>
              <a:t>Nas mulheres contribuem com o impulso sexual (libido)</a:t>
            </a:r>
          </a:p>
          <a:p>
            <a:r>
              <a:rPr lang="pt-BR" dirty="0" smtClean="0"/>
              <a:t>Auxiliam no pico de crescimento </a:t>
            </a:r>
            <a:r>
              <a:rPr lang="pt-BR" dirty="0" err="1" smtClean="0"/>
              <a:t>pré-puberal</a:t>
            </a:r>
            <a:r>
              <a:rPr lang="pt-BR" dirty="0" smtClean="0"/>
              <a:t> e no desenvolvimento inicial dos pelos púbicos e axilares em ambos os sexos</a:t>
            </a:r>
            <a:endParaRPr lang="pt-BR" sz="2400" dirty="0" smtClean="0"/>
          </a:p>
          <a:p>
            <a:r>
              <a:rPr lang="pt-BR" dirty="0" smtClean="0"/>
              <a:t>testosterona, outros hormônios masculinos conhecidos são </a:t>
            </a:r>
            <a:r>
              <a:rPr lang="pt-BR" dirty="0" err="1" smtClean="0"/>
              <a:t>desidroepiandrosterona</a:t>
            </a:r>
            <a:r>
              <a:rPr lang="pt-BR" dirty="0" smtClean="0"/>
              <a:t>, </a:t>
            </a:r>
            <a:r>
              <a:rPr lang="pt-BR" dirty="0" err="1" smtClean="0"/>
              <a:t>dihidrotestosterona</a:t>
            </a:r>
            <a:r>
              <a:rPr lang="pt-BR" dirty="0" smtClean="0"/>
              <a:t>, androsterona, androstenediona e </a:t>
            </a:r>
            <a:r>
              <a:rPr lang="pt-BR" dirty="0" err="1" smtClean="0"/>
              <a:t>androstenediol</a:t>
            </a:r>
            <a:r>
              <a:rPr lang="pt-BR" dirty="0" smtClean="0"/>
              <a:t>.</a:t>
            </a:r>
            <a:endParaRPr lang="pt-BR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61280</TotalTime>
  <Words>1386</Words>
  <Application>Microsoft Office PowerPoint</Application>
  <PresentationFormat>Apresentação na tela (4:3)</PresentationFormat>
  <Paragraphs>175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53</vt:i4>
      </vt:variant>
    </vt:vector>
  </HeadingPairs>
  <TitlesOfParts>
    <vt:vector size="54" baseType="lpstr">
      <vt:lpstr>Tema do Office</vt:lpstr>
      <vt:lpstr>GLÂNDULAS SUPRA-RENAIS (ADRENAIS) </vt:lpstr>
      <vt:lpstr>CÓRTEX ADRENAL</vt:lpstr>
      <vt:lpstr>MINERALOCORTICÓIDES  (derivados do colesterol)   ALDOSTERONA (principal)</vt:lpstr>
      <vt:lpstr>Apresentação do PowerPoint</vt:lpstr>
      <vt:lpstr>GLICOCORTICÓIDES  (derivados do colesterol) CORTISOL ou HIDROCORTIZONA  </vt:lpstr>
      <vt:lpstr>CORTISOL  </vt:lpstr>
      <vt:lpstr>Apresentação do PowerPoint</vt:lpstr>
      <vt:lpstr>Apresentação do PowerPoint</vt:lpstr>
      <vt:lpstr>ANDRÓGENOS</vt:lpstr>
      <vt:lpstr>Apresentação do PowerPoint</vt:lpstr>
      <vt:lpstr>Apresentação do PowerPoint</vt:lpstr>
      <vt:lpstr>MEDULA SUPRA-RENAL</vt:lpstr>
      <vt:lpstr>ADRENALINA</vt:lpstr>
      <vt:lpstr>NORADRENALINA</vt:lpstr>
      <vt:lpstr>Apresentação do PowerPoint</vt:lpstr>
      <vt:lpstr>Apresentação do PowerPoint</vt:lpstr>
      <vt:lpstr>Apresentação do PowerPoint</vt:lpstr>
      <vt:lpstr>PÂNCREAS</vt:lpstr>
      <vt:lpstr>Apresentação do PowerPoint</vt:lpstr>
      <vt:lpstr>REGULAÇÃO DA TAXA DE GLICOSE NO SANGUE (glicemia)</vt:lpstr>
      <vt:lpstr>GLUCAGON</vt:lpstr>
      <vt:lpstr>INSULINA</vt:lpstr>
      <vt:lpstr>INSULINA</vt:lpstr>
      <vt:lpstr>Apresentação do PowerPoint</vt:lpstr>
      <vt:lpstr>Apresentação do PowerPoint</vt:lpstr>
      <vt:lpstr>Apresentação do PowerPoint</vt:lpstr>
      <vt:lpstr>Apresentação do PowerPoint</vt:lpstr>
      <vt:lpstr>DIABETES</vt:lpstr>
      <vt:lpstr>Apresentação do PowerPoint</vt:lpstr>
      <vt:lpstr>Apresentação do PowerPoint</vt:lpstr>
      <vt:lpstr>Apresentação do PowerPoint</vt:lpstr>
      <vt:lpstr>Apresentação do PowerPoint</vt:lpstr>
      <vt:lpstr>Principais sintomas do diabetes </vt:lpstr>
      <vt:lpstr>Apresentação do PowerPoint</vt:lpstr>
      <vt:lpstr>Apresentação do PowerPoint</vt:lpstr>
      <vt:lpstr>PRÉ-DIABETES </vt:lpstr>
      <vt:lpstr>DIAGNÓSTICO DE DIABETES</vt:lpstr>
      <vt:lpstr>NEFROPATIA </vt:lpstr>
      <vt:lpstr>PROBLEMAS VASCULARES</vt:lpstr>
      <vt:lpstr>OVÁRIOS  Par de estruturas ovais localizadas na cavidade pélvica </vt:lpstr>
      <vt:lpstr>Apresentação do PowerPoint</vt:lpstr>
      <vt:lpstr>TESTÍCULOS</vt:lpstr>
      <vt:lpstr>PINEAL </vt:lpstr>
      <vt:lpstr>Apresentação do PowerPoint</vt:lpstr>
      <vt:lpstr>Apresentação do PowerPoint</vt:lpstr>
      <vt:lpstr>TRATO GASTRINTESTINAL</vt:lpstr>
      <vt:lpstr>PLACENTA</vt:lpstr>
      <vt:lpstr>RIM</vt:lpstr>
      <vt:lpstr>PELE</vt:lpstr>
      <vt:lpstr>CORAÇÃO</vt:lpstr>
      <vt:lpstr>TIMO</vt:lpstr>
      <vt:lpstr>TECIDO ADIPOSO</vt:lpstr>
      <vt:lpstr>PROSTAGLANDINAS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SIETEMA ENDÓCRINO</dc:title>
  <dc:creator>isabela</dc:creator>
  <cp:lastModifiedBy>Isabela</cp:lastModifiedBy>
  <cp:revision>151</cp:revision>
  <dcterms:created xsi:type="dcterms:W3CDTF">2016-04-21T19:34:14Z</dcterms:created>
  <dcterms:modified xsi:type="dcterms:W3CDTF">2020-09-03T11:01:58Z</dcterms:modified>
</cp:coreProperties>
</file>