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9" r:id="rId2"/>
    <p:sldId id="487" r:id="rId3"/>
    <p:sldId id="333" r:id="rId4"/>
    <p:sldId id="600" r:id="rId5"/>
    <p:sldId id="601" r:id="rId6"/>
    <p:sldId id="602" r:id="rId7"/>
    <p:sldId id="449" r:id="rId8"/>
    <p:sldId id="450" r:id="rId9"/>
    <p:sldId id="498" r:id="rId10"/>
    <p:sldId id="411" r:id="rId11"/>
    <p:sldId id="510" r:id="rId12"/>
    <p:sldId id="516" r:id="rId13"/>
    <p:sldId id="515" r:id="rId14"/>
    <p:sldId id="511" r:id="rId15"/>
    <p:sldId id="512" r:id="rId16"/>
    <p:sldId id="519" r:id="rId17"/>
    <p:sldId id="513" r:id="rId18"/>
    <p:sldId id="527" r:id="rId19"/>
    <p:sldId id="509" r:id="rId20"/>
    <p:sldId id="501" r:id="rId21"/>
    <p:sldId id="518" r:id="rId22"/>
    <p:sldId id="502" r:id="rId23"/>
    <p:sldId id="405" r:id="rId24"/>
    <p:sldId id="603" r:id="rId25"/>
    <p:sldId id="604" r:id="rId26"/>
    <p:sldId id="605" r:id="rId27"/>
    <p:sldId id="606" r:id="rId28"/>
    <p:sldId id="454" r:id="rId29"/>
    <p:sldId id="451" r:id="rId30"/>
    <p:sldId id="495" r:id="rId31"/>
    <p:sldId id="455" r:id="rId32"/>
    <p:sldId id="409" r:id="rId33"/>
    <p:sldId id="459" r:id="rId34"/>
    <p:sldId id="461" r:id="rId35"/>
    <p:sldId id="460" r:id="rId36"/>
    <p:sldId id="458" r:id="rId37"/>
    <p:sldId id="528" r:id="rId38"/>
    <p:sldId id="530" r:id="rId39"/>
    <p:sldId id="624" r:id="rId40"/>
    <p:sldId id="627" r:id="rId41"/>
    <p:sldId id="628" r:id="rId42"/>
    <p:sldId id="625" r:id="rId43"/>
    <p:sldId id="626" r:id="rId44"/>
    <p:sldId id="531" r:id="rId45"/>
    <p:sldId id="532" r:id="rId46"/>
    <p:sldId id="533" r:id="rId47"/>
    <p:sldId id="529" r:id="rId48"/>
    <p:sldId id="537" r:id="rId49"/>
    <p:sldId id="610" r:id="rId50"/>
    <p:sldId id="538" r:id="rId51"/>
    <p:sldId id="611" r:id="rId52"/>
    <p:sldId id="629" r:id="rId53"/>
    <p:sldId id="544" r:id="rId54"/>
    <p:sldId id="612" r:id="rId55"/>
    <p:sldId id="539" r:id="rId56"/>
    <p:sldId id="541" r:id="rId57"/>
    <p:sldId id="542" r:id="rId58"/>
    <p:sldId id="546" r:id="rId59"/>
    <p:sldId id="547" r:id="rId60"/>
    <p:sldId id="548" r:id="rId61"/>
    <p:sldId id="549" r:id="rId62"/>
    <p:sldId id="550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47" d="100"/>
          <a:sy n="4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2C620B-3199-48BD-A6B2-6BDFDC0A99F4}" type="slidenum">
              <a:rPr lang="pt-BR" smtClean="0">
                <a:latin typeface="Arial" pitchFamily="34" charset="0"/>
              </a:rPr>
              <a:pPr/>
              <a:t>24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data\images\jpg\c43\43_2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onweb.com/history/wadlow/" TargetMode="External"/><Relationship Id="rId5" Type="http://schemas.openxmlformats.org/officeDocument/2006/relationships/hyperlink" Target="http://www.schoolscience.co.uk/content/4/biology/abpi/hormones/horm3.html" TargetMode="Externa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HIPÓFISE (Pituitária)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tamanho de um grão de ervilha</a:t>
            </a:r>
          </a:p>
          <a:p>
            <a:r>
              <a:rPr lang="pt-BR" sz="4000" dirty="0" smtClean="0"/>
              <a:t>localizada </a:t>
            </a:r>
            <a:r>
              <a:rPr lang="pt-BR" sz="4000" b="1" dirty="0" smtClean="0"/>
              <a:t>na fossa pituitária, logo abaixo da base do cérebro</a:t>
            </a:r>
          </a:p>
          <a:p>
            <a:r>
              <a:rPr lang="pt-BR" sz="4000" b="1" dirty="0" smtClean="0"/>
              <a:t>Fixada ao hipotálamo pelo infundíbulo</a:t>
            </a:r>
          </a:p>
          <a:p>
            <a:r>
              <a:rPr lang="pt-BR" sz="4000" b="1" dirty="0" smtClean="0"/>
              <a:t>Dividida em POSTERIOR OU NEUROHIPÓFISE e ANTERIOR OU ADENOHIPÓFISE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s3.amazonaws.com/magoo/ABAAAAEHoA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image.slidesharecdn.com/aula10-endocrino-110601125602-phpapp01/95/aula-10-endocrino-12-728.jpg?cb=130693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ANTIDIURÉTICO OU VASOPRESSINA(ADH)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efeito no volume de urina</a:t>
            </a:r>
          </a:p>
          <a:p>
            <a:r>
              <a:rPr lang="pt-BR" sz="4000" dirty="0" smtClean="0"/>
              <a:t>↑reabsorção de água pelos túbulos renais de volta para o sangue</a:t>
            </a:r>
          </a:p>
          <a:p>
            <a:r>
              <a:rPr lang="pt-BR" sz="4000" dirty="0" smtClean="0"/>
              <a:t>auxilia no controle do volume de líquido corporal</a:t>
            </a:r>
          </a:p>
          <a:p>
            <a:r>
              <a:rPr lang="pt-BR" sz="4000" dirty="0" smtClean="0"/>
              <a:t>↓volume de urina (</a:t>
            </a:r>
            <a:r>
              <a:rPr lang="pt-BR" sz="4000" dirty="0" err="1" smtClean="0"/>
              <a:t>antidiurese</a:t>
            </a:r>
            <a:r>
              <a:rPr lang="pt-BR" sz="4000" dirty="0" smtClean="0"/>
              <a:t>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images.slideplayer.com.br/6/1671224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rgbClr val="FF0000"/>
                </a:solidFill>
              </a:rPr>
              <a:t>OCITOCINA (OT) </a:t>
            </a:r>
            <a:r>
              <a:rPr lang="pt-BR" sz="4000" dirty="0" smtClean="0"/>
              <a:t>– estimula a contração das células musculares lisas do útero grávido e as células contráteis das glândulas mamárias.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2" descr="http://www.anapaulaavillez.com/wp/wp-content/uploads/2014/01/amamentar-hipof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ages.slideplayer.it/1/548965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images.slideplayer.com.br/11/3164958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HIPÓFISE ANTERIOR OU ADENOHIPÓFISE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secreção da </a:t>
            </a:r>
            <a:r>
              <a:rPr lang="pt-BR" dirty="0" err="1" smtClean="0"/>
              <a:t>adeno-hipófise</a:t>
            </a:r>
            <a:r>
              <a:rPr lang="pt-BR" dirty="0" smtClean="0"/>
              <a:t> é controlada por hormônios hipotalâmicos liberadores secretados dentro do hipotálamo e que são levados para a região anterior da hipófise através de vasos portais </a:t>
            </a:r>
            <a:r>
              <a:rPr lang="pt-BR" dirty="0" err="1" smtClean="0"/>
              <a:t>hipotalamico-hipofisários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Na hipófise anterior os hormônios liberadores e inibidores agem sobre as células glandulares de modo a controlar sua secreção.  </a:t>
            </a:r>
          </a:p>
          <a:p>
            <a:r>
              <a:rPr lang="pt-BR" dirty="0" smtClean="0"/>
              <a:t>Os hormônios da </a:t>
            </a:r>
            <a:r>
              <a:rPr lang="pt-BR" dirty="0" err="1" smtClean="0"/>
              <a:t>adeno-hipófise</a:t>
            </a:r>
            <a:r>
              <a:rPr lang="pt-BR" dirty="0" smtClean="0"/>
              <a:t> são conhecidos coletivamente como </a:t>
            </a:r>
            <a:r>
              <a:rPr lang="pt-BR" dirty="0" err="1" smtClean="0"/>
              <a:t>trofinas</a:t>
            </a:r>
            <a:r>
              <a:rPr lang="pt-BR" dirty="0" smtClean="0"/>
              <a:t> (ou hormônios tróficos) , assim chamados por atuarem estimulando a atividade de outros órgãos ou glândulas.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escola.com/wp-content/uploads/2009/12/anatomia-hipof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 PROLACTINA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Autofit/>
          </a:bodyPr>
          <a:lstStyle/>
          <a:p>
            <a:r>
              <a:rPr lang="pt-BR" sz="3600" dirty="0" smtClean="0"/>
              <a:t>Secretado pela hipófise anterior durante a gravidez e amamentação</a:t>
            </a:r>
          </a:p>
          <a:p>
            <a:r>
              <a:rPr lang="pt-BR" sz="3600" dirty="0" smtClean="0"/>
              <a:t>Crescimento das mamas</a:t>
            </a:r>
          </a:p>
          <a:p>
            <a:r>
              <a:rPr lang="pt-BR" sz="3600" dirty="0" smtClean="0"/>
              <a:t>Aumento da função secretora</a:t>
            </a:r>
            <a:endParaRPr lang="pt-B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7148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PROLACTINA (PRL) </a:t>
            </a:r>
            <a:r>
              <a:rPr lang="pt-BR" sz="4000" b="1" dirty="0" smtClean="0"/>
              <a:t>– inicia e mantém a produção de leite pelas glândulas mamárias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mages.slideplayer.com.br/11/2969606/slides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6572272"/>
          </a:xfrm>
        </p:spPr>
        <p:txBody>
          <a:bodyPr>
            <a:noAutofit/>
          </a:bodyPr>
          <a:lstStyle/>
          <a:p>
            <a:r>
              <a:rPr lang="pt-BR" sz="3200" dirty="0" smtClean="0"/>
              <a:t>Quanto mais o bebê mama mais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 é liberada (é removida a inibição sobre a </a:t>
            </a:r>
            <a:r>
              <a:rPr lang="pt-BR" sz="3200" dirty="0" err="1" smtClean="0"/>
              <a:t>prolactina</a:t>
            </a:r>
            <a:r>
              <a:rPr lang="pt-BR" sz="3200" dirty="0" smtClean="0"/>
              <a:t>), mais </a:t>
            </a:r>
            <a:r>
              <a:rPr lang="pt-BR" sz="3200" dirty="0" err="1" smtClean="0"/>
              <a:t>Ocitocina</a:t>
            </a:r>
            <a:r>
              <a:rPr lang="pt-BR" sz="3200" dirty="0" smtClean="0"/>
              <a:t> é liberada</a:t>
            </a:r>
          </a:p>
          <a:p>
            <a:r>
              <a:rPr lang="pt-BR" sz="3200" dirty="0" smtClean="0"/>
              <a:t>Sistema:</a:t>
            </a:r>
          </a:p>
          <a:p>
            <a:pPr>
              <a:buNone/>
            </a:pPr>
            <a:r>
              <a:rPr lang="pt-BR" sz="3200" dirty="0" smtClean="0"/>
              <a:t>Receptores mecânicos</a:t>
            </a:r>
          </a:p>
          <a:p>
            <a:pPr>
              <a:buNone/>
            </a:pPr>
            <a:r>
              <a:rPr lang="pt-BR" sz="3200" dirty="0" smtClean="0"/>
              <a:t>Respostas neurônios/ SNC</a:t>
            </a:r>
          </a:p>
          <a:p>
            <a:pPr>
              <a:buNone/>
            </a:pPr>
            <a:r>
              <a:rPr lang="pt-BR" sz="3200" dirty="0" smtClean="0"/>
              <a:t>Sistema endócrino produzindo e liberando hormônio</a:t>
            </a:r>
            <a:endParaRPr lang="pt-BR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70C0"/>
                </a:solidFill>
              </a:rPr>
              <a:t>HORMÔNIO DO CRESCIMENTO (GH)– </a:t>
            </a:r>
            <a:r>
              <a:rPr lang="pt-BR" sz="3600" b="1" dirty="0" smtClean="0"/>
              <a:t>controla o crescimento geral do corpo e regula o metabolismo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estimulacaoneurologica.com.br/ckfinder/userfiles/images/Informacoes/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ata\images\jpg\c43\43_2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164388" y="65246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/>
              <a:t>Berne et al, 2004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185738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PERFIL DE SECREÇÃO DE GH AO LONGO DA VIDA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4000" y="5734050"/>
            <a:ext cx="889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Lifetime pattern of GH secretion. GH levels are higher in children than in adults, with a peak period during puberty. </a:t>
            </a:r>
          </a:p>
          <a:p>
            <a:pPr algn="ctr"/>
            <a:r>
              <a:rPr lang="en-US"/>
              <a:t>GH secretion declines with aging.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tonweb-com-GH-com a mã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213100"/>
            <a:ext cx="242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16238" y="4710113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Gigantismo: excesso de GH na infância</a:t>
            </a:r>
          </a:p>
          <a:p>
            <a:pPr algn="ctr"/>
            <a:r>
              <a:rPr lang="pt-BR" sz="260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3850" y="3141663"/>
            <a:ext cx="8569325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71550" y="19050"/>
            <a:ext cx="767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DA SECREÇÃO DE GH NA INFÂNCIA.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23850" y="6494463"/>
            <a:ext cx="2841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Robert P.  Wadlow ao lado do irmão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02400" y="6494463"/>
            <a:ext cx="23828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/>
              <a:t>Aos 20 anos, ao lado da mãe.</a:t>
            </a:r>
          </a:p>
        </p:txBody>
      </p:sp>
      <p:pic>
        <p:nvPicPr>
          <p:cNvPr id="47112" name="Picture 8" descr="altonweb-com-GH-ir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87700"/>
            <a:ext cx="24590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785794"/>
            <a:ext cx="61928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600" b="1" dirty="0">
                <a:ea typeface="Times New Roman" pitchFamily="18" charset="0"/>
                <a:cs typeface="Arial" pitchFamily="34" charset="0"/>
              </a:rPr>
              <a:t>Nanismo: falta ou deficiência na </a:t>
            </a:r>
            <a:r>
              <a:rPr lang="pt-BR" sz="2600" b="1" dirty="0" smtClean="0">
                <a:ea typeface="Times New Roman" pitchFamily="18" charset="0"/>
                <a:cs typeface="Arial" pitchFamily="34" charset="0"/>
              </a:rPr>
              <a:t>infância</a:t>
            </a:r>
          </a:p>
          <a:p>
            <a:r>
              <a:rPr lang="pt-BR" sz="2800" b="1" dirty="0" smtClean="0"/>
              <a:t>A hipófise anterior não secreta hormônio do crescimento. Tipo “</a:t>
            </a:r>
            <a:r>
              <a:rPr lang="pt-BR" sz="2800" b="1" dirty="0" err="1" smtClean="0"/>
              <a:t>hipofisário</a:t>
            </a:r>
            <a:r>
              <a:rPr lang="pt-BR" sz="2800" b="1" dirty="0" smtClean="0"/>
              <a:t>” de nanismo.</a:t>
            </a:r>
            <a:endParaRPr lang="pt-BR" sz="2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3850" y="476250"/>
            <a:ext cx="8569325" cy="254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7115" name="Picture 11" descr="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76263"/>
            <a:ext cx="1289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885113" y="919163"/>
            <a:ext cx="863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700" dirty="0" err="1"/>
              <a:t>These</a:t>
            </a:r>
            <a:r>
              <a:rPr lang="pt-BR" sz="700" dirty="0"/>
              <a:t> girls are </a:t>
            </a:r>
            <a:r>
              <a:rPr lang="pt-BR" sz="700" dirty="0" err="1"/>
              <a:t>sisters</a:t>
            </a:r>
            <a:r>
              <a:rPr lang="pt-BR" sz="700" dirty="0"/>
              <a:t>. </a:t>
            </a:r>
            <a:r>
              <a:rPr lang="pt-BR" sz="700" dirty="0" err="1"/>
              <a:t>The</a:t>
            </a:r>
            <a:r>
              <a:rPr lang="pt-BR" sz="700" dirty="0"/>
              <a:t> girl </a:t>
            </a:r>
            <a:r>
              <a:rPr lang="pt-BR" sz="700" dirty="0" err="1"/>
              <a:t>on</a:t>
            </a:r>
            <a:r>
              <a:rPr lang="pt-BR" sz="700" dirty="0"/>
              <a:t> </a:t>
            </a:r>
            <a:r>
              <a:rPr lang="pt-BR" sz="700" dirty="0" err="1"/>
              <a:t>the</a:t>
            </a:r>
            <a:r>
              <a:rPr lang="pt-BR" sz="700" dirty="0"/>
              <a:t> </a:t>
            </a:r>
            <a:r>
              <a:rPr lang="pt-BR" sz="700" dirty="0" err="1"/>
              <a:t>left</a:t>
            </a:r>
            <a:r>
              <a:rPr lang="pt-BR" sz="700" dirty="0"/>
              <a:t> </a:t>
            </a:r>
            <a:r>
              <a:rPr lang="pt-BR" sz="700" dirty="0" err="1"/>
              <a:t>lacked</a:t>
            </a:r>
            <a:r>
              <a:rPr lang="pt-BR" sz="700" dirty="0"/>
              <a:t> </a:t>
            </a:r>
            <a:r>
              <a:rPr lang="pt-BR" sz="700" dirty="0" err="1"/>
              <a:t>growth</a:t>
            </a:r>
            <a:r>
              <a:rPr lang="pt-BR" sz="700" dirty="0"/>
              <a:t> </a:t>
            </a:r>
            <a:r>
              <a:rPr lang="pt-BR" sz="700" dirty="0" err="1"/>
              <a:t>hormone</a:t>
            </a:r>
            <a:r>
              <a:rPr lang="pt-BR" sz="700" dirty="0"/>
              <a:t>. In </a:t>
            </a:r>
            <a:r>
              <a:rPr lang="pt-BR" sz="700" dirty="0" err="1"/>
              <a:t>this</a:t>
            </a:r>
            <a:r>
              <a:rPr lang="pt-BR" sz="700" dirty="0"/>
              <a:t> </a:t>
            </a:r>
            <a:r>
              <a:rPr lang="pt-BR" sz="700" dirty="0" err="1"/>
              <a:t>picture</a:t>
            </a:r>
            <a:r>
              <a:rPr lang="pt-BR" sz="700" dirty="0"/>
              <a:t> </a:t>
            </a:r>
            <a:r>
              <a:rPr lang="pt-BR" sz="700" dirty="0" err="1"/>
              <a:t>she</a:t>
            </a:r>
            <a:r>
              <a:rPr lang="pt-BR" sz="700" dirty="0"/>
              <a:t> </a:t>
            </a:r>
            <a:r>
              <a:rPr lang="pt-BR" sz="700" dirty="0" err="1"/>
              <a:t>was</a:t>
            </a:r>
            <a:r>
              <a:rPr lang="pt-BR" sz="700" dirty="0"/>
              <a:t> 18cm </a:t>
            </a:r>
            <a:r>
              <a:rPr lang="pt-BR" sz="700" dirty="0" err="1"/>
              <a:t>shorter</a:t>
            </a:r>
            <a:r>
              <a:rPr lang="pt-BR" sz="700" dirty="0"/>
              <a:t> </a:t>
            </a:r>
            <a:r>
              <a:rPr lang="pt-BR" sz="700" dirty="0" err="1"/>
              <a:t>than</a:t>
            </a:r>
            <a:r>
              <a:rPr lang="pt-BR" sz="700" dirty="0"/>
              <a:t> </a:t>
            </a:r>
            <a:r>
              <a:rPr lang="pt-BR" sz="700" dirty="0" err="1"/>
              <a:t>her</a:t>
            </a:r>
            <a:r>
              <a:rPr lang="pt-BR" sz="700" dirty="0"/>
              <a:t> </a:t>
            </a:r>
            <a:r>
              <a:rPr lang="pt-BR" sz="700" dirty="0" err="1"/>
              <a:t>sister</a:t>
            </a:r>
            <a:r>
              <a:rPr lang="pt-BR" sz="700" dirty="0"/>
              <a:t>, </a:t>
            </a:r>
            <a:r>
              <a:rPr lang="pt-BR" sz="700" dirty="0" err="1"/>
              <a:t>despite</a:t>
            </a:r>
            <a:r>
              <a:rPr lang="pt-BR" sz="700" dirty="0"/>
              <a:t> </a:t>
            </a:r>
            <a:r>
              <a:rPr lang="pt-BR" sz="700" dirty="0" err="1"/>
              <a:t>being</a:t>
            </a:r>
            <a:r>
              <a:rPr lang="pt-BR" sz="700" dirty="0"/>
              <a:t> </a:t>
            </a:r>
            <a:r>
              <a:rPr lang="pt-BR" sz="700" dirty="0" err="1"/>
              <a:t>one</a:t>
            </a:r>
            <a:r>
              <a:rPr lang="pt-BR" sz="700" dirty="0"/>
              <a:t> </a:t>
            </a:r>
            <a:r>
              <a:rPr lang="pt-BR" sz="700" dirty="0" err="1"/>
              <a:t>and</a:t>
            </a:r>
            <a:r>
              <a:rPr lang="pt-BR" sz="700" dirty="0"/>
              <a:t> a </a:t>
            </a:r>
            <a:r>
              <a:rPr lang="pt-BR" sz="700" dirty="0" err="1"/>
              <a:t>half</a:t>
            </a:r>
            <a:r>
              <a:rPr lang="pt-BR" sz="700" dirty="0"/>
              <a:t> </a:t>
            </a:r>
            <a:r>
              <a:rPr lang="pt-BR" sz="700" dirty="0" err="1"/>
              <a:t>years</a:t>
            </a:r>
            <a:r>
              <a:rPr lang="pt-BR" sz="700" dirty="0"/>
              <a:t> </a:t>
            </a:r>
            <a:r>
              <a:rPr lang="pt-BR" sz="700" dirty="0" err="1"/>
              <a:t>older</a:t>
            </a:r>
            <a:r>
              <a:rPr lang="pt-BR" sz="700" dirty="0"/>
              <a:t>. </a:t>
            </a:r>
            <a:r>
              <a:rPr lang="pt-BR" sz="700" dirty="0">
                <a:hlinkClick r:id="rId5"/>
              </a:rPr>
              <a:t>http</a:t>
            </a:r>
            <a:r>
              <a:rPr lang="pt-BR" sz="700" dirty="0" smtClean="0">
                <a:hlinkClick r:id="rId5"/>
              </a:rPr>
              <a:t>://</a:t>
            </a:r>
            <a:r>
              <a:rPr lang="pt-BR" sz="700" dirty="0" smtClean="0"/>
              <a:t>encontrado</a:t>
            </a:r>
            <a:endParaRPr lang="pt-BR" sz="700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59113" y="6508750"/>
            <a:ext cx="3254375" cy="304800"/>
          </a:xfrm>
          <a:prstGeom prst="rect">
            <a:avLst/>
          </a:prstGeom>
          <a:noFill/>
          <a:ln w="571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pt-BR" sz="1400">
                <a:hlinkClick r:id="rId6"/>
              </a:rPr>
              <a:t>http://www.altonweb.com/history/wadlow/</a:t>
            </a:r>
            <a:r>
              <a:rPr lang="pt-B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io_psi_acrome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1757363" cy="24209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446088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67175" y="1916113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Repare na estrutura óssea da face e das mãos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4213" y="1052513"/>
            <a:ext cx="8280400" cy="5545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746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  <p:pic>
        <p:nvPicPr>
          <p:cNvPr id="48135" name="Picture 7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079750" cy="3841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4"/>
          <a:srcRect l="24150" t="21704" r="3865" b="8167"/>
          <a:stretch>
            <a:fillRect/>
          </a:stretch>
        </p:blipFill>
        <p:spPr bwMode="auto">
          <a:xfrm>
            <a:off x="6084888" y="1125538"/>
            <a:ext cx="28082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/>
          <a:srcRect l="24150" t="20456" r="2950" b="9387"/>
          <a:stretch>
            <a:fillRect/>
          </a:stretch>
        </p:blipFill>
        <p:spPr bwMode="auto">
          <a:xfrm>
            <a:off x="6084888" y="3141663"/>
            <a:ext cx="28082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568325" y="1438275"/>
          <a:ext cx="3571875" cy="2942273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448175" y="2733675"/>
            <a:ext cx="24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1100"/>
          </a:p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/>
        </p:nvGraphicFramePr>
        <p:xfrm>
          <a:off x="4867275" y="1511300"/>
          <a:ext cx="3808413" cy="2988310"/>
        </p:xfrm>
        <a:graphic>
          <a:graphicData uri="http://schemas.openxmlformats.org/drawingml/2006/table">
            <a:tbl>
              <a:tblPr/>
              <a:tblGrid>
                <a:gridCol w="3808413"/>
              </a:tblGrid>
              <a:tr h="262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1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61" name="Picture 17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8" descr="fig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590550"/>
            <a:ext cx="859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ea typeface="Times New Roman" pitchFamily="18" charset="0"/>
                <a:cs typeface="Arial" pitchFamily="34" charset="0"/>
              </a:rPr>
              <a:t>Acromegalia: excesso de secreção de GH após a puberdade. </a:t>
            </a:r>
          </a:p>
          <a:p>
            <a:pPr eaLnBrk="0" hangingPunct="0"/>
            <a:endParaRPr lang="pt-BR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68313" y="163513"/>
            <a:ext cx="817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ALTERAÇÕES NA SECREÇÃO DE GH NA VIDA ADULTA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Acromegalia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Um tumor </a:t>
            </a:r>
            <a:r>
              <a:rPr lang="pt-BR" b="1" dirty="0" err="1" smtClean="0"/>
              <a:t>secretante</a:t>
            </a:r>
            <a:r>
              <a:rPr lang="pt-BR" b="1" dirty="0" smtClean="0"/>
              <a:t> de hormônio do crescimento após a adolescência pode causar o aumento das dimensões dos tecidos moles e dos ossos, pois a secreção excessiva desse hormônio não é mais capaz de promover o aumento da estatura</a:t>
            </a:r>
          </a:p>
          <a:p>
            <a:r>
              <a:rPr lang="pt-BR" b="1" dirty="0" smtClean="0"/>
              <a:t>Uma pessoa acromegálica é o mesmo que um gigante exceto pela incapacidade de seus ossos longos já “fundidos” crescerem, o que faz com que sua estatura permaneça normal enquanto outras características do seu corpo apresentam um crescimento desproporcional.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rgbClr val="006600"/>
                </a:solidFill>
              </a:rPr>
              <a:t>HORMÔNIO ESTIMULANTE DA TIREÓIDE (TSH) (TIROTROPINA</a:t>
            </a:r>
            <a:r>
              <a:rPr lang="pt-BR" sz="3600" b="1" dirty="0" smtClean="0">
                <a:solidFill>
                  <a:srgbClr val="006600"/>
                </a:solidFill>
              </a:rPr>
              <a:t>) </a:t>
            </a:r>
            <a:r>
              <a:rPr lang="pt-BR" sz="3600" b="1" dirty="0" smtClean="0"/>
              <a:t>– controla a secreção da glândula 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interna.coceducacao.com.br/ebook/content/pictures/2002-71-142-49-50-i005b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00726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pt-BR" dirty="0" smtClean="0"/>
              <a:t>HIPÓFISE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357981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FF0066"/>
                </a:solidFill>
              </a:rPr>
              <a:t>HORMÔNIO ADRENOCORTICOTRÓPICO  (ACTH) (ADRENOCORTICOTROPINA) </a:t>
            </a:r>
            <a:r>
              <a:rPr lang="pt-BR" sz="3100" b="1" dirty="0" smtClean="0"/>
              <a:t>– estimula o córtex da supra-renal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Espaço Reservado para Conteúdo 3" descr="http://psiqweb.net/wp-content/uploads/2015/10/hip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64373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GONADOTRÓPICOS OU GONADOTROPINAS – </a:t>
            </a:r>
            <a:r>
              <a:rPr lang="pt-BR" b="1" dirty="0" smtClean="0"/>
              <a:t>têm sua ação sobre as gônadas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 FOLÍCULO-ESTIMULANTE (FSH) </a:t>
            </a:r>
            <a:r>
              <a:rPr lang="pt-BR" sz="4000" b="1" dirty="0" smtClean="0"/>
              <a:t>– estimula a produção de espermatozóides pelos testículos e a produção de ovócitos e estrógenos pelos ovários 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HORMÔNIO LUTEINIZANTE (LH) </a:t>
            </a:r>
            <a:r>
              <a:rPr lang="pt-BR" sz="4000" b="1" dirty="0" smtClean="0"/>
              <a:t>– estimula a secreção de testosterona,  estrógenos e progesterona e a ovulação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www.proyecto-bebe.es/upload/cntimg/Anatomia/lh_fsh_pro_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26" name="Picture 2" descr="http://www.dsdgenetics.org/images/HPG_axis_pk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veriana.edu.co/Facultades/Ciencias/neurobioquimica/libros/neurobioquimica/los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HORMÔNIO MELANÓCITO-ESTIMULANTE (MSH) </a:t>
            </a:r>
            <a:r>
              <a:rPr lang="pt-BR" b="1" dirty="0" smtClean="0"/>
              <a:t>– afeta a pigmentação da pele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Picture 2" descr="http://i87.servimg.com/u/f87/12/37/38/55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1510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TIREÓIDE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As células foliculares produzem os </a:t>
            </a:r>
            <a:r>
              <a:rPr lang="pt-BR" sz="4400" b="1" dirty="0" smtClean="0">
                <a:solidFill>
                  <a:srgbClr val="FF0000"/>
                </a:solidFill>
              </a:rPr>
              <a:t>HORMÔNIOS TIREÓIDEOS: a tiroxina ou T4 e a </a:t>
            </a:r>
            <a:r>
              <a:rPr lang="pt-BR" sz="4400" b="1" dirty="0" err="1" smtClean="0">
                <a:solidFill>
                  <a:srgbClr val="FF0000"/>
                </a:solidFill>
              </a:rPr>
              <a:t>triiodotironina</a:t>
            </a:r>
            <a:r>
              <a:rPr lang="pt-BR" sz="4400" b="1" dirty="0" smtClean="0">
                <a:solidFill>
                  <a:srgbClr val="FF0000"/>
                </a:solidFill>
              </a:rPr>
              <a:t>, T3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As células </a:t>
            </a:r>
            <a:r>
              <a:rPr lang="pt-BR" sz="4400" b="1" dirty="0" err="1" smtClean="0">
                <a:solidFill>
                  <a:srgbClr val="0070C0"/>
                </a:solidFill>
              </a:rPr>
              <a:t>parafoliculares</a:t>
            </a:r>
            <a:r>
              <a:rPr lang="pt-BR" sz="4400" b="1" dirty="0" smtClean="0">
                <a:solidFill>
                  <a:srgbClr val="0070C0"/>
                </a:solidFill>
              </a:rPr>
              <a:t> secretam </a:t>
            </a:r>
            <a:r>
              <a:rPr lang="pt-BR" sz="4400" b="1" dirty="0" smtClean="0">
                <a:solidFill>
                  <a:srgbClr val="FF0000"/>
                </a:solidFill>
              </a:rPr>
              <a:t>calcitonina  (CT)</a:t>
            </a:r>
            <a:r>
              <a:rPr lang="pt-BR" sz="4400" b="1" dirty="0" smtClean="0"/>
              <a:t>, </a:t>
            </a:r>
            <a:r>
              <a:rPr lang="pt-BR" sz="4400" b="1" dirty="0" smtClean="0">
                <a:solidFill>
                  <a:srgbClr val="0070C0"/>
                </a:solidFill>
              </a:rPr>
              <a:t>participante da regulação dos níveis sanguíneos do Ca2+ - suprime a reabsorção óssea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melhorcomsaude.com/wp-content/uploads/2014/03/Tiro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sz="3600" dirty="0" smtClean="0"/>
              <a:t>Quem </a:t>
            </a:r>
            <a:r>
              <a:rPr lang="pt-BR" sz="3600" dirty="0"/>
              <a:t>efetivamente age nas células do corpo modulando o metabolismo é o hormônio </a:t>
            </a:r>
            <a:r>
              <a:rPr lang="pt-BR" sz="3600" b="1" dirty="0" smtClean="0">
                <a:solidFill>
                  <a:srgbClr val="FF0000"/>
                </a:solidFill>
              </a:rPr>
              <a:t>T3</a:t>
            </a:r>
            <a:r>
              <a:rPr lang="pt-BR" sz="3600" dirty="0" smtClean="0"/>
              <a:t>.</a:t>
            </a:r>
          </a:p>
          <a:p>
            <a:pPr lvl="0"/>
            <a:r>
              <a:rPr lang="pt-BR" sz="3600" dirty="0" smtClean="0"/>
              <a:t>Grande </a:t>
            </a:r>
            <a:r>
              <a:rPr lang="pt-BR" sz="3600" dirty="0"/>
              <a:t>parte do T3 ativo é derivado da conversão de T4 nos tecidos </a:t>
            </a:r>
            <a:r>
              <a:rPr lang="pt-BR" sz="3600" dirty="0" smtClean="0"/>
              <a:t>periféricos.</a:t>
            </a:r>
            <a:endParaRPr lang="pt-BR" sz="3600" dirty="0"/>
          </a:p>
          <a:p>
            <a:pPr lvl="0"/>
            <a:r>
              <a:rPr lang="pt-BR" sz="3600" dirty="0"/>
              <a:t>M</a:t>
            </a:r>
            <a:r>
              <a:rPr lang="pt-BR" sz="3600" dirty="0" smtClean="0"/>
              <a:t>ais </a:t>
            </a:r>
            <a:r>
              <a:rPr lang="pt-BR" sz="3600" dirty="0"/>
              <a:t>de 99% do T4 está ligado à </a:t>
            </a:r>
            <a:r>
              <a:rPr lang="pt-BR" sz="3600" dirty="0" smtClean="0"/>
              <a:t>TBG (globulina </a:t>
            </a:r>
            <a:r>
              <a:rPr lang="pt-BR" sz="3600" dirty="0" err="1" smtClean="0"/>
              <a:t>ligadora</a:t>
            </a:r>
            <a:r>
              <a:rPr lang="pt-BR" sz="3600" dirty="0" smtClean="0"/>
              <a:t> da tiroxina), por isso, apenas </a:t>
            </a:r>
            <a:r>
              <a:rPr lang="pt-BR" sz="3600" dirty="0"/>
              <a:t>uma ínfima </a:t>
            </a:r>
            <a:r>
              <a:rPr lang="pt-BR" sz="3600" dirty="0" smtClean="0"/>
              <a:t>parcela, de </a:t>
            </a:r>
            <a:r>
              <a:rPr lang="pt-BR" sz="3600" dirty="0"/>
              <a:t>menos de 1% de T4 livre é efetivamente quem fornece T3 para os órgãos e tecidos do corpo usarem em suas </a:t>
            </a:r>
            <a:r>
              <a:rPr lang="pt-BR" sz="3600" dirty="0" smtClean="0"/>
              <a:t>células.</a:t>
            </a:r>
          </a:p>
          <a:p>
            <a:pPr lvl="0"/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dosagem do T4 livre sanguíneo é o exame que </a:t>
            </a:r>
            <a:r>
              <a:rPr lang="pt-BR" sz="3600" dirty="0" smtClean="0"/>
              <a:t>demonstra realmente quanto </a:t>
            </a:r>
            <a:r>
              <a:rPr lang="pt-BR" sz="3600" dirty="0"/>
              <a:t>hormônio tireoidiano potencialmente útil há na circulação. Se houver muito T4 livre circulante, haverá muita produção de T3 nos órgãos, levando ao </a:t>
            </a:r>
            <a:r>
              <a:rPr lang="pt-BR" sz="3600" b="1" dirty="0">
                <a:solidFill>
                  <a:srgbClr val="FF0000"/>
                </a:solidFill>
              </a:rPr>
              <a:t>hipertireoidismo</a:t>
            </a:r>
            <a:r>
              <a:rPr lang="pt-BR" sz="3600" dirty="0"/>
              <a:t>. Se houver pouco T4 livre circulante, haverá falta de T3 para os tecidos, provocando o </a:t>
            </a:r>
            <a:r>
              <a:rPr lang="pt-BR" sz="3600" b="1" dirty="0">
                <a:solidFill>
                  <a:srgbClr val="FF0000"/>
                </a:solidFill>
              </a:rPr>
              <a:t>hipotireoidismo</a:t>
            </a:r>
            <a:r>
              <a:rPr lang="pt-BR" sz="3600" dirty="0"/>
              <a:t>.</a:t>
            </a:r>
          </a:p>
          <a:p>
            <a:pPr lvl="0"/>
            <a:r>
              <a:rPr lang="pt-BR" sz="3600" dirty="0"/>
              <a:t>Na prática clínica, a dosagem de T4 livre acaba sendo, na maioria dos casos, mais útil que a dosagem de T3 ou T3 livre.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wensboro-APII-hipóf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628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136525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cs typeface="Arial" pitchFamily="34" charset="0"/>
              </a:rPr>
              <a:t>A HIPÓFISE E SUAS RELAÇÕES COM O HIPOTÁLAMO</a:t>
            </a:r>
            <a:r>
              <a:rPr lang="pt-B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5532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0000"/>
                </a:solidFill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 REGULAÇÃO POR </a:t>
            </a:r>
            <a:r>
              <a:rPr lang="pt-BR" b="1" i="1" dirty="0" smtClean="0">
                <a:solidFill>
                  <a:srgbClr val="FF0000"/>
                </a:solidFill>
              </a:rPr>
              <a:t>FEEDBACK</a:t>
            </a:r>
            <a:r>
              <a:rPr lang="pt-BR" b="1" dirty="0" smtClean="0">
                <a:solidFill>
                  <a:srgbClr val="FF0000"/>
                </a:solidFill>
              </a:rPr>
              <a:t> ENTRE A TIREÓIDE E A HIPÓFISE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Baixa temperatura corporal ou estresse estimulam a liberação do </a:t>
            </a:r>
            <a:r>
              <a:rPr lang="pt-BR" dirty="0" smtClean="0">
                <a:solidFill>
                  <a:srgbClr val="FF0000"/>
                </a:solidFill>
              </a:rPr>
              <a:t>hormônio estimulante da tireóide (TSH)</a:t>
            </a:r>
            <a:r>
              <a:rPr lang="pt-BR" dirty="0" smtClean="0"/>
              <a:t> pela hipófise.</a:t>
            </a:r>
          </a:p>
          <a:p>
            <a:r>
              <a:rPr lang="pt-BR" dirty="0" smtClean="0"/>
              <a:t> O TSH estimula a tireóide a produzir e liberar </a:t>
            </a:r>
            <a:r>
              <a:rPr lang="pt-BR" dirty="0" err="1" smtClean="0">
                <a:solidFill>
                  <a:srgbClr val="FF0000"/>
                </a:solidFill>
              </a:rPr>
              <a:t>tiroxina</a:t>
            </a:r>
            <a:r>
              <a:rPr lang="pt-BR" dirty="0" smtClean="0">
                <a:solidFill>
                  <a:srgbClr val="FF0000"/>
                </a:solidFill>
              </a:rPr>
              <a:t> (T4)</a:t>
            </a:r>
            <a:r>
              <a:rPr lang="pt-BR" dirty="0" smtClean="0"/>
              <a:t>.</a:t>
            </a:r>
          </a:p>
          <a:p>
            <a:r>
              <a:rPr lang="pt-BR" dirty="0" smtClean="0"/>
              <a:t> A </a:t>
            </a:r>
            <a:r>
              <a:rPr lang="pt-BR" dirty="0" err="1" smtClean="0"/>
              <a:t>tiroxina</a:t>
            </a:r>
            <a:r>
              <a:rPr lang="pt-BR" dirty="0" smtClean="0"/>
              <a:t> estimula a atividade metabólica da maioria das células, aumentando a produção de energia.</a:t>
            </a:r>
          </a:p>
          <a:p>
            <a:r>
              <a:rPr lang="pt-BR" dirty="0" smtClean="0"/>
              <a:t> O aumento da temperatura e os níveis mais elevados de </a:t>
            </a:r>
            <a:r>
              <a:rPr lang="pt-BR" dirty="0" err="1" smtClean="0"/>
              <a:t>tiroxina</a:t>
            </a:r>
            <a:r>
              <a:rPr lang="pt-BR" dirty="0" smtClean="0"/>
              <a:t> no sangue inibem as células produtoras do TSH.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SECREÇÃO DOS HORMÔNIOS TIREÓIDEOS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dirty="0" smtClean="0"/>
              <a:t>As condições que aumentam a necessidade energética corporal – um ambiente </a:t>
            </a:r>
            <a:r>
              <a:rPr lang="pt-BR" dirty="0" smtClean="0">
                <a:solidFill>
                  <a:srgbClr val="0070C0"/>
                </a:solidFill>
              </a:rPr>
              <a:t>frio, alta altitude, gravidez 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0000"/>
                </a:solidFill>
              </a:rPr>
              <a:t>↑ secreção T3 e T4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atividade da glândula tireóide pode ser inibida por </a:t>
            </a:r>
            <a:r>
              <a:rPr lang="pt-BR" dirty="0" smtClean="0">
                <a:solidFill>
                  <a:srgbClr val="0070C0"/>
                </a:solidFill>
              </a:rPr>
              <a:t>grandes quantidades de certos hormônios sexuais </a:t>
            </a:r>
            <a:r>
              <a:rPr lang="pt-BR" dirty="0" smtClean="0"/>
              <a:t> circulando no sangue (</a:t>
            </a:r>
            <a:r>
              <a:rPr lang="pt-BR" dirty="0" smtClean="0">
                <a:solidFill>
                  <a:srgbClr val="FF0000"/>
                </a:solidFill>
              </a:rPr>
              <a:t>↓secreção do TSH</a:t>
            </a:r>
            <a:r>
              <a:rPr lang="pt-BR" dirty="0" smtClean="0"/>
              <a:t>)</a:t>
            </a:r>
          </a:p>
          <a:p>
            <a:r>
              <a:rPr lang="pt-BR" dirty="0" smtClean="0"/>
              <a:t>O envelhecimento diminui a produção da glândula tireóide, sendo um dos fatores responsáveis pelo ganho de peso com o avanço da 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vignette1.wikia.nocookie.net/aia1317/images/e/e4/Eixo_hipotalamo-hipofise-tireoide.jpg/revision/latest?cb=20130906031932&amp;path-prefix=pt-b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3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 b="13037"/>
          <a:stretch>
            <a:fillRect/>
          </a:stretch>
        </p:blipFill>
        <p:spPr bwMode="auto">
          <a:xfrm>
            <a:off x="4500562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/>
          <a:srcRect t="89999"/>
          <a:stretch>
            <a:fillRect/>
          </a:stretch>
        </p:blipFill>
        <p:spPr bwMode="auto">
          <a:xfrm>
            <a:off x="0" y="5734050"/>
            <a:ext cx="4500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395288" y="620713"/>
            <a:ext cx="33131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Regulação da secreção dos hormônios </a:t>
            </a:r>
            <a:r>
              <a:rPr lang="pt-BR" sz="3200" b="1" dirty="0" err="1"/>
              <a:t>tireoideanos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2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OS HORMÔNIOS TIREÓIDEOS REGULAM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 metabolismo </a:t>
            </a:r>
            <a:r>
              <a:rPr lang="pt-BR" sz="4000" dirty="0" smtClean="0"/>
              <a:t>- estimulam a síntese protéica, aumentam a lipólise, aumentam a excreção do colesterol e aumentam o uso da glicose para a produção de ATP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o crescimento e desenvolvimento </a:t>
            </a:r>
            <a:r>
              <a:rPr lang="pt-BR" sz="4000" dirty="0" smtClean="0"/>
              <a:t>- são importantíssimos para o desenvolvimento neurológico normal e a formação apropriada dos ossos no feto. Em bebês, quantidades insuficientes de hormônios da tireóide fetal causam cretinismo, caracterizado por retardo mental irreversível e estatura pequena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T3 </a:t>
            </a:r>
            <a:r>
              <a:rPr lang="pt-BR" dirty="0" smtClean="0">
                <a:solidFill>
                  <a:srgbClr val="FF0000"/>
                </a:solidFill>
              </a:rPr>
              <a:t>↑ </a:t>
            </a:r>
            <a:r>
              <a:rPr lang="pt-BR" dirty="0" smtClean="0"/>
              <a:t>a </a:t>
            </a:r>
            <a:r>
              <a:rPr lang="pt-BR" dirty="0" err="1" smtClean="0"/>
              <a:t>frequência</a:t>
            </a:r>
            <a:r>
              <a:rPr lang="pt-BR" dirty="0" smtClean="0"/>
              <a:t> cardíaca, garantindo, assim, um aporte suficiente de O2 para os tecidos.</a:t>
            </a:r>
          </a:p>
          <a:p>
            <a:r>
              <a:rPr lang="pt-BR" dirty="0" smtClean="0"/>
              <a:t>hormônio tireóideo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smtClean="0"/>
              <a:t>taxa basal de consumo de oxigênio </a:t>
            </a:r>
            <a:r>
              <a:rPr lang="pt-BR" dirty="0" smtClean="0"/>
              <a:t>e a </a:t>
            </a:r>
            <a:r>
              <a:rPr lang="pt-BR" b="1" dirty="0" smtClean="0"/>
              <a:t>produção de calor </a:t>
            </a:r>
            <a:r>
              <a:rPr lang="pt-BR" dirty="0" smtClean="0"/>
              <a:t>(p. ex., </a:t>
            </a:r>
            <a:r>
              <a:rPr lang="pt-BR" b="1" dirty="0" smtClean="0"/>
              <a:t>taxa metabólica basal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T3 </a:t>
            </a:r>
            <a:r>
              <a:rPr lang="pt-BR" dirty="0" smtClean="0">
                <a:solidFill>
                  <a:srgbClr val="FF0000"/>
                </a:solidFill>
              </a:rPr>
              <a:t>↑</a:t>
            </a:r>
            <a:r>
              <a:rPr lang="pt-BR" dirty="0" smtClean="0"/>
              <a:t> a </a:t>
            </a:r>
            <a:r>
              <a:rPr lang="pt-BR" b="1" dirty="0" err="1" smtClean="0"/>
              <a:t>frequência</a:t>
            </a:r>
            <a:r>
              <a:rPr lang="pt-BR" b="1" dirty="0" smtClean="0"/>
              <a:t> respiratória em repouso, ventilação minuto </a:t>
            </a:r>
            <a:r>
              <a:rPr lang="pt-BR" dirty="0" smtClean="0"/>
              <a:t>e a </a:t>
            </a:r>
            <a:r>
              <a:rPr lang="pt-BR" b="1" dirty="0" smtClean="0"/>
              <a:t>resposta </a:t>
            </a:r>
            <a:r>
              <a:rPr lang="pt-BR" b="1" dirty="0" err="1" smtClean="0"/>
              <a:t>ventilatória</a:t>
            </a:r>
            <a:endParaRPr lang="pt-BR" b="1" dirty="0" smtClean="0"/>
          </a:p>
          <a:p>
            <a:r>
              <a:rPr lang="pt-BR" dirty="0" smtClean="0"/>
              <a:t>A função normal dos músculos esqueléticos também requer quantidades ótimas do hormônio da tireóide.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EFEITOS FISIOLÓGICOS DOS HORMÔNIO TIREÓIDEOS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/>
          </a:bodyPr>
          <a:lstStyle/>
          <a:p>
            <a:r>
              <a:rPr lang="pt-BR" dirty="0" smtClean="0"/>
              <a:t>Estimulam </a:t>
            </a:r>
            <a:r>
              <a:rPr lang="pt-BR" dirty="0"/>
              <a:t>o</a:t>
            </a:r>
            <a:r>
              <a:rPr lang="pt-BR" dirty="0" smtClean="0"/>
              <a:t> desenvolvimento e erupção progressivos dos dentes, bem como o ciclo normal de crescimento e maturação da epiderme, seus folículos capilares e unhas</a:t>
            </a:r>
          </a:p>
          <a:p>
            <a:r>
              <a:rPr lang="pt-BR" dirty="0" smtClean="0"/>
              <a:t>Regulam a velocidade e o ritmo do desenvolvimento do sistema nervoso central</a:t>
            </a:r>
          </a:p>
          <a:p>
            <a:r>
              <a:rPr lang="pt-BR" dirty="0"/>
              <a:t>D</a:t>
            </a:r>
            <a:r>
              <a:rPr lang="pt-BR" dirty="0" smtClean="0"/>
              <a:t>esempenham um importante papel permissivo na regulação da função reprodutiva, tanto em homens como em mulheres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CALCITONINA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solidFill>
                  <a:srgbClr val="FF0000"/>
                </a:solidFill>
              </a:rPr>
              <a:t>diminui a quantidade de cálcio e fosfato no sangue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inibição de degradação óssea (especificamente pela inibição dos </a:t>
            </a:r>
            <a:r>
              <a:rPr lang="pt-BR" dirty="0" err="1" smtClean="0"/>
              <a:t>osteoclastos</a:t>
            </a:r>
            <a:r>
              <a:rPr lang="pt-BR" dirty="0" smtClean="0"/>
              <a:t> – células destruidoras de osso)</a:t>
            </a:r>
          </a:p>
          <a:p>
            <a:r>
              <a:rPr lang="pt-BR" dirty="0" smtClean="0"/>
              <a:t>aceleração da assimilação óssea do cálcio e fosfato</a:t>
            </a:r>
          </a:p>
          <a:p>
            <a:r>
              <a:rPr lang="pt-BR" dirty="0" smtClean="0"/>
              <a:t>aumento do movimento do cálcio e fosfato da urina para o sangue. </a:t>
            </a:r>
          </a:p>
          <a:p>
            <a:r>
              <a:rPr lang="pt-BR" dirty="0" smtClean="0"/>
              <a:t>O nível do cálcio sanguíneo controla diretamente a secreção da CT por meio de um sistema de retroalimentação negativa.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HIPERTIREOIDISMO (</a:t>
            </a:r>
            <a:r>
              <a:rPr lang="pt-BR" b="1" dirty="0" err="1" smtClean="0">
                <a:solidFill>
                  <a:srgbClr val="FF0000"/>
                </a:solidFill>
              </a:rPr>
              <a:t>tirotoxicose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sz="31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b="1" dirty="0" smtClean="0"/>
              <a:t>auto-anticorpos anormais estimulam, em excesso, os receptores de TSH, na glândula tireóide</a:t>
            </a:r>
          </a:p>
          <a:p>
            <a:r>
              <a:rPr lang="pt-BR" b="1" dirty="0" smtClean="0"/>
              <a:t> tumor provoca ↑ secreção hormônios tireóideos - com hiperplasia e hipertrofia da glândula</a:t>
            </a:r>
          </a:p>
          <a:p>
            <a:r>
              <a:rPr lang="pt-BR" b="1" dirty="0" smtClean="0"/>
              <a:t>alterações no metabolismo, no sistema nervoso e no coração</a:t>
            </a:r>
          </a:p>
          <a:p>
            <a:r>
              <a:rPr lang="pt-BR" b="1" dirty="0" smtClean="0"/>
              <a:t>Sinais e sintomas: ↑transpiração, intolerância a T ↑,  fraqueza muscular,  perda de peso,  irritabilidade, insônia, ↑ FC,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993063" cy="4886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/>
              <a:t>HIPERTIREOIDISMO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800" dirty="0" err="1" smtClean="0">
                <a:solidFill>
                  <a:srgbClr val="C00000"/>
                </a:solidFill>
              </a:rPr>
              <a:t>Exoftalmia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sz="4000" dirty="0" smtClean="0"/>
          </a:p>
        </p:txBody>
      </p:sp>
      <p:pic>
        <p:nvPicPr>
          <p:cNvPr id="63491" name="Picture 2" descr="grav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714776" cy="36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1" descr="hipertireoidismo_pathophysiology_PORTH_2005"/>
          <p:cNvPicPr>
            <a:picLocks noChangeAspect="1" noChangeArrowheads="1"/>
          </p:cNvPicPr>
          <p:nvPr/>
        </p:nvPicPr>
        <p:blipFill>
          <a:blip r:embed="rId3"/>
          <a:srcRect l="31770" t="6995" r="30968" b="20610"/>
          <a:stretch>
            <a:fillRect/>
          </a:stretch>
        </p:blipFill>
        <p:spPr bwMode="auto">
          <a:xfrm>
            <a:off x="5572132" y="2571745"/>
            <a:ext cx="3143243" cy="38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fis.hd1.com.br/arquivos/Imag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cs typeface="Arial" pitchFamily="34" charset="0"/>
              </a:rPr>
              <a:t>A HIPÓFISE E SUAS RELAÇÕES COM O HIPOTÁLAMO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HIPOTIREOIDISMO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00726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primário</a:t>
            </a:r>
            <a:r>
              <a:rPr lang="pt-BR" sz="3600" dirty="0" smtClean="0"/>
              <a:t> - defeito do suprimento de iodo ou do funcionamento da glândula</a:t>
            </a:r>
            <a:br>
              <a:rPr lang="pt-BR" sz="3600" dirty="0" smtClean="0"/>
            </a:br>
            <a:r>
              <a:rPr lang="pt-BR" sz="3600" dirty="0" smtClean="0">
                <a:solidFill>
                  <a:srgbClr val="FF0000"/>
                </a:solidFill>
              </a:rPr>
              <a:t>secundário</a:t>
            </a:r>
            <a:r>
              <a:rPr lang="pt-BR" sz="3600" dirty="0" smtClean="0"/>
              <a:t> - deficiência de TSH</a:t>
            </a:r>
          </a:p>
          <a:p>
            <a:r>
              <a:rPr lang="pt-BR" sz="3600" dirty="0" smtClean="0"/>
              <a:t>Intolerância ao frio, unhas quebradiças, fraqueza dos cabelos, secura e afinamento da pele, </a:t>
            </a:r>
            <a:r>
              <a:rPr lang="pt-BR" sz="3600" dirty="0" err="1" smtClean="0"/>
              <a:t>mixedema</a:t>
            </a:r>
            <a:r>
              <a:rPr lang="pt-BR" sz="3600" dirty="0" smtClean="0"/>
              <a:t>, menor estatura para idade, reflexos lentos, lentidão na fala e no pensamento, sensação de fadiga, deficiência mental (cretinismo), </a:t>
            </a:r>
            <a:r>
              <a:rPr lang="pt-BR" sz="3600" dirty="0" err="1" smtClean="0"/>
              <a:t>bradicardia</a:t>
            </a:r>
            <a:r>
              <a:rPr lang="pt-BR" sz="3600" dirty="0" smtClean="0"/>
              <a:t>, pode ocorrer bócio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ree women of the Himalayas with stage II goiters. From Delange (216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14686"/>
            <a:ext cx="5715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/>
              <a:t>Deficiência </a:t>
            </a:r>
            <a:r>
              <a:rPr lang="pt-BR" sz="3200" b="1" dirty="0"/>
              <a:t>de iodo na dieta </a:t>
            </a:r>
            <a:r>
              <a:rPr lang="pt-BR" sz="3200" b="1" i="1" dirty="0"/>
              <a:t>(na criança pode provocar o cretinismo)</a:t>
            </a:r>
          </a:p>
          <a:p>
            <a:pPr algn="ctr">
              <a:spcBef>
                <a:spcPct val="50000"/>
              </a:spcBef>
            </a:pPr>
            <a:r>
              <a:rPr lang="pt-BR" sz="3200" b="1" dirty="0"/>
              <a:t>Hipertrofia da tireóide no bócio endêmico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0" y="101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800" b="1" dirty="0" smtClean="0">
                <a:solidFill>
                  <a:srgbClr val="C00000"/>
                </a:solidFill>
              </a:rPr>
              <a:t>ALGUNS EXEMPLOS DE DISTÚRBIOS DA SECREÇÃO TIREOIDEANA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Mulher com bócio endêmico, decorrente da deficiência de iodo.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7236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85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BÓCIO ENDÊMICO OU PAPEIRA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Autofit/>
          </a:bodyPr>
          <a:lstStyle/>
          <a:p>
            <a:r>
              <a:rPr lang="pt-BR" sz="3600" dirty="0" smtClean="0"/>
              <a:t>carência de iodo na dieta alimentar afeta a produção dos hormônios relacionados à tireóide</a:t>
            </a:r>
          </a:p>
          <a:p>
            <a:r>
              <a:rPr lang="pt-BR" sz="3600" dirty="0" smtClean="0"/>
              <a:t>grande aumento da tireóide (10 a 20 vezes)</a:t>
            </a:r>
          </a:p>
          <a:p>
            <a:r>
              <a:rPr lang="pt-BR" sz="3600" dirty="0" smtClean="0"/>
              <a:t>regiões do mundo com uma quantidade insuficiente de iodo no solo, afetando a concentração nos alimentos</a:t>
            </a:r>
          </a:p>
          <a:p>
            <a:r>
              <a:rPr lang="pt-BR" sz="3600" dirty="0" smtClean="0"/>
              <a:t>antes do sal de cozinha iodado, pessoas que viviam nessas áreas desenvolviam tireóides extremamente aumentadas – bócio endêmico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yxedematous endemic cretinism in the Democratic Republic of Congo. Four inhabitants aged 15-20 years : a normal male and three females with severe longstanding hypothyroidism with dwarfism, retarded sexual development, puffy features, dry skin and hair and severe mental retardation. From Delange (216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052513"/>
            <a:ext cx="32337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551656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BR" sz="1600" dirty="0" err="1"/>
              <a:t>Myxedematous</a:t>
            </a:r>
            <a:r>
              <a:rPr lang="pt-BR" sz="1600" dirty="0"/>
              <a:t> </a:t>
            </a:r>
            <a:r>
              <a:rPr lang="pt-BR" sz="1600" dirty="0" err="1"/>
              <a:t>endemic</a:t>
            </a:r>
            <a:r>
              <a:rPr lang="pt-BR" sz="1600" dirty="0"/>
              <a:t> </a:t>
            </a:r>
            <a:r>
              <a:rPr lang="pt-BR" sz="1600" dirty="0" err="1"/>
              <a:t>cretinism</a:t>
            </a:r>
            <a:r>
              <a:rPr lang="pt-BR" sz="1600" dirty="0"/>
              <a:t> in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Democratic</a:t>
            </a:r>
            <a:r>
              <a:rPr lang="pt-BR" sz="1600" dirty="0"/>
              <a:t> </a:t>
            </a:r>
            <a:r>
              <a:rPr lang="pt-BR" sz="1600" dirty="0" err="1"/>
              <a:t>Republic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Congo. </a:t>
            </a:r>
            <a:r>
              <a:rPr lang="pt-BR" sz="1600" b="1" dirty="0"/>
              <a:t>Four </a:t>
            </a:r>
            <a:r>
              <a:rPr lang="pt-BR" sz="1600" b="1" dirty="0" err="1"/>
              <a:t>inhabitants</a:t>
            </a:r>
            <a:r>
              <a:rPr lang="pt-BR" sz="1600" b="1" dirty="0"/>
              <a:t> </a:t>
            </a:r>
            <a:r>
              <a:rPr lang="pt-BR" sz="1600" b="1" dirty="0" err="1"/>
              <a:t>aged</a:t>
            </a:r>
            <a:r>
              <a:rPr lang="pt-BR" sz="1600" b="1" dirty="0"/>
              <a:t> 15-20 </a:t>
            </a:r>
            <a:r>
              <a:rPr lang="pt-BR" sz="1600" b="1" dirty="0" err="1"/>
              <a:t>years</a:t>
            </a:r>
            <a:r>
              <a:rPr lang="pt-BR" sz="1600" dirty="0"/>
              <a:t> : a normal male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three</a:t>
            </a:r>
            <a:r>
              <a:rPr lang="pt-BR" sz="1600" dirty="0"/>
              <a:t> </a:t>
            </a:r>
            <a:r>
              <a:rPr lang="pt-BR" sz="1600" dirty="0" err="1"/>
              <a:t>females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</a:t>
            </a:r>
            <a:r>
              <a:rPr lang="pt-BR" sz="1600" dirty="0" err="1"/>
              <a:t>severe</a:t>
            </a:r>
            <a:r>
              <a:rPr lang="pt-BR" sz="1600" dirty="0"/>
              <a:t> </a:t>
            </a:r>
            <a:r>
              <a:rPr lang="pt-BR" sz="1600" dirty="0" err="1"/>
              <a:t>longstanding</a:t>
            </a:r>
            <a:r>
              <a:rPr lang="pt-BR" sz="1600" dirty="0"/>
              <a:t> </a:t>
            </a:r>
            <a:r>
              <a:rPr lang="pt-BR" sz="1600" dirty="0" err="1"/>
              <a:t>hypothyroidism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</a:t>
            </a:r>
            <a:r>
              <a:rPr lang="pt-BR" sz="1600" dirty="0" err="1"/>
              <a:t>dwarfism</a:t>
            </a:r>
            <a:r>
              <a:rPr lang="pt-BR" sz="1600" dirty="0"/>
              <a:t>, </a:t>
            </a:r>
            <a:r>
              <a:rPr lang="pt-BR" sz="1600" dirty="0" err="1"/>
              <a:t>retarded</a:t>
            </a:r>
            <a:r>
              <a:rPr lang="pt-BR" sz="1600" dirty="0"/>
              <a:t> sexual </a:t>
            </a:r>
            <a:r>
              <a:rPr lang="pt-BR" sz="1600" dirty="0" err="1"/>
              <a:t>development</a:t>
            </a:r>
            <a:r>
              <a:rPr lang="pt-BR" sz="1600" dirty="0"/>
              <a:t>, </a:t>
            </a:r>
            <a:r>
              <a:rPr lang="pt-BR" sz="1600" dirty="0" err="1"/>
              <a:t>puffy</a:t>
            </a:r>
            <a:r>
              <a:rPr lang="pt-BR" sz="1600" dirty="0"/>
              <a:t> </a:t>
            </a:r>
            <a:r>
              <a:rPr lang="pt-BR" sz="1600" dirty="0" err="1"/>
              <a:t>features</a:t>
            </a:r>
            <a:r>
              <a:rPr lang="pt-BR" sz="1600" dirty="0"/>
              <a:t>, </a:t>
            </a:r>
            <a:r>
              <a:rPr lang="pt-BR" sz="1600" dirty="0" err="1"/>
              <a:t>dry</a:t>
            </a:r>
            <a:r>
              <a:rPr lang="pt-BR" sz="1600" dirty="0"/>
              <a:t> </a:t>
            </a:r>
            <a:r>
              <a:rPr lang="pt-BR" sz="1600" dirty="0" err="1"/>
              <a:t>skin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hair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severe</a:t>
            </a:r>
            <a:r>
              <a:rPr lang="pt-BR" sz="1600" dirty="0"/>
              <a:t> mental </a:t>
            </a:r>
            <a:r>
              <a:rPr lang="pt-BR" sz="1600" dirty="0" err="1"/>
              <a:t>retardation</a:t>
            </a:r>
            <a:r>
              <a:rPr lang="pt-BR" sz="1600" dirty="0"/>
              <a:t>. </a:t>
            </a:r>
            <a:r>
              <a:rPr lang="pt-BR" sz="1600" dirty="0" err="1"/>
              <a:t>mixedema</a:t>
            </a:r>
            <a:r>
              <a:rPr lang="pt-BR" sz="1600" dirty="0"/>
              <a:t>: edema com acúmulo de </a:t>
            </a:r>
            <a:r>
              <a:rPr lang="pt-BR" sz="1600" dirty="0" err="1"/>
              <a:t>mucopolissarídeos</a:t>
            </a:r>
            <a:r>
              <a:rPr lang="pt-BR" sz="1600" dirty="0"/>
              <a:t>/</a:t>
            </a:r>
            <a:r>
              <a:rPr lang="pt-BR" sz="1600" dirty="0" err="1"/>
              <a:t>glicosaminoglicanas</a:t>
            </a:r>
            <a:r>
              <a:rPr lang="pt-BR" sz="1600" dirty="0"/>
              <a:t> pois a </a:t>
            </a:r>
            <a:r>
              <a:rPr lang="pt-BR" sz="1600" dirty="0" err="1"/>
              <a:t>tiroxina</a:t>
            </a:r>
            <a:r>
              <a:rPr lang="pt-BR" sz="1600" dirty="0"/>
              <a:t> diminui a síntese dos ácidos </a:t>
            </a:r>
            <a:r>
              <a:rPr lang="pt-BR" sz="1600" dirty="0" err="1"/>
              <a:t>hialurônico</a:t>
            </a:r>
            <a:r>
              <a:rPr lang="pt-BR" sz="1600" dirty="0"/>
              <a:t> e </a:t>
            </a:r>
            <a:r>
              <a:rPr lang="pt-BR" sz="1600" dirty="0" err="1"/>
              <a:t>condroitino</a:t>
            </a:r>
            <a:r>
              <a:rPr lang="pt-BR" sz="1600" dirty="0"/>
              <a:t>- sulfúrico</a:t>
            </a:r>
            <a:endParaRPr lang="pt-BR" sz="1050" i="1" dirty="0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10636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4000" b="1" dirty="0" smtClean="0"/>
              <a:t>CRETINISMO</a:t>
            </a:r>
            <a:endParaRPr lang="pt-B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image.slidesharecdn.com/mixedema-130411035146-phpapp02/95/mixedema-2-638.jpg?cb=1365652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DOENÇA DE GRAVES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pt-BR" dirty="0" smtClean="0"/>
              <a:t>Produção de anticorpos - imunoglobulinas estimulantes da tireóide (TSI) - que combinam-se aos receptores de TSH na glândula tireóide ativando-os, ampliando a glândula (bócio) e estimulando a produção do hormônio da tireóide</a:t>
            </a:r>
          </a:p>
          <a:p>
            <a:r>
              <a:rPr lang="pt-BR" dirty="0" smtClean="0"/>
              <a:t>a retroalimentação negativa interrompe a secreção de TSH e TRH (h. liberador) do corpo, mas não bloqueia a atividade semelhante à do TSH do TSI na glândula tireóide. </a:t>
            </a:r>
          </a:p>
          <a:p>
            <a:r>
              <a:rPr lang="pt-BR" dirty="0" smtClean="0"/>
              <a:t>A doença é </a:t>
            </a:r>
            <a:r>
              <a:rPr lang="pt-BR" dirty="0" err="1" smtClean="0"/>
              <a:t>frequentemente</a:t>
            </a:r>
            <a:r>
              <a:rPr lang="pt-BR" dirty="0" smtClean="0"/>
              <a:t> acompanhada por </a:t>
            </a:r>
            <a:r>
              <a:rPr lang="pt-BR" dirty="0" err="1" smtClean="0"/>
              <a:t>exoftalmia</a:t>
            </a:r>
            <a:endParaRPr lang="pt-B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4.bp.blogspot.com/--PbR_L0AvH8/VivFjEwKVSI/AAAAAAAANBo/w4gkCM5jLoI/s1600/Exoftalm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comunicnoticias.com/wp-content/uploads/sites/61269/2015/10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0099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b="1" dirty="0" smtClean="0">
                <a:solidFill>
                  <a:srgbClr val="0070C0"/>
                </a:solidFill>
              </a:rPr>
              <a:t>PARATIREÓIDES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Quatro glândulas atrás da tireóide</a:t>
            </a:r>
          </a:p>
          <a:p>
            <a:r>
              <a:rPr lang="pt-BR" sz="4000" dirty="0" smtClean="0"/>
              <a:t>Secretam o </a:t>
            </a:r>
            <a:r>
              <a:rPr lang="pt-BR" sz="4000" b="1" dirty="0" smtClean="0">
                <a:solidFill>
                  <a:srgbClr val="0070C0"/>
                </a:solidFill>
              </a:rPr>
              <a:t>hormônio </a:t>
            </a:r>
            <a:r>
              <a:rPr lang="pt-BR" sz="4000" b="1" dirty="0" err="1" smtClean="0">
                <a:solidFill>
                  <a:srgbClr val="0070C0"/>
                </a:solidFill>
              </a:rPr>
              <a:t>paratireóideo</a:t>
            </a:r>
            <a:r>
              <a:rPr lang="pt-BR" sz="4000" b="1" dirty="0" smtClean="0">
                <a:solidFill>
                  <a:srgbClr val="0070C0"/>
                </a:solidFill>
              </a:rPr>
              <a:t> (PTH), </a:t>
            </a:r>
            <a:r>
              <a:rPr lang="pt-BR" sz="4000" dirty="0" smtClean="0"/>
              <a:t>que auxilia no controle dos níveis de Ca+2 e fosfato  no sangue, com efeito oposto ao da calcitonina </a:t>
            </a:r>
          </a:p>
          <a:p>
            <a:r>
              <a:rPr lang="pt-BR" sz="4000" dirty="0" smtClean="0"/>
              <a:t>Retro alimentação negativa – Ca+2 ↓ libera PTH</a:t>
            </a:r>
          </a:p>
          <a:p>
            <a:r>
              <a:rPr lang="pt-BR" sz="4000" dirty="0" smtClean="0"/>
              <a:t>↑ Ca+2 ↓ PTH (↑ CT)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tuitary e hipotála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03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14600" y="4495800"/>
            <a:ext cx="1676400" cy="6858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590800" y="4495800"/>
            <a:ext cx="1828800" cy="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2514600" y="3657600"/>
            <a:ext cx="2209800" cy="838200"/>
          </a:xfrm>
          <a:prstGeom prst="line">
            <a:avLst/>
          </a:prstGeom>
          <a:noFill/>
          <a:ln w="38100">
            <a:solidFill>
              <a:srgbClr val="99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5257800" y="4953000"/>
            <a:ext cx="609600" cy="6096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559425" y="4365625"/>
            <a:ext cx="2468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cs typeface="Arial" pitchFamily="34" charset="0"/>
              </a:rPr>
              <a:t>Axônios de neurônios  hipotalâmicos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04800" y="39624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9966FF"/>
                </a:solidFill>
                <a:cs typeface="Arial" pitchFamily="34" charset="0"/>
              </a:rPr>
              <a:t>Sistema porta-hipotalâmico-hipofisário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cs typeface="Arial" pitchFamily="34" charset="0"/>
              </a:rPr>
              <a:t>Os núcleos hipotalâmicos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REGULAÇÃO DA TAXA DE CÁLCIO NO SANGUE (</a:t>
            </a:r>
            <a:r>
              <a:rPr lang="pt-BR" b="1" dirty="0" err="1" smtClean="0">
                <a:solidFill>
                  <a:srgbClr val="0070C0"/>
                </a:solidFill>
              </a:rPr>
              <a:t>calcemia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paratormônio (PTH) age quando os níveis de cálcio plasmático ↓</a:t>
            </a:r>
          </a:p>
          <a:p>
            <a:r>
              <a:rPr lang="pt-BR" dirty="0" smtClean="0"/>
              <a:t> PTH estimula a atividade dos </a:t>
            </a:r>
            <a:r>
              <a:rPr lang="pt-BR" dirty="0" err="1" smtClean="0"/>
              <a:t>osteoclastos</a:t>
            </a:r>
            <a:r>
              <a:rPr lang="pt-BR" dirty="0" smtClean="0"/>
              <a:t>, células que degradam os sais ósseos, liberando Ca2+ no plasma (descalcificação óssea)</a:t>
            </a:r>
          </a:p>
          <a:p>
            <a:r>
              <a:rPr lang="pt-BR" dirty="0" smtClean="0"/>
              <a:t>a tireóide secreta calcitonina, hormônio de natureza protéica que abaixa o nível de cálcio no sangue, inibindo a ação de </a:t>
            </a:r>
            <a:r>
              <a:rPr lang="pt-BR" dirty="0" err="1" smtClean="0"/>
              <a:t>osteoclastos</a:t>
            </a:r>
            <a:endParaRPr lang="pt-BR" dirty="0" smtClean="0"/>
          </a:p>
          <a:p>
            <a:r>
              <a:rPr lang="pt-BR" dirty="0" smtClean="0"/>
              <a:t> a calcitonina favorece a fixação de cálcio aos sais presentes nos ossos (calcificação).</a:t>
            </a:r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0070C0"/>
                </a:solidFill>
              </a:rPr>
              <a:t>o PTH atua quando os níveis abaixam; a calcitonina, quando esses níveis sobem.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image.slidesharecdn.com/sistemaendcrinoslidesdaaula-110301095137-phpapp02/95/sistema-endcrino-slides-da-aula-29-728.jpg?cb=1298974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uff.br/WebQuest/imagens/p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IMPORTÂNCIA DO HIPOTÁLAMO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r>
              <a:rPr lang="pt-BR" sz="4000" dirty="0" smtClean="0"/>
              <a:t>Quase toda a secreção </a:t>
            </a:r>
            <a:r>
              <a:rPr lang="pt-BR" sz="4000" dirty="0" err="1" smtClean="0"/>
              <a:t>hipofisária</a:t>
            </a:r>
            <a:r>
              <a:rPr lang="pt-BR" sz="4000" dirty="0" smtClean="0"/>
              <a:t> é controlada por sinais hormonais e nervosos a partir do hipotálamo </a:t>
            </a:r>
          </a:p>
          <a:p>
            <a:r>
              <a:rPr lang="pt-BR" sz="4000" dirty="0" smtClean="0"/>
              <a:t>O hipotálamo recebe sinais vindos de diversas fontes no sistema nervoso, que excitam ou inibem diversas porções do hipotálamo, utilizada para controlar secreções dos vários hormônios </a:t>
            </a:r>
            <a:r>
              <a:rPr lang="pt-BR" sz="4000" dirty="0" err="1" smtClean="0"/>
              <a:t>hipofisários</a:t>
            </a:r>
            <a:endParaRPr lang="pt-BR" sz="4000" dirty="0" smtClean="0"/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oocities.org/colosseum/8026/sistem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0"/>
            <a:ext cx="70485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60621</TotalTime>
  <Words>1746</Words>
  <Application>Microsoft Office PowerPoint</Application>
  <PresentationFormat>Apresentação na tela (4:3)</PresentationFormat>
  <Paragraphs>142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HIPÓFISE (Pituitária) </vt:lpstr>
      <vt:lpstr>Apresentação do PowerPoint</vt:lpstr>
      <vt:lpstr>HIPÓFISE</vt:lpstr>
      <vt:lpstr>Apresentação do PowerPoint</vt:lpstr>
      <vt:lpstr>Apresentação do PowerPoint</vt:lpstr>
      <vt:lpstr>Apresentação do PowerPoint</vt:lpstr>
      <vt:lpstr>IMPORTÂNCIA DO HIPOTÁLAMO</vt:lpstr>
      <vt:lpstr>Apresentação do PowerPoint</vt:lpstr>
      <vt:lpstr>Apresentação do PowerPoint</vt:lpstr>
      <vt:lpstr>Apresentação do PowerPoint</vt:lpstr>
      <vt:lpstr>Apresentação do PowerPoint</vt:lpstr>
      <vt:lpstr>HORMÔNIO ANTIDIURÉTICO OU VASOPRESSINA(ADH)</vt:lpstr>
      <vt:lpstr>Apresentação do PowerPoint</vt:lpstr>
      <vt:lpstr> OCITOCINA (OT) – estimula a contração das células musculares lisas do útero grávido e as células contráteis das glândulas mamárias. </vt:lpstr>
      <vt:lpstr>Apresentação do PowerPoint</vt:lpstr>
      <vt:lpstr>Apresentação do PowerPoint</vt:lpstr>
      <vt:lpstr>Apresentação do PowerPoint</vt:lpstr>
      <vt:lpstr>Apresentação do PowerPoint</vt:lpstr>
      <vt:lpstr>HIPÓFISE ANTERIOR OU ADENOHIPÓFISE</vt:lpstr>
      <vt:lpstr>HORMÔNIO PROLACTINA </vt:lpstr>
      <vt:lpstr>PROLACTINA (PRL) – inicia e mantém a produção de leite pelas glândulas mamárias  </vt:lpstr>
      <vt:lpstr>Apresentação do PowerPoint</vt:lpstr>
      <vt:lpstr> HORMÔNIO DO CRESCIMENTO (GH)– controla o crescimento geral do corpo e regula o metabolismo </vt:lpstr>
      <vt:lpstr>Apresentação do PowerPoint</vt:lpstr>
      <vt:lpstr>Apresentação do PowerPoint</vt:lpstr>
      <vt:lpstr>Apresentação do PowerPoint</vt:lpstr>
      <vt:lpstr>Apresentação do PowerPoint</vt:lpstr>
      <vt:lpstr>Acromegalia </vt:lpstr>
      <vt:lpstr> HORMÔNIO ESTIMULANTE DA TIREÓIDE (TSH) (TIROTROPINA) – controla a secreção da glândula tireóide </vt:lpstr>
      <vt:lpstr>Apresentação do PowerPoint</vt:lpstr>
      <vt:lpstr> HORMÔNIO ADRENOCORTICOTRÓPICO  (ACTH) (ADRENOCORTICOTROPINA) – estimula o córtex da supra-renal </vt:lpstr>
      <vt:lpstr>HORMÔNIOS GONADOTRÓPICOS OU GONADOTROPINAS – têm sua ação sobre as gônadas </vt:lpstr>
      <vt:lpstr> </vt:lpstr>
      <vt:lpstr>Apresentação do PowerPoint</vt:lpstr>
      <vt:lpstr>Apresentação do PowerPoint</vt:lpstr>
      <vt:lpstr> HORMÔNIO MELANÓCITO-ESTIMULANTE (MSH) – afeta a pigmentação da pele </vt:lpstr>
      <vt:lpstr> TIREÓIDE </vt:lpstr>
      <vt:lpstr>Apresentação do PowerPoint</vt:lpstr>
      <vt:lpstr>Apresentação do PowerPoint</vt:lpstr>
      <vt:lpstr>A REGULAÇÃO POR FEEDBACK ENTRE A TIREÓIDE E A HIPÓFISE</vt:lpstr>
      <vt:lpstr>SECREÇÃO DOS HORMÔNIOS TIREÓIDEOS</vt:lpstr>
      <vt:lpstr>Apresentação do PowerPoint</vt:lpstr>
      <vt:lpstr>Apresentação do PowerPoint</vt:lpstr>
      <vt:lpstr>OS HORMÔNIOS TIREÓIDEOS REGULAM </vt:lpstr>
      <vt:lpstr>EFEITOS FISIOLÓGICOS DOS HORMÔNIO TIREÓIDEOS </vt:lpstr>
      <vt:lpstr>EFEITOS FISIOLÓGICOS DOS HORMÔNIO TIREÓIDEOS </vt:lpstr>
      <vt:lpstr>CALCITONINA diminui a quantidade de cálcio e fosfato no sangue  </vt:lpstr>
      <vt:lpstr> HIPERTIREOIDISMO (tirotoxicose)  </vt:lpstr>
      <vt:lpstr>Apresentação do PowerPoint</vt:lpstr>
      <vt:lpstr>HIPOTIREOIDISMO    </vt:lpstr>
      <vt:lpstr>Apresentação do PowerPoint</vt:lpstr>
      <vt:lpstr>Mulher com bócio endêmico, decorrente da deficiência de iodo.</vt:lpstr>
      <vt:lpstr>BÓCIO ENDÊMICO OU PAPEIRA</vt:lpstr>
      <vt:lpstr>Apresentação do PowerPoint</vt:lpstr>
      <vt:lpstr>Apresentação do PowerPoint</vt:lpstr>
      <vt:lpstr>DOENÇA DE GRAVES</vt:lpstr>
      <vt:lpstr>Apresentação do PowerPoint</vt:lpstr>
      <vt:lpstr>Apresentação do PowerPoint</vt:lpstr>
      <vt:lpstr>PARATIREÓIDES </vt:lpstr>
      <vt:lpstr>REGULAÇÃO DA TAXA DE CÁLCIO NO SANGUE (calcemia)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Isabela</cp:lastModifiedBy>
  <cp:revision>151</cp:revision>
  <dcterms:created xsi:type="dcterms:W3CDTF">2016-04-21T19:34:14Z</dcterms:created>
  <dcterms:modified xsi:type="dcterms:W3CDTF">2020-08-26T23:53:19Z</dcterms:modified>
</cp:coreProperties>
</file>