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0" r:id="rId2"/>
    <p:sldId id="597" r:id="rId3"/>
    <p:sldId id="256" r:id="rId4"/>
    <p:sldId id="257" r:id="rId5"/>
    <p:sldId id="258" r:id="rId6"/>
    <p:sldId id="260" r:id="rId7"/>
    <p:sldId id="377" r:id="rId8"/>
    <p:sldId id="263" r:id="rId9"/>
    <p:sldId id="445" r:id="rId10"/>
    <p:sldId id="328" r:id="rId11"/>
    <p:sldId id="289" r:id="rId12"/>
    <p:sldId id="631" r:id="rId13"/>
    <p:sldId id="327" r:id="rId14"/>
    <p:sldId id="632" r:id="rId15"/>
    <p:sldId id="634" r:id="rId16"/>
    <p:sldId id="633" r:id="rId17"/>
    <p:sldId id="329" r:id="rId18"/>
    <p:sldId id="504" r:id="rId19"/>
    <p:sldId id="447" r:id="rId20"/>
    <p:sldId id="492" r:id="rId21"/>
    <p:sldId id="599" r:id="rId22"/>
    <p:sldId id="517" r:id="rId23"/>
    <p:sldId id="598" r:id="rId24"/>
    <p:sldId id="638" r:id="rId25"/>
    <p:sldId id="637" r:id="rId26"/>
    <p:sldId id="639" r:id="rId27"/>
    <p:sldId id="640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3122" autoAdjust="0"/>
  </p:normalViewPr>
  <p:slideViewPr>
    <p:cSldViewPr>
      <p:cViewPr varScale="1">
        <p:scale>
          <a:sx n="47" d="100"/>
          <a:sy n="47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EE05-8302-419A-9BDE-A5DAAFA4881D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BBE3-BA04-4117-8F80-868F4F0BB3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9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BBE3-BA04-4117-8F80-868F4F0BB33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http://image.slidesharecdn.com/aula3sistemaendocrinoparte1-160322171223/95/fisiologia-sistema-endcrino-1-3-638.jpg?cb=14586682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MECANISMOS DA AÇÃO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4697427"/>
          </a:xfrm>
        </p:spPr>
        <p:txBody>
          <a:bodyPr>
            <a:normAutofit/>
          </a:bodyPr>
          <a:lstStyle/>
          <a:p>
            <a:r>
              <a:rPr lang="pt-BR" sz="4400" b="1" dirty="0" smtClean="0"/>
              <a:t>um hormônio - efeitos múltiplos</a:t>
            </a:r>
          </a:p>
          <a:p>
            <a:r>
              <a:rPr lang="pt-BR" sz="4400" b="1" dirty="0" smtClean="0"/>
              <a:t>diversos hormônios - mesmo efeito</a:t>
            </a:r>
          </a:p>
          <a:p>
            <a:r>
              <a:rPr lang="pt-BR" sz="4400" b="1" dirty="0" smtClean="0"/>
              <a:t>A reação e a sensibilidade do órgão-alvo é variável, como resultado de receptores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CLASSIFICAÇÃO QUÍMICA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Polipeptídios e proteínas</a:t>
            </a:r>
          </a:p>
          <a:p>
            <a:r>
              <a:rPr lang="pt-BR" sz="5400" dirty="0" smtClean="0"/>
              <a:t>Derivados de ácidos graxos ou derivados lipídicos – </a:t>
            </a:r>
            <a:r>
              <a:rPr lang="pt-BR" sz="5400" b="1" dirty="0" err="1" smtClean="0">
                <a:solidFill>
                  <a:srgbClr val="FF0000"/>
                </a:solidFill>
              </a:rPr>
              <a:t>Esteróides</a:t>
            </a:r>
            <a:r>
              <a:rPr lang="pt-BR" sz="5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5400" b="1" dirty="0" smtClean="0">
                <a:solidFill>
                  <a:srgbClr val="00B050"/>
                </a:solidFill>
              </a:rPr>
              <a:t>Derivados de aminoácidos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70C0"/>
                </a:solidFill>
              </a:rPr>
              <a:t>PROTEÍNAS E POLIPEPTÍDEOS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Hormônios secretados por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353347"/>
          </a:xfrm>
        </p:spPr>
        <p:txBody>
          <a:bodyPr>
            <a:normAutofit/>
          </a:bodyPr>
          <a:lstStyle/>
          <a:p>
            <a:r>
              <a:rPr lang="pt-BR" sz="5200" dirty="0" smtClean="0"/>
              <a:t>hipófise anterior e posterior</a:t>
            </a:r>
          </a:p>
          <a:p>
            <a:r>
              <a:rPr lang="pt-BR" sz="5200" dirty="0" smtClean="0"/>
              <a:t>pâncreas </a:t>
            </a:r>
            <a:r>
              <a:rPr lang="pt-BR" sz="5200" b="1" dirty="0" smtClean="0">
                <a:solidFill>
                  <a:srgbClr val="FF0000"/>
                </a:solidFill>
              </a:rPr>
              <a:t>(insulina e glucagon)</a:t>
            </a:r>
          </a:p>
          <a:p>
            <a:r>
              <a:rPr lang="pt-BR" sz="5200" dirty="0" err="1" smtClean="0"/>
              <a:t>paratireóides</a:t>
            </a:r>
            <a:r>
              <a:rPr lang="pt-BR" sz="5200" dirty="0" smtClean="0"/>
              <a:t> </a:t>
            </a:r>
            <a:r>
              <a:rPr lang="pt-BR" sz="5200" b="1" dirty="0" smtClean="0">
                <a:solidFill>
                  <a:srgbClr val="00B050"/>
                </a:solidFill>
              </a:rPr>
              <a:t>(paratormônio)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69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2899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HORMÔNIOS PROTÉICOS E POLIPEPTÍDICOS </a:t>
            </a:r>
            <a:endParaRPr lang="pt-BR" sz="4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/>
              <a:t>maior</a:t>
            </a:r>
            <a:r>
              <a:rPr lang="pt-BR" sz="4400" b="1" dirty="0"/>
              <a:t>i</a:t>
            </a:r>
            <a:r>
              <a:rPr lang="pt-BR" sz="4400" b="1" dirty="0" smtClean="0"/>
              <a:t>a dos hormônios do corpo</a:t>
            </a:r>
          </a:p>
          <a:p>
            <a:r>
              <a:rPr lang="pt-BR" sz="4400" b="1" dirty="0"/>
              <a:t>a</a:t>
            </a:r>
            <a:r>
              <a:rPr lang="pt-BR" sz="4400" b="1" dirty="0" smtClean="0"/>
              <a:t>rmazenados em vesículas secretoras até que sejam liberados</a:t>
            </a:r>
          </a:p>
          <a:p>
            <a:r>
              <a:rPr lang="pt-BR" sz="4400" b="1" dirty="0">
                <a:solidFill>
                  <a:srgbClr val="0070C0"/>
                </a:solidFill>
              </a:rPr>
              <a:t>h</a:t>
            </a:r>
            <a:r>
              <a:rPr lang="pt-BR" sz="4400" b="1" dirty="0" smtClean="0">
                <a:solidFill>
                  <a:srgbClr val="0070C0"/>
                </a:solidFill>
              </a:rPr>
              <a:t>idrofílicos</a:t>
            </a:r>
            <a:r>
              <a:rPr lang="pt-BR" sz="4400" b="1" dirty="0"/>
              <a:t>,</a:t>
            </a:r>
            <a:r>
              <a:rPr lang="pt-BR" sz="4400" b="1" dirty="0" smtClean="0"/>
              <a:t> são carreados, em solução, no plasma.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FF0000"/>
                </a:solidFill>
              </a:rPr>
              <a:t>ESTERÓIDES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Hormônios secretados por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/>
              <a:t>Córtex adrenal </a:t>
            </a:r>
            <a:r>
              <a:rPr lang="pt-BR" sz="4400" b="1" dirty="0" smtClean="0">
                <a:solidFill>
                  <a:srgbClr val="0070C0"/>
                </a:solidFill>
              </a:rPr>
              <a:t>(cortisol e </a:t>
            </a:r>
            <a:r>
              <a:rPr lang="pt-BR" sz="4400" b="1" dirty="0" err="1" smtClean="0">
                <a:solidFill>
                  <a:srgbClr val="0070C0"/>
                </a:solidFill>
              </a:rPr>
              <a:t>aldosterona</a:t>
            </a:r>
            <a:r>
              <a:rPr lang="pt-BR" sz="44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pt-BR" sz="4400" dirty="0" smtClean="0"/>
              <a:t>Ovários </a:t>
            </a:r>
            <a:r>
              <a:rPr lang="pt-BR" sz="4400" b="1" dirty="0" smtClean="0">
                <a:solidFill>
                  <a:srgbClr val="00B050"/>
                </a:solidFill>
              </a:rPr>
              <a:t>(estrogênio e progesterona)</a:t>
            </a:r>
          </a:p>
          <a:p>
            <a:r>
              <a:rPr lang="pt-BR" sz="4400" dirty="0" smtClean="0"/>
              <a:t>Testículos </a:t>
            </a:r>
            <a:r>
              <a:rPr lang="pt-BR" sz="4400" b="1" dirty="0" smtClean="0">
                <a:solidFill>
                  <a:srgbClr val="FF0000"/>
                </a:solidFill>
              </a:rPr>
              <a:t>(testosterona)</a:t>
            </a:r>
          </a:p>
          <a:p>
            <a:r>
              <a:rPr lang="pt-BR" sz="4400" dirty="0" smtClean="0"/>
              <a:t>Placenta </a:t>
            </a:r>
            <a:r>
              <a:rPr lang="pt-BR" sz="4400" b="1" dirty="0" smtClean="0">
                <a:solidFill>
                  <a:srgbClr val="00B050"/>
                </a:solidFill>
              </a:rPr>
              <a:t>(</a:t>
            </a:r>
            <a:r>
              <a:rPr lang="pt-BR" sz="4400" b="1" dirty="0">
                <a:solidFill>
                  <a:srgbClr val="00B050"/>
                </a:solidFill>
              </a:rPr>
              <a:t>estrogênio e progesterona)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37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HORMÔNIOS ESTERÓIDES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400" b="1" dirty="0" smtClean="0"/>
              <a:t>Sintetizados a partir do colesterol e não são armazenados</a:t>
            </a:r>
          </a:p>
          <a:p>
            <a:r>
              <a:rPr lang="pt-BR" sz="4400" b="1" dirty="0" smtClean="0">
                <a:solidFill>
                  <a:srgbClr val="0070C0"/>
                </a:solidFill>
              </a:rPr>
              <a:t>Hidrofóbicos</a:t>
            </a:r>
            <a:r>
              <a:rPr lang="pt-BR" sz="4400" b="1" dirty="0"/>
              <a:t>,</a:t>
            </a:r>
            <a:r>
              <a:rPr lang="pt-BR" sz="4400" b="1" dirty="0" smtClean="0"/>
              <a:t> lipossolúveis, são carreados ligados a proteínas plasmáticas específicas de ligação.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9211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B050"/>
                </a:solidFill>
              </a:rPr>
              <a:t>DERIVADOS DO AMINOÁCIDO TIROSINA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Hormônios secretados por</a:t>
            </a:r>
            <a:endParaRPr lang="pt-BR" sz="4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pt-BR" sz="4800" dirty="0" err="1" smtClean="0"/>
              <a:t>Tireóide</a:t>
            </a:r>
            <a:r>
              <a:rPr lang="pt-BR" sz="4800" dirty="0" smtClean="0"/>
              <a:t> </a:t>
            </a:r>
            <a:r>
              <a:rPr lang="pt-BR" sz="4800" b="1" dirty="0" smtClean="0">
                <a:solidFill>
                  <a:srgbClr val="FF0000"/>
                </a:solidFill>
              </a:rPr>
              <a:t>(tiroxina – T4 e tri-</a:t>
            </a:r>
            <a:r>
              <a:rPr lang="pt-BR" sz="4800" b="1" dirty="0" err="1" smtClean="0">
                <a:solidFill>
                  <a:srgbClr val="FF0000"/>
                </a:solidFill>
              </a:rPr>
              <a:t>iodotironina</a:t>
            </a:r>
            <a:r>
              <a:rPr lang="pt-BR" sz="4800" b="1" dirty="0" smtClean="0">
                <a:solidFill>
                  <a:srgbClr val="FF0000"/>
                </a:solidFill>
              </a:rPr>
              <a:t> – T3)</a:t>
            </a:r>
          </a:p>
          <a:p>
            <a:r>
              <a:rPr lang="pt-BR" sz="4800" dirty="0" smtClean="0"/>
              <a:t>Medula adrenal </a:t>
            </a:r>
            <a:r>
              <a:rPr lang="pt-BR" sz="4800" b="1" dirty="0" smtClean="0">
                <a:solidFill>
                  <a:srgbClr val="0070C0"/>
                </a:solidFill>
              </a:rPr>
              <a:t>(</a:t>
            </a:r>
            <a:r>
              <a:rPr lang="pt-BR" sz="4800" b="1" dirty="0" err="1" smtClean="0">
                <a:solidFill>
                  <a:srgbClr val="0070C0"/>
                </a:solidFill>
              </a:rPr>
              <a:t>epinefrina</a:t>
            </a:r>
            <a:r>
              <a:rPr lang="pt-BR" sz="4800" b="1" dirty="0" smtClean="0">
                <a:solidFill>
                  <a:srgbClr val="0070C0"/>
                </a:solidFill>
              </a:rPr>
              <a:t> e </a:t>
            </a:r>
            <a:r>
              <a:rPr lang="pt-BR" sz="4800" b="1" dirty="0" err="1" smtClean="0">
                <a:solidFill>
                  <a:srgbClr val="0070C0"/>
                </a:solidFill>
              </a:rPr>
              <a:t>norepinefrina</a:t>
            </a:r>
            <a:r>
              <a:rPr lang="pt-BR" sz="4800" b="1" dirty="0" smtClean="0">
                <a:solidFill>
                  <a:srgbClr val="0070C0"/>
                </a:solidFill>
              </a:rPr>
              <a:t>)</a:t>
            </a:r>
            <a:endParaRPr lang="pt-BR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70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B050"/>
                </a:solidFill>
              </a:rPr>
              <a:t>MECANISMOS DA AÇÃO 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4840303"/>
          </a:xfrm>
        </p:spPr>
        <p:txBody>
          <a:bodyPr>
            <a:noAutofit/>
          </a:bodyPr>
          <a:lstStyle/>
          <a:p>
            <a:r>
              <a:rPr lang="pt-BR" sz="4400" dirty="0" smtClean="0"/>
              <a:t>Os hormônios são liberados em função da necessidade do corpo </a:t>
            </a:r>
          </a:p>
          <a:p>
            <a:r>
              <a:rPr lang="pt-BR" sz="4400" dirty="0" smtClean="0"/>
              <a:t>informações de sistemas sensitivos e sinalizadores permitem regular a quantidade e a duração da liberação do hormônio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1438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B050"/>
                </a:solidFill>
              </a:rPr>
              <a:t>MECANISMOS DA AÇÃO HORMONAL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pt-BR" b="1" dirty="0" smtClean="0"/>
              <a:t> </a:t>
            </a:r>
            <a:r>
              <a:rPr lang="pt-BR" sz="4000" dirty="0" smtClean="0"/>
              <a:t>Os sistemas de retroalimentação regulam as glândulas endócrinas na manutenção da produção normal de hormônios</a:t>
            </a:r>
          </a:p>
          <a:p>
            <a:r>
              <a:rPr lang="pt-BR" sz="4000" dirty="0" smtClean="0"/>
              <a:t>cada um dos diferentes hormônios tem suas próprias características para início e duração da ação — cada um é moldado para realizar sua função de controle específica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RECEPTORES HORMONAIS E SUA ATIVAÇÃO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429288"/>
          </a:xfrm>
        </p:spPr>
        <p:txBody>
          <a:bodyPr>
            <a:normAutofit fontScale="85000" lnSpcReduction="20000"/>
          </a:bodyPr>
          <a:lstStyle/>
          <a:p>
            <a:r>
              <a:rPr lang="pt-BR" sz="3800" dirty="0" smtClean="0"/>
              <a:t>Receptores em células-alvo (na membrana, no citoplasma ou no núcleo)</a:t>
            </a:r>
          </a:p>
          <a:p>
            <a:r>
              <a:rPr lang="pt-BR" sz="3800" dirty="0" smtClean="0"/>
              <a:t>Início de uma cascata de reações na célula, com cada etapa tornando-se mais poderosamente ativada </a:t>
            </a:r>
          </a:p>
          <a:p>
            <a:r>
              <a:rPr lang="pt-BR" sz="3800" dirty="0" smtClean="0"/>
              <a:t>Alteração na taxa funcional das células-alvo se os hormônios forem lipossolúveis ou hidrossolúveis e de como eles interagem com os receptores das células-alvo</a:t>
            </a:r>
          </a:p>
          <a:p>
            <a:r>
              <a:rPr lang="pt-BR" sz="3800" dirty="0" smtClean="0"/>
              <a:t>Após realizar sua função, é degradado pela célula-alvo e eliminado do corpo pelo fígado ou pelos rins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228600" y="152400"/>
            <a:ext cx="8208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>
                <a:solidFill>
                  <a:schemeClr val="bg1"/>
                </a:solidFill>
              </a:rPr>
              <a:t>CONTROLE DO CORPO </a:t>
            </a:r>
          </a:p>
        </p:txBody>
      </p:sp>
      <p:pic>
        <p:nvPicPr>
          <p:cNvPr id="143363" name="Picture 1027" descr="Glandulas endocrin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85728"/>
            <a:ext cx="18986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1028" descr="Sistema Nervos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7167"/>
            <a:ext cx="170973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5" name="Text Box 1029"/>
          <p:cNvSpPr txBox="1">
            <a:spLocks noChangeArrowheads="1"/>
          </p:cNvSpPr>
          <p:nvPr/>
        </p:nvSpPr>
        <p:spPr bwMode="auto">
          <a:xfrm>
            <a:off x="428597" y="1"/>
            <a:ext cx="33575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8000"/>
                </a:solidFill>
              </a:rPr>
              <a:t>SISTEMA NERVOSO</a:t>
            </a:r>
          </a:p>
        </p:txBody>
      </p:sp>
      <p:sp>
        <p:nvSpPr>
          <p:cNvPr id="143366" name="Text Box 1030"/>
          <p:cNvSpPr txBox="1">
            <a:spLocks noChangeArrowheads="1"/>
          </p:cNvSpPr>
          <p:nvPr/>
        </p:nvSpPr>
        <p:spPr bwMode="auto">
          <a:xfrm>
            <a:off x="5357818" y="1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3399"/>
                </a:solidFill>
              </a:rPr>
              <a:t>SISTEMA ENDÓCRINO</a:t>
            </a:r>
          </a:p>
        </p:txBody>
      </p:sp>
      <p:sp>
        <p:nvSpPr>
          <p:cNvPr id="143367" name="Text Box 1031"/>
          <p:cNvSpPr txBox="1">
            <a:spLocks noChangeArrowheads="1"/>
          </p:cNvSpPr>
          <p:nvPr/>
        </p:nvSpPr>
        <p:spPr bwMode="auto">
          <a:xfrm>
            <a:off x="0" y="3786190"/>
            <a:ext cx="407193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Ação rápida e fugaz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Os impulsos percorrem as fibras nervosas com grande velocidade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Cessando o estímulo, cessa a resposta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Efeito localizado</a:t>
            </a:r>
          </a:p>
          <a:p>
            <a:pPr algn="ctr"/>
            <a:endParaRPr lang="pt-BR" sz="1600" b="1" dirty="0">
              <a:solidFill>
                <a:srgbClr val="008000"/>
              </a:solidFill>
            </a:endParaRPr>
          </a:p>
        </p:txBody>
      </p:sp>
      <p:sp>
        <p:nvSpPr>
          <p:cNvPr id="143368" name="Text Box 1032"/>
          <p:cNvSpPr txBox="1">
            <a:spLocks noChangeArrowheads="1"/>
          </p:cNvSpPr>
          <p:nvPr/>
        </p:nvSpPr>
        <p:spPr bwMode="auto">
          <a:xfrm>
            <a:off x="4286248" y="3571876"/>
            <a:ext cx="48577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Ação lenta </a:t>
            </a:r>
            <a:r>
              <a:rPr lang="pt-BR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 duradoura, a </a:t>
            </a:r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médio e longo </a:t>
            </a:r>
            <a:r>
              <a:rPr lang="pt-BR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prazo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Os hormônios são transportados com a velocidade do fluxo sanguíneo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Cessando o estímulo, a resposta perdura até a decomposição do hormônio.</a:t>
            </a:r>
            <a:endParaRPr lang="pt-BR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Efeito amplo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utoUpdateAnimBg="0"/>
      <p:bldP spid="143366" grpId="0" autoUpdateAnimBg="0"/>
      <p:bldP spid="143367" grpId="0" autoUpdateAnimBg="0"/>
      <p:bldP spid="14336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MECANISMOS DE AÇÃO HORMONAL</a:t>
            </a:r>
            <a:br>
              <a:rPr lang="pt-BR" b="1" dirty="0" smtClean="0"/>
            </a:br>
            <a:r>
              <a:rPr lang="pt-BR" b="1" dirty="0" smtClean="0"/>
              <a:t>Hormônios protéicos e hormônios esteróides</a:t>
            </a:r>
            <a:endParaRPr lang="pt-BR" dirty="0"/>
          </a:p>
        </p:txBody>
      </p:sp>
      <p:pic>
        <p:nvPicPr>
          <p:cNvPr id="6" name="Picture 2" descr="http://www.uff.br/WebQuest/imagens/comu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88" y="928688"/>
            <a:ext cx="44704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3143250" y="357188"/>
            <a:ext cx="315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SINALIZAÇÃO ENDÓCRINA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86314" y="785794"/>
            <a:ext cx="4357686" cy="221457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MECANISMOS DE AÇÃO HORMONAL: 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exemplos de retroalimentação 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r>
              <a:rPr lang="pt-BR" b="1" dirty="0" smtClean="0">
                <a:solidFill>
                  <a:srgbClr val="000066"/>
                </a:solidFill>
                <a:cs typeface="Arial" pitchFamily="34" charset="0"/>
              </a:rPr>
              <a:t>negativa</a:t>
            </a:r>
            <a:br>
              <a:rPr lang="pt-BR" b="1" dirty="0" smtClean="0">
                <a:solidFill>
                  <a:srgbClr val="000066"/>
                </a:solidFill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778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489" y="0"/>
            <a:ext cx="11521281" cy="1077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8345" y="-1035496"/>
            <a:ext cx="11665295" cy="921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0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0"/>
            <a:ext cx="11881319" cy="75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-4131840"/>
            <a:ext cx="12457383" cy="1098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500198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SISTEMA ENDÓCRINO</a:t>
            </a:r>
            <a:endParaRPr lang="pt-BR" sz="6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858180" cy="3214710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tx1"/>
                </a:solidFill>
              </a:rPr>
              <a:t>altera as atividades metabólicas, regula o crescimento e o desenvolvimento e guia os processos reprodutivos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GLÂNDULA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Agrupamento de células ou órgãos especializados na produção e na eliminação (secreção) de substâncias, a partir de matéria prima obtida da corrente sanguínea.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dirty="0" smtClean="0">
                <a:solidFill>
                  <a:srgbClr val="0070C0"/>
                </a:solidFill>
              </a:rPr>
              <a:t>GLÂNDULAS EXÓCRINAS </a:t>
            </a:r>
            <a:br>
              <a:rPr lang="pt-BR" sz="4800" b="1" dirty="0" smtClean="0">
                <a:solidFill>
                  <a:srgbClr val="0070C0"/>
                </a:solidFill>
              </a:rPr>
            </a:br>
            <a:r>
              <a:rPr lang="pt-BR" sz="4800" b="1" dirty="0" smtClean="0">
                <a:solidFill>
                  <a:srgbClr val="00B050"/>
                </a:solidFill>
              </a:rPr>
              <a:t>(secreção externa) </a:t>
            </a:r>
            <a:endParaRPr lang="pt-BR" sz="4800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>
            <a:noAutofit/>
          </a:bodyPr>
          <a:lstStyle/>
          <a:p>
            <a:r>
              <a:rPr lang="pt-BR" sz="4400" dirty="0" smtClean="0"/>
              <a:t>Apresentam ductos ou canais excretores. </a:t>
            </a:r>
          </a:p>
          <a:p>
            <a:r>
              <a:rPr lang="pt-BR" sz="4400" dirty="0" smtClean="0"/>
              <a:t>Lançam seus produtos no interior de órgãos </a:t>
            </a:r>
            <a:r>
              <a:rPr lang="pt-BR" sz="4400" dirty="0" err="1" smtClean="0"/>
              <a:t>cavitários</a:t>
            </a:r>
            <a:r>
              <a:rPr lang="pt-BR" sz="4400" dirty="0" smtClean="0"/>
              <a:t> (ex: glândulas salivares, gástricas, lacrimais, fígado) ou para fora do corpo. (ex: sudoríparas, sebáceas, mamárias).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071570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70C0"/>
                </a:solidFill>
              </a:rPr>
              <a:t>GLÂNDULAS ENDÓCRINAS</a:t>
            </a:r>
            <a:br>
              <a:rPr lang="pt-BR" sz="5300" b="1" dirty="0" smtClean="0">
                <a:solidFill>
                  <a:srgbClr val="0070C0"/>
                </a:solidFill>
              </a:rPr>
            </a:br>
            <a:r>
              <a:rPr lang="pt-BR" sz="5300" b="1" dirty="0" smtClean="0">
                <a:solidFill>
                  <a:srgbClr val="0070C0"/>
                </a:solidFill>
              </a:rPr>
              <a:t> </a:t>
            </a:r>
            <a:r>
              <a:rPr lang="pt-BR" sz="5300" b="1" dirty="0" smtClean="0">
                <a:solidFill>
                  <a:srgbClr val="00B050"/>
                </a:solidFill>
              </a:rPr>
              <a:t>(secreção interna)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/>
              <a:t>sem ductos, produzem substâncias reguladoras — os hormônios — lançando-as diretamente na corrente sanguínea</a:t>
            </a:r>
          </a:p>
          <a:p>
            <a:r>
              <a:rPr lang="pt-BR" sz="4000" dirty="0" smtClean="0"/>
              <a:t> Ex.: hipófise, tireóide, paratireóides, pâncreas endócrino (ilhotas de </a:t>
            </a:r>
            <a:r>
              <a:rPr lang="pt-BR" sz="4000" dirty="0" err="1" smtClean="0"/>
              <a:t>Langerhans</a:t>
            </a:r>
            <a:r>
              <a:rPr lang="pt-BR" sz="4000" dirty="0" smtClean="0"/>
              <a:t>), </a:t>
            </a:r>
            <a:r>
              <a:rPr lang="pt-BR" sz="4000" dirty="0" err="1" smtClean="0"/>
              <a:t>supra-renais</a:t>
            </a:r>
            <a:r>
              <a:rPr lang="pt-BR" sz="4000" dirty="0" smtClean="0"/>
              <a:t>, gônadas, etc.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B050"/>
                </a:solidFill>
              </a:rPr>
              <a:t>ENDOCRINOLOGIA</a:t>
            </a:r>
            <a:r>
              <a:rPr lang="pt-BR" sz="6000" b="1" dirty="0" smtClean="0"/>
              <a:t/>
            </a:r>
            <a:br>
              <a:rPr lang="pt-BR" sz="6000" b="1" dirty="0" smtClean="0"/>
            </a:b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/>
              <a:t>Estudo da comunicação intra e extracelular por moléculas conhecidas como HORMÔNIOS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HORMÔNIO </a:t>
            </a:r>
            <a:br>
              <a:rPr lang="pt-BR" sz="5400" b="1" dirty="0" smtClean="0">
                <a:solidFill>
                  <a:srgbClr val="FF0000"/>
                </a:solidFill>
              </a:rPr>
            </a:br>
            <a:r>
              <a:rPr lang="pt-BR" sz="4000" b="1" dirty="0" smtClean="0">
                <a:solidFill>
                  <a:srgbClr val="FF0000"/>
                </a:solidFill>
              </a:rPr>
              <a:t>(Gr. </a:t>
            </a:r>
            <a:r>
              <a:rPr lang="pt-BR" sz="4000" b="1" i="1" dirty="0" err="1" smtClean="0">
                <a:solidFill>
                  <a:srgbClr val="FF0000"/>
                </a:solidFill>
              </a:rPr>
              <a:t>hormaein</a:t>
            </a:r>
            <a:r>
              <a:rPr lang="pt-BR" sz="4000" b="1" dirty="0" smtClean="0">
                <a:solidFill>
                  <a:srgbClr val="FF0000"/>
                </a:solidFill>
              </a:rPr>
              <a:t>, excitar)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Substância química (MENSAGEIRO) produzida por uma glândula especializada e transportada a um órgão alvo onde é produzida uma resposta reguladora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regulador (estimulante ou inibidor) de funções orgânicas (crescimento, metabolismo, reprodução, etc.), concorrendo para a manutenção do equilíbrio do meio interno (homeostase)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AS AÇÕES DOS HORMÔNIOS:</a:t>
            </a: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00B050"/>
                </a:solidFill>
              </a:rPr>
              <a:t>regulam...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8858280" cy="5000660"/>
          </a:xfrm>
        </p:spPr>
        <p:txBody>
          <a:bodyPr>
            <a:normAutofit/>
          </a:bodyPr>
          <a:lstStyle/>
          <a:p>
            <a:pPr lvl="0"/>
            <a:r>
              <a:rPr lang="pt-BR" sz="4000" dirty="0" smtClean="0"/>
              <a:t>a composição química e o volume do meio interno</a:t>
            </a:r>
          </a:p>
          <a:p>
            <a:pPr lvl="0"/>
            <a:r>
              <a:rPr lang="pt-BR" sz="4000" dirty="0" smtClean="0"/>
              <a:t>o metabolismo e o equilíbrio energético</a:t>
            </a:r>
          </a:p>
          <a:p>
            <a:pPr lvl="0"/>
            <a:r>
              <a:rPr lang="pt-BR" sz="4000" dirty="0" smtClean="0"/>
              <a:t>a contração das fibras musculares lisas e cardíacas e a secreção glandular</a:t>
            </a:r>
          </a:p>
          <a:p>
            <a:pPr lvl="0"/>
            <a:r>
              <a:rPr lang="pt-BR" sz="4000" dirty="0" smtClean="0"/>
              <a:t>certas atividades do sistema imunológico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60586</TotalTime>
  <Words>619</Words>
  <Application>Microsoft Office PowerPoint</Application>
  <PresentationFormat>Apresentação na tela (4:3)</PresentationFormat>
  <Paragraphs>74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SISTEMA ENDÓCRINO</vt:lpstr>
      <vt:lpstr>GLÂNDULA</vt:lpstr>
      <vt:lpstr>GLÂNDULAS EXÓCRINAS  (secreção externa) </vt:lpstr>
      <vt:lpstr>GLÂNDULAS ENDÓCRINAS  (secreção interna) </vt:lpstr>
      <vt:lpstr>ENDOCRINOLOGIA </vt:lpstr>
      <vt:lpstr>HORMÔNIO  (Gr. hormaein, excitar)</vt:lpstr>
      <vt:lpstr>AS AÇÕES DOS HORMÔNIOS: regulam...</vt:lpstr>
      <vt:lpstr>MECANISMOS DA AÇÃO HORMONAL </vt:lpstr>
      <vt:lpstr>CLASSIFICAÇÃO QUÍMICA </vt:lpstr>
      <vt:lpstr>PROTEÍNAS E POLIPEPTÍDEOS Hormônios secretados por  </vt:lpstr>
      <vt:lpstr>HORMÔNIOS PROTÉICOS E POLIPEPTÍDICOS </vt:lpstr>
      <vt:lpstr>ESTERÓIDES Hormônios secretados por</vt:lpstr>
      <vt:lpstr>HORMÔNIOS ESTERÓIDES </vt:lpstr>
      <vt:lpstr>DERIVADOS DO AMINOÁCIDO TIROSINA Hormônios secretados por</vt:lpstr>
      <vt:lpstr>MECANISMOS DA AÇÃO HORMONAL </vt:lpstr>
      <vt:lpstr>MECANISMOS DA AÇÃO HORMONAL </vt:lpstr>
      <vt:lpstr>RECEPTORES HORMONAIS E SUA ATIVAÇÃO </vt:lpstr>
      <vt:lpstr>MECANISMOS DE AÇÃO HORMONAL Hormônios protéicos e hormônios esteróides</vt:lpstr>
      <vt:lpstr>Apresentação do PowerPoint</vt:lpstr>
      <vt:lpstr>Apresentação do PowerPoint</vt:lpstr>
      <vt:lpstr>MECANISMOS DE AÇÃO HORMONAL:  exemplos de retroalimentação  negativa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SIETEMA ENDÓCRINO</dc:title>
  <dc:creator>isabela</dc:creator>
  <cp:lastModifiedBy>Isabela</cp:lastModifiedBy>
  <cp:revision>149</cp:revision>
  <dcterms:created xsi:type="dcterms:W3CDTF">2016-04-21T19:34:14Z</dcterms:created>
  <dcterms:modified xsi:type="dcterms:W3CDTF">2020-08-20T17:09:15Z</dcterms:modified>
</cp:coreProperties>
</file>