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24" r:id="rId4"/>
    <p:sldId id="325" r:id="rId5"/>
    <p:sldId id="326" r:id="rId6"/>
    <p:sldId id="327" r:id="rId7"/>
    <p:sldId id="298" r:id="rId8"/>
    <p:sldId id="299" r:id="rId9"/>
    <p:sldId id="300" r:id="rId10"/>
    <p:sldId id="301" r:id="rId11"/>
    <p:sldId id="302" r:id="rId12"/>
    <p:sldId id="303" r:id="rId13"/>
    <p:sldId id="307" r:id="rId14"/>
    <p:sldId id="304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05" r:id="rId23"/>
    <p:sldId id="306" r:id="rId24"/>
    <p:sldId id="328" r:id="rId25"/>
    <p:sldId id="334" r:id="rId26"/>
    <p:sldId id="329" r:id="rId27"/>
    <p:sldId id="330" r:id="rId28"/>
    <p:sldId id="335" r:id="rId29"/>
    <p:sldId id="331" r:id="rId30"/>
    <p:sldId id="336" r:id="rId31"/>
    <p:sldId id="332" r:id="rId32"/>
    <p:sldId id="333" r:id="rId33"/>
    <p:sldId id="308" r:id="rId34"/>
    <p:sldId id="287" r:id="rId35"/>
    <p:sldId id="288" r:id="rId36"/>
    <p:sldId id="289" r:id="rId37"/>
    <p:sldId id="269" r:id="rId38"/>
    <p:sldId id="294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secretariadograciele.blogspot.com/2012/10/behaviorismo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a.world/IPA/IPA_Docs/Portuguese_about.pdf" TargetMode="External"/><Relationship Id="rId2" Type="http://schemas.openxmlformats.org/officeDocument/2006/relationships/hyperlink" Target="http://petdocs.ufc.br/index_artigo_id_398_desc_Psicologia%20M%C3%A9dica_pagina__subtopico_50_busca_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ernandomagalhaes.pt/modelos-de-intervenca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APLICADA À EMERMAGEM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63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7" y="0"/>
            <a:ext cx="11165305" cy="6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32512"/>
            <a:ext cx="10515600" cy="602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			                    </a:t>
            </a:r>
            <a:r>
              <a:rPr lang="pt-BR" dirty="0" smtClean="0">
                <a:solidFill>
                  <a:srgbClr val="FF0000"/>
                </a:solidFill>
              </a:rPr>
              <a:t>De </a:t>
            </a:r>
            <a:r>
              <a:rPr lang="pt-BR" dirty="0">
                <a:solidFill>
                  <a:srgbClr val="FF0000"/>
                </a:solidFill>
              </a:rPr>
              <a:t>Aristóteles (384 a.C.) e a “tábula rasa”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Para o Behaviorismo (sec. XIX – XX)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97" y="1764501"/>
            <a:ext cx="4011303" cy="32981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51" y="1917090"/>
            <a:ext cx="3924869" cy="33136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21227">
            <a:off x="4898079" y="2708827"/>
            <a:ext cx="2391259" cy="14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história da Psicologia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6603" y="1825625"/>
            <a:ext cx="11627893" cy="4889074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 Sócrates (469 a.C.): </a:t>
            </a:r>
          </a:p>
          <a:p>
            <a:pPr marL="457200" lvl="1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“Maiêutica: arte de </a:t>
            </a:r>
            <a:r>
              <a:rPr lang="pt-BR" dirty="0" err="1" smtClean="0">
                <a:solidFill>
                  <a:srgbClr val="FF0000"/>
                </a:solidFill>
              </a:rPr>
              <a:t>paturir</a:t>
            </a:r>
            <a:r>
              <a:rPr lang="pt-BR" dirty="0" smtClean="0">
                <a:solidFill>
                  <a:srgbClr val="FF0000"/>
                </a:solidFill>
              </a:rPr>
              <a:t> ideias”</a:t>
            </a: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							            Ao </a:t>
            </a:r>
            <a:r>
              <a:rPr lang="pt-BR" dirty="0" err="1" smtClean="0">
                <a:solidFill>
                  <a:srgbClr val="FF0000"/>
                </a:solidFill>
              </a:rPr>
              <a:t>Inatismo</a:t>
            </a:r>
            <a:r>
              <a:rPr lang="pt-BR" dirty="0" smtClean="0">
                <a:solidFill>
                  <a:srgbClr val="FF0000"/>
                </a:solidFill>
              </a:rPr>
              <a:t> de Freud (1859)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08" y="3521121"/>
            <a:ext cx="4958095" cy="30516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39" y="1690688"/>
            <a:ext cx="4523057" cy="30153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200" y="3521121"/>
            <a:ext cx="2010239" cy="11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6" y="-1"/>
            <a:ext cx="10996863" cy="73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669925"/>
            <a:ext cx="10515600" cy="61880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Comportamentalismo – “Behaviorismo”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i="1" dirty="0" smtClean="0"/>
              <a:t>(</a:t>
            </a:r>
            <a:r>
              <a:rPr lang="pt-BR" sz="3600" i="1" dirty="0" err="1"/>
              <a:t>Behaviorism</a:t>
            </a:r>
            <a:r>
              <a:rPr lang="pt-BR" sz="3600" i="1" dirty="0"/>
              <a:t> em inglês, de </a:t>
            </a:r>
            <a:r>
              <a:rPr lang="pt-BR" sz="3600" i="1" dirty="0" err="1"/>
              <a:t>behaviour</a:t>
            </a:r>
            <a:r>
              <a:rPr lang="pt-BR" sz="3600" i="1" dirty="0"/>
              <a:t> (RU) ou </a:t>
            </a:r>
            <a:r>
              <a:rPr lang="pt-BR" sz="3600" i="1" dirty="0" err="1"/>
              <a:t>behavior</a:t>
            </a:r>
            <a:r>
              <a:rPr lang="pt-BR" sz="3600" i="1" dirty="0"/>
              <a:t> (EUA): comportamento, conduta),</a:t>
            </a:r>
            <a:r>
              <a:rPr lang="pt-BR" sz="3600" dirty="0"/>
              <a:t> também designado de comportamentalismo, ou às vezes </a:t>
            </a:r>
            <a:r>
              <a:rPr lang="pt-BR" sz="3600" dirty="0" err="1"/>
              <a:t>comportamentismo</a:t>
            </a:r>
            <a:r>
              <a:rPr lang="pt-BR" sz="3600" dirty="0"/>
              <a:t>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</a:t>
            </a:r>
            <a:r>
              <a:rPr lang="pt-BR" sz="3600" dirty="0" smtClean="0"/>
              <a:t>. (CALISTO, 2012)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062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/>
          <a:lstStyle/>
          <a:p>
            <a:r>
              <a:rPr lang="pt-BR" dirty="0" smtClean="0"/>
              <a:t>1. IVAN PAVLOV</a:t>
            </a:r>
            <a:br>
              <a:rPr lang="pt-BR" dirty="0" smtClean="0"/>
            </a:br>
            <a:r>
              <a:rPr lang="pt-BR" sz="3600" dirty="0" smtClean="0"/>
              <a:t>(1849-1936)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02909"/>
            <a:ext cx="5505450" cy="4351338"/>
          </a:xfrm>
        </p:spPr>
        <p:txBody>
          <a:bodyPr/>
          <a:lstStyle/>
          <a:p>
            <a:r>
              <a:rPr lang="pt-BR" dirty="0" smtClean="0"/>
              <a:t>Condicionamento clássico</a:t>
            </a:r>
          </a:p>
          <a:p>
            <a:r>
              <a:rPr lang="pt-BR" dirty="0" smtClean="0"/>
              <a:t>Estimulo = resposta</a:t>
            </a:r>
          </a:p>
          <a:p>
            <a:pPr marL="0" indent="0">
              <a:buNone/>
            </a:pPr>
            <a:r>
              <a:rPr lang="pt-BR" dirty="0" smtClean="0"/>
              <a:t>estímulo condicionado = resposta condicionada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0"/>
            <a:ext cx="584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JONH WATSON </a:t>
            </a:r>
            <a:r>
              <a:rPr lang="pt-BR" sz="3600" dirty="0" smtClean="0"/>
              <a:t>(1878-1958)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Behaviorismo Clássico ou metodológico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1137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“</a:t>
            </a:r>
            <a:r>
              <a:rPr lang="pt-BR" dirty="0" err="1"/>
              <a:t>Dêem-me</a:t>
            </a:r>
            <a:r>
              <a:rPr lang="pt-BR" dirty="0"/>
              <a:t> uma dúzia de crianças sadias, bem constituídas e a espécie do mundo que preciso para as educar, e eu garanto que, tomando qualquer uma delas ao acaso, prepará-la-ei para se tornar num especialista que eu </a:t>
            </a:r>
            <a:r>
              <a:rPr lang="pt-BR" dirty="0" err="1"/>
              <a:t>seleccione</a:t>
            </a:r>
            <a:r>
              <a:rPr lang="pt-BR" dirty="0"/>
              <a:t>: um médico, um comerciante, um advogado e sim, até um pedinte ou ladrão, independentemente dos seus talentos, inclinações, tendências, aptidões, assim como da profissão e da raça dos seus ancestrais</a:t>
            </a:r>
            <a:r>
              <a:rPr lang="pt-BR" dirty="0" smtClean="0"/>
              <a:t>”. (WATSON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dirty="0"/>
              <a:t>1925, p. </a:t>
            </a:r>
            <a:r>
              <a:rPr lang="pt-BR" dirty="0" smtClean="0"/>
              <a:t>85)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COMPORTAMENTO = ESTÍMULO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2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2112"/>
            <a:ext cx="6762750" cy="6073775"/>
          </a:xfrm>
        </p:spPr>
        <p:txBody>
          <a:bodyPr>
            <a:normAutofit/>
          </a:bodyPr>
          <a:lstStyle/>
          <a:p>
            <a:r>
              <a:rPr lang="pt-BR" sz="2800" dirty="0" smtClean="0">
                <a:sym typeface="Wingdings" panose="05000000000000000000" pitchFamily="2" charset="2"/>
              </a:rPr>
              <a:t> Pai do Behaviorismo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/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 Condicionamento – reflexo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ex. saliva, bocejo, espirro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* com estímulo 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/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 Condicionamento operante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ex. uma boa piada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	*  automático</a:t>
            </a:r>
            <a:br>
              <a:rPr lang="pt-BR" sz="2800" dirty="0" smtClean="0">
                <a:sym typeface="Wingdings" panose="05000000000000000000" pitchFamily="2" charset="2"/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897" y="437323"/>
            <a:ext cx="5848350" cy="2853566"/>
          </a:xfrm>
        </p:spPr>
        <p:txBody>
          <a:bodyPr>
            <a:normAutofit/>
          </a:bodyPr>
          <a:lstStyle/>
          <a:p>
            <a:r>
              <a:rPr lang="pt-BR" dirty="0" smtClean="0"/>
              <a:t>EDWARD C. TOLMAN</a:t>
            </a:r>
            <a:br>
              <a:rPr lang="pt-BR" dirty="0" smtClean="0"/>
            </a:br>
            <a:r>
              <a:rPr lang="pt-BR" sz="3600" dirty="0" smtClean="0"/>
              <a:t>(1886-1959)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Neobehaviorismo</a:t>
            </a:r>
            <a:r>
              <a:rPr lang="pt-BR" dirty="0" smtClean="0"/>
              <a:t> </a:t>
            </a:r>
            <a:r>
              <a:rPr lang="pt-BR" dirty="0" err="1"/>
              <a:t>Mediacional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857750"/>
            <a:ext cx="11144250" cy="2000250"/>
          </a:xfrm>
        </p:spPr>
        <p:txBody>
          <a:bodyPr>
            <a:normAutofit lnSpcReduction="10000"/>
          </a:bodyPr>
          <a:lstStyle/>
          <a:p>
            <a:r>
              <a:rPr lang="pt-BR" sz="3600" dirty="0"/>
              <a:t>S-O-R (estímulo-organismo-resposta) onde, entre o estímulo e a resposta, o organismo passa por eventos </a:t>
            </a:r>
            <a:r>
              <a:rPr lang="pt-BR" sz="3600" dirty="0" err="1"/>
              <a:t>mediacionais</a:t>
            </a:r>
            <a:r>
              <a:rPr lang="pt-BR" sz="3600" dirty="0"/>
              <a:t>, que </a:t>
            </a:r>
            <a:r>
              <a:rPr lang="pt-BR" sz="3600" dirty="0" err="1"/>
              <a:t>Tolman</a:t>
            </a:r>
            <a:r>
              <a:rPr lang="pt-BR" sz="3600" dirty="0"/>
              <a:t> chama de variáveis </a:t>
            </a:r>
            <a:r>
              <a:rPr lang="pt-BR" sz="3600" dirty="0" smtClean="0"/>
              <a:t>intervenientes </a:t>
            </a:r>
            <a:r>
              <a:rPr lang="pt-BR" dirty="0" smtClean="0"/>
              <a:t>(CALISTO).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0"/>
            <a:ext cx="6662057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>Aula </a:t>
            </a:r>
            <a:r>
              <a:rPr lang="pt-BR" sz="3200" dirty="0"/>
              <a:t>3</a:t>
            </a:r>
            <a:endParaRPr lang="pt-BR" sz="3200" b="1" dirty="0" smtClean="0"/>
          </a:p>
          <a:p>
            <a:pPr lvl="0"/>
            <a:r>
              <a:rPr lang="pt-BR" dirty="0" smtClean="0"/>
              <a:t>PSICOLOGIA </a:t>
            </a:r>
            <a:r>
              <a:rPr lang="pt-BR" dirty="0"/>
              <a:t>COMO CIÊNCIA</a:t>
            </a:r>
          </a:p>
          <a:p>
            <a:pPr lvl="1"/>
            <a:r>
              <a:rPr lang="pt-BR" dirty="0"/>
              <a:t>História da Psicologia;</a:t>
            </a:r>
          </a:p>
          <a:p>
            <a:pPr lvl="1"/>
            <a:r>
              <a:rPr lang="pt-BR" dirty="0"/>
              <a:t>Dos inícios, os gregos como pioneiros: Sócrates e Aristóteles;</a:t>
            </a:r>
          </a:p>
          <a:p>
            <a:pPr lvl="1"/>
            <a:r>
              <a:rPr lang="pt-BR" dirty="0"/>
              <a:t>A influência dos medievos, a compreensão da “psique";</a:t>
            </a:r>
          </a:p>
          <a:p>
            <a:pPr lvl="1"/>
            <a:r>
              <a:rPr lang="pt-BR" dirty="0"/>
              <a:t>Wilhelm </a:t>
            </a:r>
            <a:r>
              <a:rPr lang="pt-BR" dirty="0" err="1"/>
              <a:t>Wundt</a:t>
            </a:r>
            <a:r>
              <a:rPr lang="pt-BR" dirty="0"/>
              <a:t> e o primeiro Laboratório de Psicologia;</a:t>
            </a:r>
          </a:p>
          <a:p>
            <a:pPr lvl="1"/>
            <a:r>
              <a:rPr lang="pt-BR" dirty="0"/>
              <a:t>Os iluministas e sistematização das ciências;</a:t>
            </a:r>
          </a:p>
          <a:p>
            <a:pPr lvl="1"/>
            <a:r>
              <a:rPr lang="pt-BR" dirty="0"/>
              <a:t>As escolas de Psicologia: Behaviorismo, Gestalt, Psicanálise, Construtivismo, </a:t>
            </a:r>
            <a:r>
              <a:rPr lang="pt-BR" dirty="0" err="1"/>
              <a:t>sócio-interacionismo</a:t>
            </a:r>
            <a:r>
              <a:rPr lang="pt-BR" dirty="0"/>
              <a:t> e abordagem humanista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SKINNER </a:t>
            </a:r>
            <a:r>
              <a:rPr lang="pt-BR" sz="3600" dirty="0" smtClean="0"/>
              <a:t>(1904 – 1990)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Behaviorismo Radical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351338"/>
          </a:xfrm>
        </p:spPr>
        <p:txBody>
          <a:bodyPr/>
          <a:lstStyle/>
          <a:p>
            <a:r>
              <a:rPr lang="pt-BR" dirty="0" smtClean="0"/>
              <a:t>Reforço positivo – estímulos adicionados</a:t>
            </a:r>
          </a:p>
          <a:p>
            <a:r>
              <a:rPr lang="pt-BR" dirty="0" smtClean="0"/>
              <a:t>Reforço negativo – estímulos  retirados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72" y="-15082"/>
            <a:ext cx="4745828" cy="51966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6" y="3314700"/>
            <a:ext cx="381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 e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- Desconsidera o livre-arbítrio;</a:t>
            </a:r>
          </a:p>
          <a:p>
            <a:pPr marL="0" indent="0">
              <a:buNone/>
            </a:pPr>
            <a:r>
              <a:rPr lang="pt-BR" dirty="0" smtClean="0"/>
              <a:t>- Desconsidera os comportamentos ocultos;</a:t>
            </a:r>
          </a:p>
          <a:p>
            <a:pPr marL="0" indent="0">
              <a:buNone/>
            </a:pPr>
            <a:r>
              <a:rPr lang="pt-BR" dirty="0" smtClean="0"/>
              <a:t>- Desconsidera os sentimentos;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+ Comportamento observado</a:t>
            </a:r>
          </a:p>
          <a:p>
            <a:pPr marL="0" indent="0">
              <a:buNone/>
            </a:pPr>
            <a:r>
              <a:rPr lang="pt-BR" dirty="0" smtClean="0"/>
              <a:t>+ Terapia cognitiva comportamental</a:t>
            </a:r>
          </a:p>
          <a:p>
            <a:pPr marL="0" indent="0">
              <a:buNone/>
            </a:pPr>
            <a:r>
              <a:rPr lang="pt-BR" dirty="0" smtClean="0"/>
              <a:t>+ Uso em animais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+ Análise e observação do comportamento (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>
            <a:normAutofit/>
          </a:bodyPr>
          <a:lstStyle/>
          <a:p>
            <a:r>
              <a:rPr lang="pt-BR" dirty="0" err="1" smtClean="0"/>
              <a:t>gestalt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256128" cy="4893089"/>
          </a:xfrm>
          <a:prstGeom prst="rect">
            <a:avLst/>
          </a:prstGeom>
        </p:spPr>
      </p:pic>
      <p:pic>
        <p:nvPicPr>
          <p:cNvPr id="1026" name="Picture 2" descr="Pedagogia ao Pé da Le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53" y="639170"/>
            <a:ext cx="4266301" cy="46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Está na hora de aposentar a Gestalt? | FOROAL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279" y="3722213"/>
            <a:ext cx="2664939" cy="26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865"/>
            <a:ext cx="105156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147" y="1789044"/>
            <a:ext cx="6596270" cy="4452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6000" dirty="0" smtClean="0"/>
              <a:t>SIGMUND FREUD </a:t>
            </a:r>
            <a:r>
              <a:rPr lang="pt-BR" sz="3600" dirty="0" smtClean="0"/>
              <a:t>(1856 – 1939)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6000" dirty="0" smtClean="0"/>
              <a:t>INATISMO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31" y="0"/>
            <a:ext cx="487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6200000">
            <a:off x="-1369008" y="3021496"/>
            <a:ext cx="4072453" cy="931693"/>
          </a:xfrm>
        </p:spPr>
        <p:txBody>
          <a:bodyPr/>
          <a:lstStyle/>
          <a:p>
            <a:r>
              <a:rPr lang="pt-BR" sz="4800" dirty="0" smtClean="0"/>
              <a:t>A PSICANÁLISE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6" y="0"/>
            <a:ext cx="467530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0"/>
            <a:ext cx="638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/>
          <a:lstStyle/>
          <a:p>
            <a:r>
              <a:rPr lang="pt-BR" sz="4400" dirty="0" smtClean="0"/>
              <a:t>ID: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Traumas;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Bloqueios (timidez , anomia </a:t>
            </a:r>
            <a:r>
              <a:rPr lang="pt-BR" sz="4400" dirty="0" err="1" smtClean="0">
                <a:sym typeface="Wingdings" panose="05000000000000000000" pitchFamily="2" charset="2"/>
              </a:rPr>
              <a:t>etc</a:t>
            </a:r>
            <a:r>
              <a:rPr lang="pt-BR" sz="4400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Neuroses, psicoses;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Histerias;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Ansiedades, inibições, depressão;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Recalques, desejos, medos;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Repressão.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78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3981"/>
            <a:ext cx="10515600" cy="1325563"/>
          </a:xfrm>
        </p:spPr>
        <p:txBody>
          <a:bodyPr/>
          <a:lstStyle/>
          <a:p>
            <a:r>
              <a:rPr lang="pt-BR" dirty="0" smtClean="0"/>
              <a:t>SUPEREGO: </a:t>
            </a:r>
            <a:r>
              <a:rPr lang="pt-BR" dirty="0"/>
              <a:t>“castração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97723"/>
            <a:ext cx="8073981" cy="56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Psicologia das fases - LIBIDO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I – A </a:t>
            </a:r>
            <a:r>
              <a:rPr lang="pt-BR" b="1" dirty="0"/>
              <a:t>fase</a:t>
            </a:r>
            <a:r>
              <a:rPr lang="pt-BR" dirty="0"/>
              <a:t> oral (0 – 1 ano</a:t>
            </a:r>
            <a:r>
              <a:rPr lang="pt-BR" dirty="0" smtClean="0"/>
              <a:t>): amamentação e sucção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II – A </a:t>
            </a:r>
            <a:r>
              <a:rPr lang="pt-BR" b="1" dirty="0"/>
              <a:t>fase</a:t>
            </a:r>
            <a:r>
              <a:rPr lang="pt-BR" dirty="0"/>
              <a:t> anal (1 – 3 anos</a:t>
            </a:r>
            <a:r>
              <a:rPr lang="pt-BR" dirty="0" smtClean="0"/>
              <a:t>): brincar com as fezes (criatividade)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III – A </a:t>
            </a:r>
            <a:r>
              <a:rPr lang="pt-BR" b="1" dirty="0"/>
              <a:t>fase</a:t>
            </a:r>
            <a:r>
              <a:rPr lang="pt-BR" dirty="0"/>
              <a:t> fálica (3 – 5 anos</a:t>
            </a:r>
            <a:r>
              <a:rPr lang="pt-BR" dirty="0" smtClean="0"/>
              <a:t>): descoberta da </a:t>
            </a:r>
            <a:r>
              <a:rPr lang="pt-BR" dirty="0" err="1" smtClean="0"/>
              <a:t>genitalidade</a:t>
            </a:r>
            <a:r>
              <a:rPr lang="pt-BR" dirty="0" smtClean="0"/>
              <a:t> – </a:t>
            </a:r>
            <a:r>
              <a:rPr lang="pt-BR" dirty="0" smtClean="0">
                <a:solidFill>
                  <a:srgbClr val="FF0000"/>
                </a:solidFill>
              </a:rPr>
              <a:t>Édipo e Electra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/>
              <a:t>IV – O período de latência (5 anos – puberdade</a:t>
            </a:r>
            <a:r>
              <a:rPr lang="pt-BR" dirty="0" smtClean="0"/>
              <a:t>): ambientação e autoafirmação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V- A </a:t>
            </a:r>
            <a:r>
              <a:rPr lang="pt-BR" b="1" dirty="0"/>
              <a:t>fase</a:t>
            </a:r>
            <a:r>
              <a:rPr lang="pt-BR" dirty="0"/>
              <a:t> genital (puberdade e vida adulta</a:t>
            </a:r>
            <a:r>
              <a:rPr lang="pt-BR" dirty="0" smtClean="0"/>
              <a:t>): erotismo interpessoal</a:t>
            </a:r>
          </a:p>
          <a:p>
            <a:pPr marL="0" indent="0">
              <a:buNone/>
            </a:pPr>
            <a:r>
              <a:rPr lang="pt-BR" dirty="0" smtClean="0"/>
              <a:t>(FERREIRA, 2014)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5580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04" y="140534"/>
            <a:ext cx="10627895" cy="70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"/>
            <a:ext cx="12192001" cy="72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0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dirty="0" smtClean="0"/>
              <a:t>A Hipnose</a:t>
            </a:r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/>
              <a:t>ADI – abordagem Direta do Inconsciente;</a:t>
            </a:r>
          </a:p>
          <a:p>
            <a:r>
              <a:rPr lang="pt-BR" sz="4000" dirty="0" smtClean="0"/>
              <a:t>Tratamento de Coaching – pela fala;</a:t>
            </a:r>
          </a:p>
          <a:p>
            <a:r>
              <a:rPr lang="pt-BR" sz="4000" dirty="0" smtClean="0"/>
              <a:t>A terapia do sonho.</a:t>
            </a:r>
          </a:p>
        </p:txBody>
      </p:sp>
    </p:spTree>
    <p:extLst>
      <p:ext uri="{BB962C8B-B14F-4D97-AF65-F5344CB8AC3E}">
        <p14:creationId xmlns:p14="http://schemas.microsoft.com/office/powerpoint/2010/main" val="2862967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Repressão: </a:t>
            </a:r>
          </a:p>
          <a:p>
            <a:r>
              <a:rPr lang="pt-BR" dirty="0" smtClean="0"/>
              <a:t>Regressão:</a:t>
            </a:r>
          </a:p>
          <a:p>
            <a:r>
              <a:rPr lang="pt-BR" dirty="0" smtClean="0"/>
              <a:t>Projeção:</a:t>
            </a:r>
          </a:p>
          <a:p>
            <a:r>
              <a:rPr lang="pt-BR" dirty="0" smtClean="0"/>
              <a:t>Negação:</a:t>
            </a:r>
          </a:p>
          <a:p>
            <a:r>
              <a:rPr lang="pt-BR" dirty="0" smtClean="0"/>
              <a:t>Racionalização</a:t>
            </a:r>
          </a:p>
          <a:p>
            <a:r>
              <a:rPr lang="pt-BR" dirty="0" smtClean="0"/>
              <a:t>Compensação: </a:t>
            </a:r>
          </a:p>
          <a:p>
            <a:r>
              <a:rPr lang="pt-BR" dirty="0" smtClean="0"/>
              <a:t>Transferência e Sublimação:</a:t>
            </a:r>
          </a:p>
          <a:p>
            <a:r>
              <a:rPr lang="pt-BR" dirty="0" smtClean="0"/>
              <a:t>Formação reativa:</a:t>
            </a:r>
          </a:p>
          <a:p>
            <a:r>
              <a:rPr lang="pt-BR" dirty="0" smtClean="0"/>
              <a:t>Dissociação: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diminuir a ansiedade ou culpa, dor;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Negar em si o que condena nos outros;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 Justificar obsessões e fobias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9253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4907"/>
            <a:ext cx="10515601" cy="72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37322"/>
            <a:ext cx="10515600" cy="5739641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4800" dirty="0"/>
              <a:t>A Classificação Internacional de Doenças - CID 10 classifica o </a:t>
            </a:r>
            <a:r>
              <a:rPr lang="pt-BR" sz="4800" dirty="0" err="1"/>
              <a:t>Borderline</a:t>
            </a:r>
            <a:r>
              <a:rPr lang="pt-BR" sz="4800" dirty="0"/>
              <a:t> dentro da categoria de Transtorno de Personalidade com Instabilidade Emocional (F60.3). Nessa mesma categoria está incluído o TP Explosivo (OMS, 1993). </a:t>
            </a:r>
          </a:p>
        </p:txBody>
      </p:sp>
    </p:spTree>
    <p:extLst>
      <p:ext uri="{BB962C8B-B14F-4D97-AF65-F5344CB8AC3E}">
        <p14:creationId xmlns:p14="http://schemas.microsoft.com/office/powerpoint/2010/main" val="28391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078" y="298174"/>
            <a:ext cx="10876722" cy="63411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Segundo a CID 10 são Transtornos de personalidade caracterizados por tendência nítida a agir de modo imprevisível sem consideração pelas consequências; humor imprevisível e caprichoso; tendência a acessos de cólera e uma incapacidade de controlar os comportamentos impulsivos; tendência a adotar um comportamento briguento e a entrar em conflito com os outros, particularmente quando os atos impulsivos são contrariados ou censurados. Sendo que o tipo "</a:t>
            </a:r>
            <a:r>
              <a:rPr lang="pt-BR" sz="3200" dirty="0" err="1"/>
              <a:t>borderline</a:t>
            </a:r>
            <a:r>
              <a:rPr lang="pt-BR" sz="3200" dirty="0"/>
              <a:t>" é caracterizado, além disto, por perturbações da </a:t>
            </a:r>
            <a:r>
              <a:rPr lang="pt-BR" sz="3200" dirty="0" err="1"/>
              <a:t>auto-imagem</a:t>
            </a:r>
            <a:r>
              <a:rPr lang="pt-BR" sz="3200" dirty="0"/>
              <a:t>, do estabelecimento de projetos e das preferências pessoais, por uma sensação crônica de vacuidade, por relações interpessoais intensas e instáveis e por uma tendência a adotar um comportamento autodestrutivo, compreendendo tentativas de suicídio e gestos suicidas (OMS, 1993). </a:t>
            </a:r>
          </a:p>
        </p:txBody>
      </p:sp>
    </p:spTree>
    <p:extLst>
      <p:ext uri="{BB962C8B-B14F-4D97-AF65-F5344CB8AC3E}">
        <p14:creationId xmlns:p14="http://schemas.microsoft.com/office/powerpoint/2010/main" val="36025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000" dirty="0" smtClean="0"/>
              <a:t>Atividade:</a:t>
            </a:r>
          </a:p>
          <a:p>
            <a:pPr marL="0" indent="0" algn="just">
              <a:buNone/>
            </a:pPr>
            <a:r>
              <a:rPr lang="pt-BR" sz="4000" dirty="0"/>
              <a:t>Diante disto é necessário que os profissionais da enfermagem compreendam e elaborem estratégias voltadas para o acolhimento dos portadores desse transtorno de personalidade, pois muitas das vezes os mesmos estão diante de nós, porém não conseguimos identificá-los.</a:t>
            </a:r>
          </a:p>
        </p:txBody>
      </p:sp>
    </p:spTree>
    <p:extLst>
      <p:ext uri="{BB962C8B-B14F-4D97-AF65-F5344CB8AC3E}">
        <p14:creationId xmlns:p14="http://schemas.microsoft.com/office/powerpoint/2010/main" val="39063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do BEHAVIORISMO: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500" y="1825624"/>
            <a:ext cx="11628120" cy="5032375"/>
          </a:xfrm>
        </p:spPr>
        <p:txBody>
          <a:bodyPr>
            <a:normAutofit/>
          </a:bodyPr>
          <a:lstStyle/>
          <a:p>
            <a:r>
              <a:rPr lang="pt-BR" dirty="0" smtClean="0"/>
              <a:t>CALISTO, G. </a:t>
            </a:r>
            <a:r>
              <a:rPr lang="pt-BR" b="1" dirty="0" smtClean="0"/>
              <a:t>Behaviorismo</a:t>
            </a:r>
            <a:r>
              <a:rPr lang="pt-BR" dirty="0" smtClean="0"/>
              <a:t>. </a:t>
            </a:r>
            <a:r>
              <a:rPr lang="pt-BR" i="1" dirty="0" smtClean="0"/>
              <a:t>In. </a:t>
            </a:r>
            <a:r>
              <a:rPr lang="pt-BR" dirty="0" smtClean="0"/>
              <a:t>Psicologia Comportamental. 2012. Disponível </a:t>
            </a:r>
            <a:r>
              <a:rPr lang="pt-BR" dirty="0"/>
              <a:t>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secretariadograciele.blogspot.com/2012/10/behaviorismo.html</a:t>
            </a:r>
            <a:r>
              <a:rPr lang="pt-BR" dirty="0" smtClean="0"/>
              <a:t> . Acesso em 11.març.2019.</a:t>
            </a:r>
          </a:p>
          <a:p>
            <a:r>
              <a:rPr lang="pt-BR" dirty="0"/>
              <a:t>WATSON, J., </a:t>
            </a:r>
            <a:r>
              <a:rPr lang="pt-BR" b="1" dirty="0" err="1" smtClean="0"/>
              <a:t>Behaviorism</a:t>
            </a:r>
            <a:r>
              <a:rPr lang="pt-BR" dirty="0"/>
              <a:t>.</a:t>
            </a:r>
            <a:r>
              <a:rPr lang="pt-BR" dirty="0" smtClean="0"/>
              <a:t> </a:t>
            </a:r>
            <a:r>
              <a:rPr lang="pt-BR" dirty="0"/>
              <a:t>Norton, 1925, p. </a:t>
            </a:r>
            <a:r>
              <a:rPr lang="pt-BR" dirty="0" smtClean="0"/>
              <a:t>85</a:t>
            </a:r>
          </a:p>
          <a:p>
            <a:r>
              <a:rPr lang="pt-BR" dirty="0" smtClean="0"/>
              <a:t>LUZIA, J.C</a:t>
            </a:r>
            <a:r>
              <a:rPr lang="pt-BR" i="1" dirty="0" smtClean="0"/>
              <a:t>. et al</a:t>
            </a:r>
            <a:r>
              <a:rPr lang="pt-BR" dirty="0" smtClean="0"/>
              <a:t>. </a:t>
            </a:r>
            <a:r>
              <a:rPr lang="pt-BR" b="1" dirty="0" smtClean="0"/>
              <a:t>Psicologia e análise do comportamento</a:t>
            </a:r>
            <a:r>
              <a:rPr lang="pt-BR" dirty="0" smtClean="0"/>
              <a:t>. Londrina: Universidade Estadual de Londrina, 2016.</a:t>
            </a:r>
            <a:endParaRPr lang="pt-BR" dirty="0"/>
          </a:p>
          <a:p>
            <a:r>
              <a:rPr lang="pt-BR" dirty="0"/>
              <a:t>ORGANIZAÇÃO MUNDIAL DE SAÚDE. Classificação de Transtornos Mentais de Comportamento da CID-10: descrições clínicas e diretrizes diagnósticas. Porto Alegre: Artes Médicas, 1993.</a:t>
            </a:r>
          </a:p>
        </p:txBody>
      </p:sp>
    </p:spTree>
    <p:extLst>
      <p:ext uri="{BB962C8B-B14F-4D97-AF65-F5344CB8AC3E}">
        <p14:creationId xmlns:p14="http://schemas.microsoft.com/office/powerpoint/2010/main" val="1395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1825625"/>
            <a:ext cx="10995991" cy="4351338"/>
          </a:xfrm>
        </p:spPr>
        <p:txBody>
          <a:bodyPr/>
          <a:lstStyle/>
          <a:p>
            <a:r>
              <a:rPr lang="pt-BR" dirty="0" smtClean="0"/>
              <a:t>FERREIRA, D. de J. F. </a:t>
            </a:r>
            <a:r>
              <a:rPr lang="pt-BR" b="1" dirty="0" smtClean="0"/>
              <a:t>As fases do desenvolvimento psicossexual humano.</a:t>
            </a:r>
            <a:r>
              <a:rPr lang="pt-BR" dirty="0" smtClean="0"/>
              <a:t>  2014. </a:t>
            </a:r>
            <a:r>
              <a:rPr lang="pt-BR" dirty="0"/>
              <a:t>Disponível 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://petdocs.ufc.br/index_artigo_id_398_desc_Psicologia%20M%C3%A9dica_pagina__subtopico_50_busca</a:t>
            </a:r>
            <a:r>
              <a:rPr lang="pt-BR" dirty="0" smtClean="0">
                <a:hlinkClick r:id="rId2"/>
              </a:rPr>
              <a:t>_</a:t>
            </a:r>
            <a:r>
              <a:rPr lang="pt-BR" dirty="0" smtClean="0"/>
              <a:t> . Acesso em: 11.març.2019.</a:t>
            </a:r>
          </a:p>
          <a:p>
            <a:r>
              <a:rPr lang="pt-BR" dirty="0" smtClean="0"/>
              <a:t>Verbete: </a:t>
            </a:r>
            <a:r>
              <a:rPr lang="pt-BR" b="1" dirty="0" smtClean="0"/>
              <a:t>Sobre a Psicanálise. </a:t>
            </a:r>
            <a:r>
              <a:rPr lang="pt-BR" dirty="0"/>
              <a:t>Disponível em: </a:t>
            </a: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www.ipa.world/IPA/IPA_Docs/Portuguese_about.pdf</a:t>
            </a:r>
            <a:r>
              <a:rPr lang="pt-BR" dirty="0" smtClean="0"/>
              <a:t> . Acesso em: 11.març.2019.</a:t>
            </a:r>
          </a:p>
          <a:p>
            <a:r>
              <a:rPr lang="pt-BR" dirty="0">
                <a:hlinkClick r:id="rId4"/>
              </a:rPr>
              <a:t>https://fernandomagalhaes.pt/modelos-de-intervencao/</a:t>
            </a:r>
            <a:endParaRPr lang="pt-BR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08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863"/>
            <a:ext cx="10515600" cy="7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6990"/>
            <a:ext cx="10515601" cy="70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6991"/>
            <a:ext cx="10515601" cy="70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73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"/>
            <a:ext cx="10515600" cy="74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892"/>
            <a:ext cx="10515600" cy="73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776</Words>
  <Application>Microsoft Office PowerPoint</Application>
  <PresentationFormat>Widescreen</PresentationFormat>
  <Paragraphs>112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Tema do Office</vt:lpstr>
      <vt:lpstr>PSICOLOGIA APLICADA À EMERMAGEM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história da Psicologia</vt:lpstr>
      <vt:lpstr>Apresentação do PowerPoint</vt:lpstr>
      <vt:lpstr>Comportamentalismo – “Behaviorismo”  (Behaviorism em inglês, de behaviour (RU) ou behavior (EUA): comportamento, conduta), também designado de comportamentalismo, ou às vezes comportamentismo,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introspecção. (CALISTO, 2012)</vt:lpstr>
      <vt:lpstr>1. IVAN PAVLOV (1849-1936)</vt:lpstr>
      <vt:lpstr>JONH WATSON (1878-1958) Behaviorismo Clássico ou metodológico</vt:lpstr>
      <vt:lpstr> Pai do Behaviorismo   Condicionamento – reflexo  ex. saliva, bocejo, espirro  * com estímulo    Condicionamento operante  ex. uma boa piada  *  automático </vt:lpstr>
      <vt:lpstr>EDWARD C. TOLMAN (1886-1959) Neobehaviorismo Mediacional</vt:lpstr>
      <vt:lpstr>SKINNER (1904 – 1990) Behaviorismo Radical</vt:lpstr>
      <vt:lpstr>Críticas e Vantagens</vt:lpstr>
      <vt:lpstr>gestalt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SUPEREGO: “castração”</vt:lpstr>
      <vt:lpstr>Psicologia das fases - LIBIDO</vt:lpstr>
      <vt:lpstr>Apresentação do PowerPoint</vt:lpstr>
      <vt:lpstr>A Hipnose</vt:lpstr>
      <vt:lpstr>Mecanismos de defesa</vt:lpstr>
      <vt:lpstr>Apresentação do PowerPoint</vt:lpstr>
      <vt:lpstr>Apresentação do PowerPoint</vt:lpstr>
      <vt:lpstr>Apresentação do PowerPoint</vt:lpstr>
      <vt:lpstr>Apresentação do PowerPoint</vt:lpstr>
      <vt:lpstr>Referências do BEHAVIORISMO: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User</cp:lastModifiedBy>
  <cp:revision>62</cp:revision>
  <dcterms:created xsi:type="dcterms:W3CDTF">2019-02-25T15:44:54Z</dcterms:created>
  <dcterms:modified xsi:type="dcterms:W3CDTF">2020-09-15T21:18:08Z</dcterms:modified>
</cp:coreProperties>
</file>