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372" r:id="rId2"/>
    <p:sldId id="483" r:id="rId3"/>
    <p:sldId id="482" r:id="rId4"/>
    <p:sldId id="426" r:id="rId5"/>
    <p:sldId id="427" r:id="rId6"/>
    <p:sldId id="428" r:id="rId7"/>
    <p:sldId id="378" r:id="rId8"/>
    <p:sldId id="379" r:id="rId9"/>
    <p:sldId id="484" r:id="rId10"/>
    <p:sldId id="485" r:id="rId11"/>
    <p:sldId id="486" r:id="rId12"/>
    <p:sldId id="468" r:id="rId13"/>
    <p:sldId id="487" r:id="rId14"/>
    <p:sldId id="469" r:id="rId15"/>
    <p:sldId id="373" r:id="rId16"/>
    <p:sldId id="470" r:id="rId17"/>
    <p:sldId id="374" r:id="rId18"/>
    <p:sldId id="334" r:id="rId19"/>
    <p:sldId id="375" r:id="rId20"/>
    <p:sldId id="488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369" autoAdjust="0"/>
  </p:normalViewPr>
  <p:slideViewPr>
    <p:cSldViewPr>
      <p:cViewPr varScale="1">
        <p:scale>
          <a:sx n="37" d="100"/>
          <a:sy n="37" d="100"/>
        </p:scale>
        <p:origin x="-14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74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B8842B-0A28-4B78-B8A9-C1F08B1CD189}" type="doc">
      <dgm:prSet loTypeId="urn:microsoft.com/office/officeart/2005/8/layout/hProcess9" loCatId="process" qsTypeId="urn:microsoft.com/office/officeart/2005/8/quickstyle/3d7" qsCatId="3D" csTypeId="urn:microsoft.com/office/officeart/2005/8/colors/colorful5" csCatId="colorful" phldr="1"/>
      <dgm:spPr/>
    </dgm:pt>
    <dgm:pt modelId="{71478862-38F8-4A05-965F-6726058C528E}">
      <dgm:prSet phldrT="[Texto]" custT="1"/>
      <dgm:spPr/>
      <dgm:t>
        <a:bodyPr/>
        <a:lstStyle/>
        <a:p>
          <a:r>
            <a:rPr lang="pt-BR" sz="2000" dirty="0" smtClean="0">
              <a:latin typeface="Berlin Sans FB Demi" pitchFamily="34" charset="0"/>
            </a:rPr>
            <a:t>Sinal recebido</a:t>
          </a:r>
          <a:endParaRPr lang="pt-BR" sz="2000" dirty="0">
            <a:latin typeface="Berlin Sans FB Demi" pitchFamily="34" charset="0"/>
          </a:endParaRPr>
        </a:p>
      </dgm:t>
    </dgm:pt>
    <dgm:pt modelId="{4317C2F7-C271-4D59-BC9B-0D7EAB4B545B}" type="parTrans" cxnId="{6CD582DB-C601-4E82-9B7F-C64ED6209CC2}">
      <dgm:prSet/>
      <dgm:spPr/>
      <dgm:t>
        <a:bodyPr/>
        <a:lstStyle/>
        <a:p>
          <a:endParaRPr lang="pt-BR"/>
        </a:p>
      </dgm:t>
    </dgm:pt>
    <dgm:pt modelId="{8FA46BC1-28DC-4201-8B25-A5646BE2A2AD}" type="sibTrans" cxnId="{6CD582DB-C601-4E82-9B7F-C64ED6209CC2}">
      <dgm:prSet/>
      <dgm:spPr/>
      <dgm:t>
        <a:bodyPr/>
        <a:lstStyle/>
        <a:p>
          <a:endParaRPr lang="pt-BR"/>
        </a:p>
      </dgm:t>
    </dgm:pt>
    <dgm:pt modelId="{67559BF9-FF72-4FE0-ADC4-2323467E6F2B}">
      <dgm:prSet phldrT="[Texto]" custT="1"/>
      <dgm:spPr/>
      <dgm:t>
        <a:bodyPr/>
        <a:lstStyle/>
        <a:p>
          <a:r>
            <a:rPr lang="pt-BR" sz="2000" dirty="0" smtClean="0">
              <a:latin typeface="Berlin Sans FB Demi" pitchFamily="34" charset="0"/>
            </a:rPr>
            <a:t>Sinalização intracelular</a:t>
          </a:r>
          <a:endParaRPr lang="pt-BR" sz="2000" dirty="0">
            <a:latin typeface="Berlin Sans FB Demi" pitchFamily="34" charset="0"/>
          </a:endParaRPr>
        </a:p>
      </dgm:t>
    </dgm:pt>
    <dgm:pt modelId="{C3FC26B1-B73B-4436-8305-34E0A1512433}" type="parTrans" cxnId="{9E0A2340-E0C8-45A5-8796-DCF86F2DC7B4}">
      <dgm:prSet/>
      <dgm:spPr/>
      <dgm:t>
        <a:bodyPr/>
        <a:lstStyle/>
        <a:p>
          <a:endParaRPr lang="pt-BR"/>
        </a:p>
      </dgm:t>
    </dgm:pt>
    <dgm:pt modelId="{89449C45-98C9-4432-8748-46F89BD3CBCA}" type="sibTrans" cxnId="{9E0A2340-E0C8-45A5-8796-DCF86F2DC7B4}">
      <dgm:prSet/>
      <dgm:spPr/>
      <dgm:t>
        <a:bodyPr/>
        <a:lstStyle/>
        <a:p>
          <a:endParaRPr lang="pt-BR"/>
        </a:p>
      </dgm:t>
    </dgm:pt>
    <dgm:pt modelId="{F4B2E244-6548-4030-9744-F7DA7C6BC916}">
      <dgm:prSet phldrT="[Texto]" custT="1"/>
      <dgm:spPr/>
      <dgm:t>
        <a:bodyPr/>
        <a:lstStyle/>
        <a:p>
          <a:r>
            <a:rPr lang="pt-BR" sz="2000" dirty="0" smtClean="0">
              <a:latin typeface="Berlin Sans FB Demi" pitchFamily="34" charset="0"/>
            </a:rPr>
            <a:t>Alteração da proteína-alvo</a:t>
          </a:r>
          <a:endParaRPr lang="pt-BR" sz="2000" dirty="0">
            <a:latin typeface="Berlin Sans FB Demi" pitchFamily="34" charset="0"/>
          </a:endParaRPr>
        </a:p>
      </dgm:t>
    </dgm:pt>
    <dgm:pt modelId="{08FF0007-36AD-4558-A039-085C0AC7139B}" type="parTrans" cxnId="{2B691991-4D15-4213-8DEB-0CD1646C9B57}">
      <dgm:prSet/>
      <dgm:spPr/>
      <dgm:t>
        <a:bodyPr/>
        <a:lstStyle/>
        <a:p>
          <a:endParaRPr lang="pt-BR"/>
        </a:p>
      </dgm:t>
    </dgm:pt>
    <dgm:pt modelId="{CB515735-CD27-43E1-BBB6-2E0C4F97813E}" type="sibTrans" cxnId="{2B691991-4D15-4213-8DEB-0CD1646C9B57}">
      <dgm:prSet/>
      <dgm:spPr/>
      <dgm:t>
        <a:bodyPr/>
        <a:lstStyle/>
        <a:p>
          <a:endParaRPr lang="pt-BR"/>
        </a:p>
      </dgm:t>
    </dgm:pt>
    <dgm:pt modelId="{D7DE0C72-6FDF-426B-A3AA-162642A09450}">
      <dgm:prSet custT="1"/>
      <dgm:spPr/>
      <dgm:t>
        <a:bodyPr/>
        <a:lstStyle/>
        <a:p>
          <a:r>
            <a:rPr lang="pt-BR" sz="2000" dirty="0" smtClean="0">
              <a:latin typeface="Berlin Sans FB Demi" pitchFamily="34" charset="0"/>
            </a:rPr>
            <a:t>Modificação do comportamento da célula</a:t>
          </a:r>
          <a:endParaRPr lang="pt-BR" sz="2000" dirty="0">
            <a:latin typeface="Berlin Sans FB Demi" pitchFamily="34" charset="0"/>
          </a:endParaRPr>
        </a:p>
      </dgm:t>
    </dgm:pt>
    <dgm:pt modelId="{AD2A08F0-D853-47C6-9CDF-2B8418590BE7}" type="parTrans" cxnId="{FC195C75-A964-439C-9E93-F83660C05E16}">
      <dgm:prSet/>
      <dgm:spPr/>
      <dgm:t>
        <a:bodyPr/>
        <a:lstStyle/>
        <a:p>
          <a:endParaRPr lang="pt-BR"/>
        </a:p>
      </dgm:t>
    </dgm:pt>
    <dgm:pt modelId="{3F832479-D32E-44A6-A28D-3C455E635E0D}" type="sibTrans" cxnId="{FC195C75-A964-439C-9E93-F83660C05E16}">
      <dgm:prSet/>
      <dgm:spPr/>
      <dgm:t>
        <a:bodyPr/>
        <a:lstStyle/>
        <a:p>
          <a:endParaRPr lang="pt-BR"/>
        </a:p>
      </dgm:t>
    </dgm:pt>
    <dgm:pt modelId="{C7C427BC-FA0A-49E5-B771-44BABEC257E4}" type="pres">
      <dgm:prSet presAssocID="{6DB8842B-0A28-4B78-B8A9-C1F08B1CD189}" presName="CompostProcess" presStyleCnt="0">
        <dgm:presLayoutVars>
          <dgm:dir/>
          <dgm:resizeHandles val="exact"/>
        </dgm:presLayoutVars>
      </dgm:prSet>
      <dgm:spPr/>
    </dgm:pt>
    <dgm:pt modelId="{CE61F045-83B2-4401-BFF4-54FD22FCDFD9}" type="pres">
      <dgm:prSet presAssocID="{6DB8842B-0A28-4B78-B8A9-C1F08B1CD189}" presName="arrow" presStyleLbl="bgShp" presStyleIdx="0" presStyleCnt="1" custScaleX="117647"/>
      <dgm:spPr/>
    </dgm:pt>
    <dgm:pt modelId="{8FE33D3D-EB00-4CB5-AC65-FD96306F7745}" type="pres">
      <dgm:prSet presAssocID="{6DB8842B-0A28-4B78-B8A9-C1F08B1CD189}" presName="linearProcess" presStyleCnt="0"/>
      <dgm:spPr/>
    </dgm:pt>
    <dgm:pt modelId="{93C3AD34-6B1C-41EF-B12A-D543C347E4D5}" type="pres">
      <dgm:prSet presAssocID="{71478862-38F8-4A05-965F-6726058C528E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212B99-B47A-4BD4-BF85-8365592C2D28}" type="pres">
      <dgm:prSet presAssocID="{8FA46BC1-28DC-4201-8B25-A5646BE2A2AD}" presName="sibTrans" presStyleCnt="0"/>
      <dgm:spPr/>
    </dgm:pt>
    <dgm:pt modelId="{F11998FA-92A1-4349-AB00-127AF160548E}" type="pres">
      <dgm:prSet presAssocID="{67559BF9-FF72-4FE0-ADC4-2323467E6F2B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2CCF8C9-A17B-4844-B30C-A620FF95BF8A}" type="pres">
      <dgm:prSet presAssocID="{89449C45-98C9-4432-8748-46F89BD3CBCA}" presName="sibTrans" presStyleCnt="0"/>
      <dgm:spPr/>
    </dgm:pt>
    <dgm:pt modelId="{9B1201DF-34F8-4037-947F-51255E80DCEF}" type="pres">
      <dgm:prSet presAssocID="{F4B2E244-6548-4030-9744-F7DA7C6BC916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9DFCA5-9259-453A-87D3-32529CB62E3A}" type="pres">
      <dgm:prSet presAssocID="{CB515735-CD27-43E1-BBB6-2E0C4F97813E}" presName="sibTrans" presStyleCnt="0"/>
      <dgm:spPr/>
    </dgm:pt>
    <dgm:pt modelId="{482956A3-A90B-471E-A91E-4209B25A81C8}" type="pres">
      <dgm:prSet presAssocID="{D7DE0C72-6FDF-426B-A3AA-162642A09450}" presName="textNode" presStyleLbl="node1" presStyleIdx="3" presStyleCnt="4" custScaleX="1203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CDFD05D-40D4-4997-AA2C-B6DB14487209}" type="presOf" srcId="{6DB8842B-0A28-4B78-B8A9-C1F08B1CD189}" destId="{C7C427BC-FA0A-49E5-B771-44BABEC257E4}" srcOrd="0" destOrd="0" presId="urn:microsoft.com/office/officeart/2005/8/layout/hProcess9"/>
    <dgm:cxn modelId="{D442453A-8962-427D-BFB2-8FB7DE0A02E9}" type="presOf" srcId="{67559BF9-FF72-4FE0-ADC4-2323467E6F2B}" destId="{F11998FA-92A1-4349-AB00-127AF160548E}" srcOrd="0" destOrd="0" presId="urn:microsoft.com/office/officeart/2005/8/layout/hProcess9"/>
    <dgm:cxn modelId="{6CD582DB-C601-4E82-9B7F-C64ED6209CC2}" srcId="{6DB8842B-0A28-4B78-B8A9-C1F08B1CD189}" destId="{71478862-38F8-4A05-965F-6726058C528E}" srcOrd="0" destOrd="0" parTransId="{4317C2F7-C271-4D59-BC9B-0D7EAB4B545B}" sibTransId="{8FA46BC1-28DC-4201-8B25-A5646BE2A2AD}"/>
    <dgm:cxn modelId="{FC195C75-A964-439C-9E93-F83660C05E16}" srcId="{6DB8842B-0A28-4B78-B8A9-C1F08B1CD189}" destId="{D7DE0C72-6FDF-426B-A3AA-162642A09450}" srcOrd="3" destOrd="0" parTransId="{AD2A08F0-D853-47C6-9CDF-2B8418590BE7}" sibTransId="{3F832479-D32E-44A6-A28D-3C455E635E0D}"/>
    <dgm:cxn modelId="{2953CB19-9E04-452A-A2C7-7AFBC8177473}" type="presOf" srcId="{D7DE0C72-6FDF-426B-A3AA-162642A09450}" destId="{482956A3-A90B-471E-A91E-4209B25A81C8}" srcOrd="0" destOrd="0" presId="urn:microsoft.com/office/officeart/2005/8/layout/hProcess9"/>
    <dgm:cxn modelId="{9E0A2340-E0C8-45A5-8796-DCF86F2DC7B4}" srcId="{6DB8842B-0A28-4B78-B8A9-C1F08B1CD189}" destId="{67559BF9-FF72-4FE0-ADC4-2323467E6F2B}" srcOrd="1" destOrd="0" parTransId="{C3FC26B1-B73B-4436-8305-34E0A1512433}" sibTransId="{89449C45-98C9-4432-8748-46F89BD3CBCA}"/>
    <dgm:cxn modelId="{353DD1A6-FFB0-45B6-832C-290529C32B9B}" type="presOf" srcId="{F4B2E244-6548-4030-9744-F7DA7C6BC916}" destId="{9B1201DF-34F8-4037-947F-51255E80DCEF}" srcOrd="0" destOrd="0" presId="urn:microsoft.com/office/officeart/2005/8/layout/hProcess9"/>
    <dgm:cxn modelId="{2A78381F-2D8B-48CA-82F5-4E6D84E48D9B}" type="presOf" srcId="{71478862-38F8-4A05-965F-6726058C528E}" destId="{93C3AD34-6B1C-41EF-B12A-D543C347E4D5}" srcOrd="0" destOrd="0" presId="urn:microsoft.com/office/officeart/2005/8/layout/hProcess9"/>
    <dgm:cxn modelId="{2B691991-4D15-4213-8DEB-0CD1646C9B57}" srcId="{6DB8842B-0A28-4B78-B8A9-C1F08B1CD189}" destId="{F4B2E244-6548-4030-9744-F7DA7C6BC916}" srcOrd="2" destOrd="0" parTransId="{08FF0007-36AD-4558-A039-085C0AC7139B}" sibTransId="{CB515735-CD27-43E1-BBB6-2E0C4F97813E}"/>
    <dgm:cxn modelId="{DEE9FDC7-DF6C-460A-8B0E-F7EA9F2AC7B4}" type="presParOf" srcId="{C7C427BC-FA0A-49E5-B771-44BABEC257E4}" destId="{CE61F045-83B2-4401-BFF4-54FD22FCDFD9}" srcOrd="0" destOrd="0" presId="urn:microsoft.com/office/officeart/2005/8/layout/hProcess9"/>
    <dgm:cxn modelId="{71B9083A-76F7-4395-BD3A-69D8940B5397}" type="presParOf" srcId="{C7C427BC-FA0A-49E5-B771-44BABEC257E4}" destId="{8FE33D3D-EB00-4CB5-AC65-FD96306F7745}" srcOrd="1" destOrd="0" presId="urn:microsoft.com/office/officeart/2005/8/layout/hProcess9"/>
    <dgm:cxn modelId="{FE668FDF-DE4A-4494-A31F-5DFAD2CD0ABB}" type="presParOf" srcId="{8FE33D3D-EB00-4CB5-AC65-FD96306F7745}" destId="{93C3AD34-6B1C-41EF-B12A-D543C347E4D5}" srcOrd="0" destOrd="0" presId="urn:microsoft.com/office/officeart/2005/8/layout/hProcess9"/>
    <dgm:cxn modelId="{F9E3E80A-BA23-4578-8D24-4605232919FC}" type="presParOf" srcId="{8FE33D3D-EB00-4CB5-AC65-FD96306F7745}" destId="{C1212B99-B47A-4BD4-BF85-8365592C2D28}" srcOrd="1" destOrd="0" presId="urn:microsoft.com/office/officeart/2005/8/layout/hProcess9"/>
    <dgm:cxn modelId="{E7E9A7BD-3D49-4B3F-AB14-5B343E026AB7}" type="presParOf" srcId="{8FE33D3D-EB00-4CB5-AC65-FD96306F7745}" destId="{F11998FA-92A1-4349-AB00-127AF160548E}" srcOrd="2" destOrd="0" presId="urn:microsoft.com/office/officeart/2005/8/layout/hProcess9"/>
    <dgm:cxn modelId="{C6459CDC-7681-4358-9CBB-1757119C1BBC}" type="presParOf" srcId="{8FE33D3D-EB00-4CB5-AC65-FD96306F7745}" destId="{52CCF8C9-A17B-4844-B30C-A620FF95BF8A}" srcOrd="3" destOrd="0" presId="urn:microsoft.com/office/officeart/2005/8/layout/hProcess9"/>
    <dgm:cxn modelId="{D99B3CC7-058B-4309-BA4A-5C98D8F10EA9}" type="presParOf" srcId="{8FE33D3D-EB00-4CB5-AC65-FD96306F7745}" destId="{9B1201DF-34F8-4037-947F-51255E80DCEF}" srcOrd="4" destOrd="0" presId="urn:microsoft.com/office/officeart/2005/8/layout/hProcess9"/>
    <dgm:cxn modelId="{1338EBC2-5663-4895-A73D-F3EDCCF44984}" type="presParOf" srcId="{8FE33D3D-EB00-4CB5-AC65-FD96306F7745}" destId="{969DFCA5-9259-453A-87D3-32529CB62E3A}" srcOrd="5" destOrd="0" presId="urn:microsoft.com/office/officeart/2005/8/layout/hProcess9"/>
    <dgm:cxn modelId="{500CB591-0F76-49AC-B74D-939D92916F30}" type="presParOf" srcId="{8FE33D3D-EB00-4CB5-AC65-FD96306F7745}" destId="{482956A3-A90B-471E-A91E-4209B25A81C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1F045-83B2-4401-BFF4-54FD22FCDFD9}">
      <dsp:nvSpPr>
        <dsp:cNvPr id="0" name=""/>
        <dsp:cNvSpPr/>
      </dsp:nvSpPr>
      <dsp:spPr>
        <a:xfrm>
          <a:off x="2" y="0"/>
          <a:ext cx="8643993" cy="406400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C3AD34-6B1C-41EF-B12A-D543C347E4D5}">
      <dsp:nvSpPr>
        <dsp:cNvPr id="0" name=""/>
        <dsp:cNvSpPr/>
      </dsp:nvSpPr>
      <dsp:spPr>
        <a:xfrm>
          <a:off x="3934" y="1219199"/>
          <a:ext cx="1836005" cy="162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Berlin Sans FB Demi" pitchFamily="34" charset="0"/>
            </a:rPr>
            <a:t>Sinal recebido</a:t>
          </a:r>
          <a:endParaRPr lang="pt-BR" sz="2000" kern="1200" dirty="0">
            <a:latin typeface="Berlin Sans FB Demi" pitchFamily="34" charset="0"/>
          </a:endParaRPr>
        </a:p>
      </dsp:txBody>
      <dsp:txXfrm>
        <a:off x="83289" y="1298554"/>
        <a:ext cx="1677295" cy="1466890"/>
      </dsp:txXfrm>
    </dsp:sp>
    <dsp:sp modelId="{F11998FA-92A1-4349-AB00-127AF160548E}">
      <dsp:nvSpPr>
        <dsp:cNvPr id="0" name=""/>
        <dsp:cNvSpPr/>
      </dsp:nvSpPr>
      <dsp:spPr>
        <a:xfrm>
          <a:off x="2145940" y="1219199"/>
          <a:ext cx="1836005" cy="1625600"/>
        </a:xfrm>
        <a:prstGeom prst="roundRect">
          <a:avLst/>
        </a:prstGeom>
        <a:solidFill>
          <a:schemeClr val="accent5">
            <a:hueOff val="3961231"/>
            <a:satOff val="-20173"/>
            <a:lumOff val="3725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Berlin Sans FB Demi" pitchFamily="34" charset="0"/>
            </a:rPr>
            <a:t>Sinalização intracelular</a:t>
          </a:r>
          <a:endParaRPr lang="pt-BR" sz="2000" kern="1200" dirty="0">
            <a:latin typeface="Berlin Sans FB Demi" pitchFamily="34" charset="0"/>
          </a:endParaRPr>
        </a:p>
      </dsp:txBody>
      <dsp:txXfrm>
        <a:off x="2225295" y="1298554"/>
        <a:ext cx="1677295" cy="1466890"/>
      </dsp:txXfrm>
    </dsp:sp>
    <dsp:sp modelId="{9B1201DF-34F8-4037-947F-51255E80DCEF}">
      <dsp:nvSpPr>
        <dsp:cNvPr id="0" name=""/>
        <dsp:cNvSpPr/>
      </dsp:nvSpPr>
      <dsp:spPr>
        <a:xfrm>
          <a:off x="4287947" y="1219199"/>
          <a:ext cx="1836005" cy="1625600"/>
        </a:xfrm>
        <a:prstGeom prst="roundRect">
          <a:avLst/>
        </a:prstGeom>
        <a:solidFill>
          <a:schemeClr val="accent5">
            <a:hueOff val="7922463"/>
            <a:satOff val="-40347"/>
            <a:lumOff val="745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Berlin Sans FB Demi" pitchFamily="34" charset="0"/>
            </a:rPr>
            <a:t>Alteração da proteína-alvo</a:t>
          </a:r>
          <a:endParaRPr lang="pt-BR" sz="2000" kern="1200" dirty="0">
            <a:latin typeface="Berlin Sans FB Demi" pitchFamily="34" charset="0"/>
          </a:endParaRPr>
        </a:p>
      </dsp:txBody>
      <dsp:txXfrm>
        <a:off x="4367302" y="1298554"/>
        <a:ext cx="1677295" cy="1466890"/>
      </dsp:txXfrm>
    </dsp:sp>
    <dsp:sp modelId="{482956A3-A90B-471E-A91E-4209B25A81C8}">
      <dsp:nvSpPr>
        <dsp:cNvPr id="0" name=""/>
        <dsp:cNvSpPr/>
      </dsp:nvSpPr>
      <dsp:spPr>
        <a:xfrm>
          <a:off x="6429953" y="1219199"/>
          <a:ext cx="2210109" cy="1625600"/>
        </a:xfrm>
        <a:prstGeom prst="roundRect">
          <a:avLst/>
        </a:prstGeom>
        <a:solidFill>
          <a:schemeClr val="accent5">
            <a:hueOff val="11883694"/>
            <a:satOff val="-60520"/>
            <a:lumOff val="11175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Berlin Sans FB Demi" pitchFamily="34" charset="0"/>
            </a:rPr>
            <a:t>Modificação do comportamento da célula</a:t>
          </a:r>
          <a:endParaRPr lang="pt-BR" sz="2000" kern="1200" dirty="0">
            <a:latin typeface="Berlin Sans FB Demi" pitchFamily="34" charset="0"/>
          </a:endParaRPr>
        </a:p>
      </dsp:txBody>
      <dsp:txXfrm>
        <a:off x="6509308" y="1298554"/>
        <a:ext cx="2051399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49E50-873B-499B-8624-A5EE8FFD90A7}" type="datetimeFigureOut">
              <a:rPr lang="pt-BR" smtClean="0"/>
              <a:pPr/>
              <a:t>13/08/2020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3E509-EF09-4BAA-A5AE-598BF4100BF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7558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3E509-EF09-4BAA-A5AE-598BF4100BF3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2243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AF1681E-D343-4ACF-8004-632CD07E4706}" type="datetimeFigureOut">
              <a:rPr lang="pt-BR" smtClean="0"/>
              <a:pPr/>
              <a:t>13/08/2020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13/08/2020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13/08/2020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13/08/2020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13/08/2020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13/08/2020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F1681E-D343-4ACF-8004-632CD07E4706}" type="datetimeFigureOut">
              <a:rPr lang="pt-BR" smtClean="0"/>
              <a:pPr/>
              <a:t>13/08/2020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AF1681E-D343-4ACF-8004-632CD07E4706}" type="datetimeFigureOut">
              <a:rPr lang="pt-BR" smtClean="0"/>
              <a:pPr/>
              <a:t>13/08/2020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13/08/2020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13/08/2020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13/08/2020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AF1681E-D343-4ACF-8004-632CD07E4706}" type="datetimeFigureOut">
              <a:rPr lang="pt-BR" smtClean="0"/>
              <a:pPr/>
              <a:t>13/08/2020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285861"/>
            <a:ext cx="7772400" cy="1500198"/>
          </a:xfrm>
        </p:spPr>
        <p:txBody>
          <a:bodyPr/>
          <a:lstStyle/>
          <a:p>
            <a:pPr algn="ctr"/>
            <a:r>
              <a:rPr lang="pt-BR" b="0" dirty="0" smtClean="0">
                <a:solidFill>
                  <a:srgbClr val="FF0000"/>
                </a:solidFill>
                <a:latin typeface="Arial Black" pitchFamily="34" charset="0"/>
              </a:rPr>
              <a:t>SINALIZAÇÃO CELULAR</a:t>
            </a:r>
            <a:endParaRPr lang="pt-BR" b="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600" dirty="0" smtClean="0">
                <a:latin typeface="Arial Black" pitchFamily="34" charset="0"/>
              </a:rPr>
              <a:t>COMO AS CÉLULAS ENTENDEM A COMUNICAÇÃO QUÍMICA</a:t>
            </a:r>
            <a:endParaRPr lang="pt-BR" sz="3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91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44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4"/>
          <p:cNvGrpSpPr/>
          <p:nvPr/>
        </p:nvGrpSpPr>
        <p:grpSpPr>
          <a:xfrm>
            <a:off x="1357290" y="357166"/>
            <a:ext cx="6429420" cy="6500834"/>
            <a:chOff x="1857356" y="714356"/>
            <a:chExt cx="5684860" cy="5904071"/>
          </a:xfrm>
        </p:grpSpPr>
        <p:pic>
          <p:nvPicPr>
            <p:cNvPr id="44" name="Imagem 43" descr="Fig. 15.1.jpg"/>
            <p:cNvPicPr>
              <a:picLocks noChangeAspect="1"/>
            </p:cNvPicPr>
            <p:nvPr/>
          </p:nvPicPr>
          <p:blipFill>
            <a:blip r:embed="rId2" cstate="print">
              <a:lum bright="-8000" contrast="14000"/>
            </a:blip>
            <a:stretch>
              <a:fillRect/>
            </a:stretch>
          </p:blipFill>
          <p:spPr>
            <a:xfrm>
              <a:off x="1857356" y="714356"/>
              <a:ext cx="5684860" cy="5904071"/>
            </a:xfrm>
            <a:prstGeom prst="rect">
              <a:avLst/>
            </a:prstGeom>
            <a:ln w="38100" cap="sq">
              <a:solidFill>
                <a:srgbClr val="B000B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45" name="Pentágono 44"/>
            <p:cNvSpPr/>
            <p:nvPr/>
          </p:nvSpPr>
          <p:spPr>
            <a:xfrm rot="10800000">
              <a:off x="4392548" y="785794"/>
              <a:ext cx="2894096" cy="276988"/>
            </a:xfrm>
            <a:prstGeom prst="homePlate">
              <a:avLst/>
            </a:prstGeom>
            <a:solidFill>
              <a:srgbClr val="FFAFA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6" name="CaixaDeTexto 45"/>
            <p:cNvSpPr txBox="1"/>
            <p:nvPr/>
          </p:nvSpPr>
          <p:spPr>
            <a:xfrm>
              <a:off x="4406962" y="785794"/>
              <a:ext cx="2955056" cy="246221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dirty="0" smtClean="0">
                  <a:latin typeface="Times New Roman" pitchFamily="18" charset="0"/>
                  <a:cs typeface="Times New Roman" pitchFamily="18" charset="0"/>
                </a:rPr>
                <a:t>MOLÉCULA SINALIZADORA EXTRACELULAR</a:t>
              </a:r>
              <a:endParaRPr lang="pt-B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Pentágono 46"/>
            <p:cNvSpPr/>
            <p:nvPr/>
          </p:nvSpPr>
          <p:spPr>
            <a:xfrm rot="10800000">
              <a:off x="4391024" y="1227122"/>
              <a:ext cx="2894096" cy="276988"/>
            </a:xfrm>
            <a:prstGeom prst="homePlate">
              <a:avLst/>
            </a:prstGeom>
            <a:solidFill>
              <a:srgbClr val="B6FF6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8" name="CaixaDeTexto 47"/>
            <p:cNvSpPr txBox="1"/>
            <p:nvPr/>
          </p:nvSpPr>
          <p:spPr>
            <a:xfrm>
              <a:off x="4773614" y="1239822"/>
              <a:ext cx="2275728" cy="223618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dirty="0" smtClean="0">
                  <a:latin typeface="Times New Roman" pitchFamily="18" charset="0"/>
                  <a:cs typeface="Times New Roman" pitchFamily="18" charset="0"/>
                </a:rPr>
                <a:t>PROTEÍNA RECEPTORA</a:t>
              </a:r>
              <a:endParaRPr lang="pt-B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Pentágono 48"/>
            <p:cNvSpPr/>
            <p:nvPr/>
          </p:nvSpPr>
          <p:spPr>
            <a:xfrm rot="10800000">
              <a:off x="4401312" y="2928935"/>
              <a:ext cx="2894096" cy="276988"/>
            </a:xfrm>
            <a:prstGeom prst="homePlate">
              <a:avLst/>
            </a:prstGeom>
            <a:solidFill>
              <a:srgbClr val="37CD3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0" name="CaixaDeTexto 49"/>
            <p:cNvSpPr txBox="1"/>
            <p:nvPr/>
          </p:nvSpPr>
          <p:spPr>
            <a:xfrm>
              <a:off x="4377626" y="2954334"/>
              <a:ext cx="2988374" cy="246221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dirty="0" smtClean="0">
                  <a:latin typeface="Times New Roman" pitchFamily="18" charset="0"/>
                  <a:cs typeface="Times New Roman" pitchFamily="18" charset="0"/>
                </a:rPr>
                <a:t>PROTEÍNAS DE SINALIZAÇÃO INTRACELULAR</a:t>
              </a:r>
              <a:endParaRPr lang="pt-B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Pentágono 50"/>
            <p:cNvSpPr/>
            <p:nvPr/>
          </p:nvSpPr>
          <p:spPr>
            <a:xfrm rot="10800000">
              <a:off x="5265743" y="4858596"/>
              <a:ext cx="2136776" cy="259515"/>
            </a:xfrm>
            <a:prstGeom prst="homePlate">
              <a:avLst/>
            </a:prstGeom>
            <a:solidFill>
              <a:srgbClr val="8BB2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2" name="CaixaDeTexto 51"/>
            <p:cNvSpPr txBox="1"/>
            <p:nvPr/>
          </p:nvSpPr>
          <p:spPr>
            <a:xfrm>
              <a:off x="5568250" y="4863953"/>
              <a:ext cx="1646956" cy="246221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dirty="0" smtClean="0">
                  <a:latin typeface="Times New Roman" pitchFamily="18" charset="0"/>
                  <a:cs typeface="Times New Roman" pitchFamily="18" charset="0"/>
                </a:rPr>
                <a:t>PROTEÍNAS-ALVO</a:t>
              </a:r>
              <a:endParaRPr lang="pt-B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CaixaDeTexto 52"/>
            <p:cNvSpPr txBox="1"/>
            <p:nvPr/>
          </p:nvSpPr>
          <p:spPr>
            <a:xfrm>
              <a:off x="1858236" y="5202250"/>
              <a:ext cx="1137366" cy="430887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dirty="0" smtClean="0">
                  <a:latin typeface="Times New Roman" pitchFamily="18" charset="0"/>
                  <a:cs typeface="Times New Roman" pitchFamily="18" charset="0"/>
                </a:rPr>
                <a:t>enzima metabólica</a:t>
              </a:r>
              <a:endParaRPr lang="pt-BR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CaixaDeTexto 53"/>
            <p:cNvSpPr txBox="1"/>
            <p:nvPr/>
          </p:nvSpPr>
          <p:spPr>
            <a:xfrm>
              <a:off x="2987664" y="5199991"/>
              <a:ext cx="1137366" cy="430887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dirty="0" smtClean="0">
                  <a:latin typeface="Times New Roman" pitchFamily="18" charset="0"/>
                  <a:cs typeface="Times New Roman" pitchFamily="18" charset="0"/>
                </a:rPr>
                <a:t>proteína de regulação gênica</a:t>
              </a:r>
              <a:endParaRPr lang="pt-BR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CaixaDeTexto 54"/>
            <p:cNvSpPr txBox="1"/>
            <p:nvPr/>
          </p:nvSpPr>
          <p:spPr>
            <a:xfrm>
              <a:off x="4149014" y="5202250"/>
              <a:ext cx="1137366" cy="430887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dirty="0" smtClean="0">
                  <a:latin typeface="Times New Roman" pitchFamily="18" charset="0"/>
                  <a:cs typeface="Times New Roman" pitchFamily="18" charset="0"/>
                </a:rPr>
                <a:t>proteína de citoesqueleto</a:t>
              </a:r>
              <a:endParaRPr lang="pt-BR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CaixaDeTexto 55"/>
            <p:cNvSpPr txBox="1"/>
            <p:nvPr/>
          </p:nvSpPr>
          <p:spPr>
            <a:xfrm>
              <a:off x="1941494" y="5998509"/>
              <a:ext cx="928706" cy="593015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tIns="126000" bIns="126000" rtlCol="0">
              <a:spAutoFit/>
            </a:bodyPr>
            <a:lstStyle/>
            <a:p>
              <a:pPr algn="ctr"/>
              <a:r>
                <a:rPr lang="pt-BR" sz="1100" dirty="0" smtClean="0">
                  <a:latin typeface="Times New Roman" pitchFamily="18" charset="0"/>
                  <a:cs typeface="Times New Roman" pitchFamily="18" charset="0"/>
                </a:rPr>
                <a:t>metabolismo alterado</a:t>
              </a:r>
            </a:p>
          </p:txBody>
        </p:sp>
        <p:sp>
          <p:nvSpPr>
            <p:cNvPr id="57" name="CaixaDeTexto 56"/>
            <p:cNvSpPr txBox="1"/>
            <p:nvPr/>
          </p:nvSpPr>
          <p:spPr>
            <a:xfrm>
              <a:off x="3059102" y="5988068"/>
              <a:ext cx="987432" cy="600164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dirty="0" smtClean="0">
                  <a:latin typeface="Times New Roman" pitchFamily="18" charset="0"/>
                  <a:cs typeface="Times New Roman" pitchFamily="18" charset="0"/>
                </a:rPr>
                <a:t>expressão gênica alterada</a:t>
              </a:r>
              <a:endParaRPr lang="pt-BR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CaixaDeTexto 57"/>
            <p:cNvSpPr txBox="1"/>
            <p:nvPr/>
          </p:nvSpPr>
          <p:spPr>
            <a:xfrm>
              <a:off x="4227510" y="5988068"/>
              <a:ext cx="987432" cy="600164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dirty="0" smtClean="0">
                  <a:latin typeface="Times New Roman" pitchFamily="18" charset="0"/>
                  <a:cs typeface="Times New Roman" pitchFamily="18" charset="0"/>
                </a:rPr>
                <a:t>forma celular alterada ou movimento</a:t>
              </a:r>
              <a:endParaRPr lang="pt-BR" sz="11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pt-BR" sz="18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Comunicação Celular</a:t>
            </a:r>
          </a:p>
        </p:txBody>
      </p:sp>
    </p:spTree>
    <p:extLst>
      <p:ext uri="{BB962C8B-B14F-4D97-AF65-F5344CB8AC3E}">
        <p14:creationId xmlns:p14="http://schemas.microsoft.com/office/powerpoint/2010/main" val="317364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80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23"/>
          <p:cNvGrpSpPr/>
          <p:nvPr/>
        </p:nvGrpSpPr>
        <p:grpSpPr>
          <a:xfrm>
            <a:off x="0" y="428604"/>
            <a:ext cx="8358214" cy="6429396"/>
            <a:chOff x="1331640" y="1127878"/>
            <a:chExt cx="6696744" cy="5661903"/>
          </a:xfrm>
        </p:grpSpPr>
        <p:grpSp>
          <p:nvGrpSpPr>
            <p:cNvPr id="6" name="Grupo 44"/>
            <p:cNvGrpSpPr/>
            <p:nvPr/>
          </p:nvGrpSpPr>
          <p:grpSpPr>
            <a:xfrm>
              <a:off x="1331640" y="1127878"/>
              <a:ext cx="6696744" cy="5661903"/>
              <a:chOff x="1331640" y="1127878"/>
              <a:chExt cx="6696744" cy="5661903"/>
            </a:xfrm>
          </p:grpSpPr>
          <p:pic>
            <p:nvPicPr>
              <p:cNvPr id="36" name="Imagem 35" descr="img009.jpg"/>
              <p:cNvPicPr>
                <a:picLocks noChangeAspect="1"/>
              </p:cNvPicPr>
              <p:nvPr/>
            </p:nvPicPr>
            <p:blipFill>
              <a:blip r:embed="rId2" cstate="print">
                <a:lum contrast="10000"/>
              </a:blip>
              <a:srcRect t="95921"/>
              <a:stretch>
                <a:fillRect/>
              </a:stretch>
            </p:blipFill>
            <p:spPr>
              <a:xfrm>
                <a:off x="1331640" y="1127878"/>
                <a:ext cx="6696744" cy="195638"/>
              </a:xfrm>
              <a:prstGeom prst="rect">
                <a:avLst/>
              </a:prstGeom>
            </p:spPr>
          </p:pic>
          <p:pic>
            <p:nvPicPr>
              <p:cNvPr id="37" name="Imagem 36" descr="img009.jpg"/>
              <p:cNvPicPr>
                <a:picLocks noChangeAspect="1"/>
              </p:cNvPicPr>
              <p:nvPr/>
            </p:nvPicPr>
            <p:blipFill>
              <a:blip r:embed="rId2" cstate="print">
                <a:lum contrast="10000"/>
              </a:blip>
              <a:stretch>
                <a:fillRect/>
              </a:stretch>
            </p:blipFill>
            <p:spPr>
              <a:xfrm>
                <a:off x="1331640" y="1196752"/>
                <a:ext cx="6696744" cy="5089768"/>
              </a:xfrm>
              <a:prstGeom prst="rect">
                <a:avLst/>
              </a:prstGeom>
            </p:spPr>
          </p:pic>
          <p:pic>
            <p:nvPicPr>
              <p:cNvPr id="38" name="Imagem 37" descr="img009.jpg"/>
              <p:cNvPicPr>
                <a:picLocks noChangeAspect="1"/>
              </p:cNvPicPr>
              <p:nvPr/>
            </p:nvPicPr>
            <p:blipFill>
              <a:blip r:embed="rId2" cstate="print">
                <a:lum contrast="10000"/>
              </a:blip>
              <a:srcRect t="95921"/>
              <a:stretch>
                <a:fillRect/>
              </a:stretch>
            </p:blipFill>
            <p:spPr>
              <a:xfrm>
                <a:off x="1331640" y="6349430"/>
                <a:ext cx="6696744" cy="440351"/>
              </a:xfrm>
              <a:prstGeom prst="rect">
                <a:avLst/>
              </a:prstGeom>
            </p:spPr>
          </p:pic>
        </p:grpSp>
        <p:sp>
          <p:nvSpPr>
            <p:cNvPr id="26" name="CaixaDeTexto 25"/>
            <p:cNvSpPr txBox="1"/>
            <p:nvPr/>
          </p:nvSpPr>
          <p:spPr>
            <a:xfrm>
              <a:off x="2928926" y="1155122"/>
              <a:ext cx="3429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>
                  <a:latin typeface="Times New Roman" pitchFamily="18" charset="0"/>
                  <a:cs typeface="Times New Roman" pitchFamily="18" charset="0"/>
                </a:rPr>
                <a:t>Molécula-sinal extracelular</a:t>
              </a:r>
              <a:endParaRPr lang="pt-BR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1785918" y="1857365"/>
              <a:ext cx="1985734" cy="533808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pt-BR" b="1" dirty="0" smtClean="0">
                  <a:latin typeface="Times New Roman" pitchFamily="18" charset="0"/>
                  <a:cs typeface="Times New Roman" pitchFamily="18" charset="0"/>
                </a:rPr>
                <a:t>Via sinalizadora intracelular</a:t>
              </a:r>
              <a:endParaRPr lang="pt-BR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4826000" y="1857365"/>
              <a:ext cx="2532082" cy="454036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r>
                <a:rPr lang="pt-BR" b="1" dirty="0" smtClean="0">
                  <a:latin typeface="Times New Roman" pitchFamily="18" charset="0"/>
                  <a:cs typeface="Times New Roman" pitchFamily="18" charset="0"/>
                </a:rPr>
                <a:t>Proteína receptora </a:t>
              </a:r>
            </a:p>
            <a:p>
              <a:r>
                <a:rPr lang="pt-BR" b="1" dirty="0" smtClean="0">
                  <a:latin typeface="Times New Roman" pitchFamily="18" charset="0"/>
                  <a:cs typeface="Times New Roman" pitchFamily="18" charset="0"/>
                </a:rPr>
                <a:t>de superfície celular</a:t>
              </a:r>
              <a:endParaRPr lang="pt-BR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6296000" y="2395488"/>
              <a:ext cx="1133520" cy="390570"/>
            </a:xfrm>
            <a:prstGeom prst="rect">
              <a:avLst/>
            </a:prstGeom>
            <a:noFill/>
          </p:spPr>
          <p:txBody>
            <a:bodyPr wrap="square" rtlCol="0" anchor="t" anchorCtr="0">
              <a:noAutofit/>
            </a:bodyPr>
            <a:lstStyle/>
            <a:p>
              <a:r>
                <a:rPr lang="pt-BR" b="1" dirty="0" smtClean="0">
                  <a:latin typeface="Times New Roman" pitchFamily="18" charset="0"/>
                  <a:cs typeface="Times New Roman" pitchFamily="18" charset="0"/>
                </a:rPr>
                <a:t>Núcleo</a:t>
              </a:r>
              <a:endParaRPr lang="pt-BR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4517008" y="3373884"/>
              <a:ext cx="720080" cy="288032"/>
            </a:xfrm>
            <a:prstGeom prst="rect">
              <a:avLst/>
            </a:prstGeom>
            <a:noFill/>
          </p:spPr>
          <p:txBody>
            <a:bodyPr wrap="square" rtlCol="0" anchor="t" anchorCtr="0">
              <a:noAutofit/>
            </a:bodyPr>
            <a:lstStyle/>
            <a:p>
              <a:pPr algn="r"/>
              <a:r>
                <a:rPr lang="pt-BR" sz="1050" b="1" dirty="0" smtClean="0">
                  <a:latin typeface="Times New Roman" pitchFamily="18" charset="0"/>
                  <a:cs typeface="Times New Roman" pitchFamily="18" charset="0"/>
                </a:rPr>
                <a:t>DNA</a:t>
              </a:r>
              <a:endParaRPr lang="pt-BR" sz="105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4893940" y="3645024"/>
              <a:ext cx="720080" cy="288032"/>
            </a:xfrm>
            <a:prstGeom prst="rect">
              <a:avLst/>
            </a:prstGeom>
            <a:noFill/>
          </p:spPr>
          <p:txBody>
            <a:bodyPr wrap="square" rtlCol="0" anchor="t" anchorCtr="0">
              <a:noAutofit/>
            </a:bodyPr>
            <a:lstStyle/>
            <a:p>
              <a:pPr algn="r"/>
              <a:r>
                <a:rPr lang="pt-BR" sz="1050" b="1" dirty="0" smtClean="0">
                  <a:latin typeface="Times New Roman" pitchFamily="18" charset="0"/>
                  <a:cs typeface="Times New Roman" pitchFamily="18" charset="0"/>
                </a:rPr>
                <a:t>RNA</a:t>
              </a:r>
              <a:endParaRPr lang="pt-BR" sz="105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2881908" y="3314700"/>
              <a:ext cx="1055092" cy="939800"/>
            </a:xfrm>
            <a:prstGeom prst="rect">
              <a:avLst/>
            </a:prstGeom>
            <a:solidFill>
              <a:srgbClr val="F7B09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pt-BR" sz="1050" b="1" dirty="0" smtClean="0">
                  <a:latin typeface="Times New Roman" pitchFamily="18" charset="0"/>
                  <a:cs typeface="Times New Roman" pitchFamily="18" charset="0"/>
                </a:rPr>
                <a:t>FUNÇÃO PROTEICA ALTERADA</a:t>
              </a:r>
              <a:endParaRPr lang="pt-BR" sz="105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4296668" y="4327952"/>
              <a:ext cx="2376264" cy="257696"/>
            </a:xfrm>
            <a:prstGeom prst="rect">
              <a:avLst/>
            </a:prstGeom>
            <a:solidFill>
              <a:srgbClr val="B6E088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pt-BR" sz="1050" b="1" dirty="0" smtClean="0">
                  <a:latin typeface="Times New Roman" pitchFamily="18" charset="0"/>
                  <a:cs typeface="Times New Roman" pitchFamily="18" charset="0"/>
                </a:rPr>
                <a:t>SÍNTESE PROTEICA ALTERADA</a:t>
              </a:r>
              <a:endParaRPr lang="pt-BR" sz="105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CaixaDeTexto 33"/>
            <p:cNvSpPr txBox="1"/>
            <p:nvPr/>
          </p:nvSpPr>
          <p:spPr>
            <a:xfrm>
              <a:off x="3190200" y="5008984"/>
              <a:ext cx="3168352" cy="220216"/>
            </a:xfrm>
            <a:prstGeom prst="rect">
              <a:avLst/>
            </a:prstGeom>
            <a:solidFill>
              <a:srgbClr val="FFFF9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pt-BR" sz="1050" b="1" dirty="0" smtClean="0">
                  <a:latin typeface="Times New Roman" pitchFamily="18" charset="0"/>
                  <a:cs typeface="Times New Roman" pitchFamily="18" charset="0"/>
                </a:rPr>
                <a:t>MAQUINARIA CITOPLASMÁTICA ALTERADA</a:t>
              </a:r>
              <a:endParaRPr lang="pt-BR" sz="105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CaixaDeTexto 34"/>
            <p:cNvSpPr txBox="1"/>
            <p:nvPr/>
          </p:nvSpPr>
          <p:spPr>
            <a:xfrm>
              <a:off x="3286116" y="5643578"/>
              <a:ext cx="3003252" cy="258440"/>
            </a:xfrm>
            <a:prstGeom prst="rect">
              <a:avLst/>
            </a:prstGeom>
            <a:solidFill>
              <a:srgbClr val="FFFF9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pt-BR" sz="1050" b="1" dirty="0" smtClean="0">
                  <a:latin typeface="Times New Roman" pitchFamily="18" charset="0"/>
                  <a:cs typeface="Times New Roman" pitchFamily="18" charset="0"/>
                </a:rPr>
                <a:t>COMPORTAMENTO CELULAR ALTERADO</a:t>
              </a:r>
              <a:endParaRPr lang="pt-BR" sz="105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435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20"/>
          <p:cNvGrpSpPr/>
          <p:nvPr/>
        </p:nvGrpSpPr>
        <p:grpSpPr>
          <a:xfrm>
            <a:off x="0" y="0"/>
            <a:ext cx="9144000" cy="6858000"/>
            <a:chOff x="-142908" y="1428736"/>
            <a:chExt cx="7715304" cy="2857520"/>
          </a:xfrm>
        </p:grpSpPr>
        <p:sp>
          <p:nvSpPr>
            <p:cNvPr id="22" name="Texto explicativo retangular com cantos arredondados 21"/>
            <p:cNvSpPr/>
            <p:nvPr/>
          </p:nvSpPr>
          <p:spPr>
            <a:xfrm>
              <a:off x="-142908" y="1428736"/>
              <a:ext cx="7715304" cy="2857520"/>
            </a:xfrm>
            <a:prstGeom prst="wedgeRoundRectCallout">
              <a:avLst>
                <a:gd name="adj1" fmla="val -39194"/>
                <a:gd name="adj2" fmla="val 93117"/>
                <a:gd name="adj3" fmla="val 16667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46813" y="1428736"/>
              <a:ext cx="7335890" cy="280848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3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Rounded MT Bold" pitchFamily="34" charset="0"/>
                </a:rPr>
                <a:t>A velocidade da resposta a um sinal extracelular não depende somente do mecanismo de liberação do sinal, mas também da natureza da resposta da célula-alvo. </a:t>
              </a:r>
            </a:p>
            <a:p>
              <a:pPr algn="just">
                <a:buFontTx/>
                <a:buChar char="-"/>
              </a:pPr>
              <a:r>
                <a:rPr lang="pt-BR" sz="3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Rounded MT Bold" pitchFamily="34" charset="0"/>
                </a:rPr>
                <a:t>Segundos ou milissegundos - quando envolve somente mudanças em proteínas já existentes na célula.</a:t>
              </a:r>
            </a:p>
            <a:p>
              <a:pPr algn="just">
                <a:buFontTx/>
                <a:buChar char="-"/>
              </a:pPr>
              <a:r>
                <a:rPr lang="pt-BR" sz="3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Rounded MT Bold" pitchFamily="34" charset="0"/>
                </a:rPr>
                <a:t>Horas - quando envolve mudanças na expressão gênica e na síntese de novas proteínas, não importando o mecanismo de liberação de sinal.</a:t>
              </a:r>
              <a:endPara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435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153"/>
          <p:cNvGraphicFramePr>
            <a:graphicFrameLocks noGrp="1"/>
          </p:cNvGraphicFramePr>
          <p:nvPr/>
        </p:nvGraphicFramePr>
        <p:xfrm>
          <a:off x="1571604" y="642918"/>
          <a:ext cx="6286544" cy="1785950"/>
        </p:xfrm>
        <a:graphic>
          <a:graphicData uri="http://schemas.openxmlformats.org/drawingml/2006/table">
            <a:tbl>
              <a:tblPr/>
              <a:tblGrid>
                <a:gridCol w="3143272"/>
                <a:gridCol w="3143272"/>
              </a:tblGrid>
              <a:tr h="47828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 Black" pitchFamily="34" charset="0"/>
                        </a:rPr>
                        <a:t>SINÁPTICA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Arial Black" pitchFamily="34" charset="0"/>
                        </a:rPr>
                        <a:t>ENDÓCRINA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130766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achen BT" pitchFamily="18" charset="0"/>
                        </a:rPr>
                        <a:t>Neurotransmissores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achen BT" pitchFamily="18" charset="0"/>
                        </a:rPr>
                        <a:t>Rápida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achen BT" pitchFamily="18" charset="0"/>
                        </a:rPr>
                        <a:t>Pouco diluído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achen BT" pitchFamily="18" charset="0"/>
                        </a:rPr>
                        <a:t>Hormônios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achen BT" pitchFamily="18" charset="0"/>
                        </a:rPr>
                        <a:t>Lenta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achen BT" pitchFamily="18" charset="0"/>
                        </a:rPr>
                        <a:t>Muito diluído</a:t>
                      </a:r>
                    </a:p>
                  </a:txBody>
                  <a:tcPr anchor="ctr" anchorCtr="1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pSp>
        <p:nvGrpSpPr>
          <p:cNvPr id="2" name="Grupo 19"/>
          <p:cNvGrpSpPr/>
          <p:nvPr/>
        </p:nvGrpSpPr>
        <p:grpSpPr>
          <a:xfrm>
            <a:off x="5000628" y="2584444"/>
            <a:ext cx="2473344" cy="4123317"/>
            <a:chOff x="1735118" y="2734683"/>
            <a:chExt cx="2473344" cy="4123317"/>
          </a:xfrm>
        </p:grpSpPr>
        <p:pic>
          <p:nvPicPr>
            <p:cNvPr id="8" name="Imagem 7" descr="Fig. 15.5.jpg"/>
            <p:cNvPicPr>
              <a:picLocks noChangeAspect="1"/>
            </p:cNvPicPr>
            <p:nvPr/>
          </p:nvPicPr>
          <p:blipFill>
            <a:blip r:embed="rId2" cstate="print"/>
            <a:srcRect b="41667"/>
            <a:stretch>
              <a:fillRect/>
            </a:stretch>
          </p:blipFill>
          <p:spPr>
            <a:xfrm>
              <a:off x="1785918" y="2734683"/>
              <a:ext cx="2398448" cy="4123317"/>
            </a:xfrm>
            <a:prstGeom prst="rect">
              <a:avLst/>
            </a:prstGeom>
            <a:ln w="38100" cap="sq">
              <a:solidFill>
                <a:srgbClr val="B000B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CaixaDeTexto 9"/>
            <p:cNvSpPr txBox="1"/>
            <p:nvPr/>
          </p:nvSpPr>
          <p:spPr>
            <a:xfrm>
              <a:off x="2000232" y="2752720"/>
              <a:ext cx="2000264" cy="247652"/>
            </a:xfrm>
            <a:prstGeom prst="rect">
              <a:avLst/>
            </a:prstGeom>
            <a:solidFill>
              <a:srgbClr val="FFFF2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dirty="0" smtClean="0">
                  <a:latin typeface="Times New Roman" pitchFamily="18" charset="0"/>
                  <a:cs typeface="Times New Roman" pitchFamily="18" charset="0"/>
                </a:rPr>
                <a:t>SINALIZAÇÃO ENDÓCRINA</a:t>
              </a:r>
              <a:endParaRPr lang="pt-B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1735118" y="3551238"/>
              <a:ext cx="847732" cy="4001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pt-BR" sz="1000" dirty="0" smtClean="0">
                  <a:latin typeface="Times New Roman" pitchFamily="18" charset="0"/>
                  <a:cs typeface="Times New Roman" pitchFamily="18" charset="0"/>
                </a:rPr>
                <a:t>células endócrinas</a:t>
              </a:r>
              <a:endParaRPr lang="pt-B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1831956" y="4513270"/>
              <a:ext cx="847732" cy="24622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pt-BR" sz="1000" dirty="0" smtClean="0">
                  <a:latin typeface="Times New Roman" pitchFamily="18" charset="0"/>
                  <a:cs typeface="Times New Roman" pitchFamily="18" charset="0"/>
                </a:rPr>
                <a:t>hormônios</a:t>
              </a:r>
              <a:endParaRPr lang="pt-B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3643306" y="5715016"/>
              <a:ext cx="565156" cy="4001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pt-BR" sz="1000" dirty="0" smtClean="0">
                  <a:latin typeface="Times New Roman" pitchFamily="18" charset="0"/>
                  <a:cs typeface="Times New Roman" pitchFamily="18" charset="0"/>
                </a:rPr>
                <a:t>células-alvo</a:t>
              </a:r>
              <a:endParaRPr lang="pt-B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3408354" y="4824422"/>
              <a:ext cx="735018" cy="4001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pt-BR" sz="1000" dirty="0" smtClean="0">
                  <a:latin typeface="Times New Roman" pitchFamily="18" charset="0"/>
                  <a:cs typeface="Times New Roman" pitchFamily="18" charset="0"/>
                </a:rPr>
                <a:t>corrente sanguínea</a:t>
              </a:r>
              <a:endParaRPr lang="pt-B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upo 18"/>
          <p:cNvGrpSpPr/>
          <p:nvPr/>
        </p:nvGrpSpPr>
        <p:grpSpPr>
          <a:xfrm>
            <a:off x="1643042" y="2928934"/>
            <a:ext cx="2760682" cy="3429024"/>
            <a:chOff x="5072066" y="2928934"/>
            <a:chExt cx="2760682" cy="3429024"/>
          </a:xfrm>
        </p:grpSpPr>
        <p:pic>
          <p:nvPicPr>
            <p:cNvPr id="9" name="Imagem 8" descr="Fig. 15.5.jpg"/>
            <p:cNvPicPr>
              <a:picLocks noChangeAspect="1"/>
            </p:cNvPicPr>
            <p:nvPr/>
          </p:nvPicPr>
          <p:blipFill>
            <a:blip r:embed="rId2" cstate="print"/>
            <a:srcRect t="59375"/>
            <a:stretch>
              <a:fillRect/>
            </a:stretch>
          </p:blipFill>
          <p:spPr>
            <a:xfrm>
              <a:off x="5072066" y="2928934"/>
              <a:ext cx="2688189" cy="3429024"/>
            </a:xfrm>
            <a:prstGeom prst="rect">
              <a:avLst/>
            </a:prstGeom>
            <a:ln w="38100" cap="sq">
              <a:solidFill>
                <a:srgbClr val="B000B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" name="CaixaDeTexto 10"/>
            <p:cNvSpPr txBox="1"/>
            <p:nvPr/>
          </p:nvSpPr>
          <p:spPr>
            <a:xfrm>
              <a:off x="5357818" y="2974972"/>
              <a:ext cx="2000264" cy="247652"/>
            </a:xfrm>
            <a:prstGeom prst="rect">
              <a:avLst/>
            </a:prstGeom>
            <a:solidFill>
              <a:srgbClr val="FFFF2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dirty="0" smtClean="0">
                  <a:latin typeface="Times New Roman" pitchFamily="18" charset="0"/>
                  <a:cs typeface="Times New Roman" pitchFamily="18" charset="0"/>
                </a:rPr>
                <a:t>SINALIZAÇÃO SINÁPTICA</a:t>
              </a:r>
              <a:endParaRPr lang="pt-B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5643570" y="3222624"/>
              <a:ext cx="847732" cy="24622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dirty="0" smtClean="0">
                  <a:latin typeface="Times New Roman" pitchFamily="18" charset="0"/>
                  <a:cs typeface="Times New Roman" pitchFamily="18" charset="0"/>
                </a:rPr>
                <a:t>neurônios</a:t>
              </a:r>
              <a:endParaRPr lang="pt-B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6904054" y="4306894"/>
              <a:ext cx="928694" cy="4001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pt-BR" sz="1000" dirty="0" smtClean="0">
                  <a:latin typeface="Times New Roman" pitchFamily="18" charset="0"/>
                  <a:cs typeface="Times New Roman" pitchFamily="18" charset="0"/>
                </a:rPr>
                <a:t>neurotransmissores</a:t>
              </a:r>
              <a:endParaRPr lang="pt-B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6000760" y="6111737"/>
              <a:ext cx="928694" cy="24622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pt-BR" sz="1000" dirty="0" smtClean="0">
                  <a:latin typeface="Times New Roman" pitchFamily="18" charset="0"/>
                  <a:cs typeface="Times New Roman" pitchFamily="18" charset="0"/>
                </a:rPr>
                <a:t>células-alvo</a:t>
              </a:r>
              <a:endParaRPr lang="pt-BR" sz="1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435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ignette2.wikia.nocookie.net/aia1317/images/1/17/Figura3_2.jpg/revision/latest?cb=20130613230546&amp;path-prefix=pt-b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438149"/>
            <a:ext cx="8953500" cy="6419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71472" y="785794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Clr>
                <a:srgbClr val="A50021"/>
              </a:buClr>
              <a:buSzPct val="70000"/>
              <a:buFont typeface="Wingdings" pitchFamily="2" charset="2"/>
              <a:buChar char="Ø"/>
            </a:pPr>
            <a:r>
              <a:rPr lang="pt-BR" sz="3200" dirty="0" smtClean="0">
                <a:solidFill>
                  <a:schemeClr val="bg2">
                    <a:lumMod val="25000"/>
                  </a:schemeClr>
                </a:solidFill>
                <a:latin typeface="Berlin Sans FB" pitchFamily="34" charset="0"/>
              </a:rPr>
              <a:t>  Sensibilidade ao sinal: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63500" y="1739900"/>
            <a:ext cx="9001156" cy="3975116"/>
            <a:chOff x="0" y="1739900"/>
            <a:chExt cx="9144000" cy="3832240"/>
          </a:xfrm>
        </p:grpSpPr>
        <p:pic>
          <p:nvPicPr>
            <p:cNvPr id="7" name="Imagem 6" descr="Fig. 15.25.jpg"/>
            <p:cNvPicPr>
              <a:picLocks noChangeAspect="1"/>
            </p:cNvPicPr>
            <p:nvPr/>
          </p:nvPicPr>
          <p:blipFill>
            <a:blip r:embed="rId3" cstate="print">
              <a:lum bright="-4000" contrast="12000"/>
            </a:blip>
            <a:stretch>
              <a:fillRect/>
            </a:stretch>
          </p:blipFill>
          <p:spPr>
            <a:xfrm>
              <a:off x="0" y="1739900"/>
              <a:ext cx="9144000" cy="3832240"/>
            </a:xfrm>
            <a:prstGeom prst="rect">
              <a:avLst/>
            </a:prstGeom>
            <a:ln w="38100" cap="sq">
              <a:solidFill>
                <a:srgbClr val="A200A2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CaixaDeTexto 7"/>
            <p:cNvSpPr txBox="1"/>
            <p:nvPr/>
          </p:nvSpPr>
          <p:spPr>
            <a:xfrm>
              <a:off x="71406" y="1857364"/>
              <a:ext cx="714380" cy="24622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>
                  <a:latin typeface="Times New Roman" pitchFamily="18" charset="0"/>
                  <a:cs typeface="Times New Roman" pitchFamily="18" charset="0"/>
                </a:rPr>
                <a:t>receptor</a:t>
              </a:r>
              <a:endParaRPr lang="pt-BR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819124" y="1871495"/>
              <a:ext cx="1000132" cy="24622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>
                  <a:latin typeface="Times New Roman" pitchFamily="18" charset="0"/>
                  <a:cs typeface="Times New Roman" pitchFamily="18" charset="0"/>
                </a:rPr>
                <a:t>molécula sinal</a:t>
              </a:r>
              <a:endParaRPr lang="pt-BR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5962660" y="1744495"/>
              <a:ext cx="1000132" cy="4001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b="1" dirty="0" smtClean="0">
                  <a:latin typeface="Times New Roman" pitchFamily="18" charset="0"/>
                  <a:cs typeface="Times New Roman" pitchFamily="18" charset="0"/>
                </a:rPr>
                <a:t>sinalização intracelular</a:t>
              </a:r>
              <a:endParaRPr lang="pt-BR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66676" y="5033974"/>
              <a:ext cx="1635124" cy="43864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tIns="64800" bIns="64800" rtlCol="0" anchor="ctr" anchorCtr="1">
              <a:spAutoFit/>
            </a:bodyPr>
            <a:lstStyle/>
            <a:p>
              <a:pPr algn="ctr"/>
              <a:r>
                <a:rPr lang="pt-BR" sz="1000" b="1" dirty="0" smtClean="0">
                  <a:latin typeface="Times New Roman" pitchFamily="18" charset="0"/>
                  <a:cs typeface="Times New Roman" pitchFamily="18" charset="0"/>
                </a:rPr>
                <a:t>SEQUESTRO DO RECEPTOR</a:t>
              </a:r>
              <a:endParaRPr lang="pt-BR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1898644" y="5041857"/>
              <a:ext cx="1635124" cy="42287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tIns="64800" bIns="64800" rtlCol="0" anchor="ctr" anchorCtr="1">
              <a:spAutoFit/>
            </a:bodyPr>
            <a:lstStyle/>
            <a:p>
              <a:pPr algn="ctr"/>
              <a:r>
                <a:rPr lang="pt-BR" sz="1000" b="1" dirty="0" smtClean="0">
                  <a:latin typeface="Times New Roman" pitchFamily="18" charset="0"/>
                  <a:cs typeface="Times New Roman" pitchFamily="18" charset="0"/>
                </a:rPr>
                <a:t>RETRORREGULAÇÃO DO RECEPTOR</a:t>
              </a:r>
              <a:endParaRPr lang="pt-BR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3743332" y="5038736"/>
              <a:ext cx="1635124" cy="43864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tIns="64800" bIns="64800" rtlCol="0" anchor="ctr" anchorCtr="1">
              <a:spAutoFit/>
            </a:bodyPr>
            <a:lstStyle/>
            <a:p>
              <a:pPr algn="ctr"/>
              <a:r>
                <a:rPr lang="pt-BR" sz="1000" b="1" dirty="0" smtClean="0">
                  <a:latin typeface="Times New Roman" pitchFamily="18" charset="0"/>
                  <a:cs typeface="Times New Roman" pitchFamily="18" charset="0"/>
                </a:rPr>
                <a:t>INATIVAÇÃO DO RECEPTOR</a:t>
              </a:r>
              <a:endParaRPr lang="pt-BR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5605470" y="5033974"/>
              <a:ext cx="1609736" cy="43864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tIns="64800" rIns="0" bIns="64800" rtlCol="0" anchor="ctr" anchorCtr="1">
              <a:spAutoFit/>
            </a:bodyPr>
            <a:lstStyle/>
            <a:p>
              <a:pPr algn="ctr"/>
              <a:r>
                <a:rPr lang="pt-BR" sz="1000" b="1" dirty="0" smtClean="0">
                  <a:latin typeface="Times New Roman" pitchFamily="18" charset="0"/>
                  <a:cs typeface="Times New Roman" pitchFamily="18" charset="0"/>
                </a:rPr>
                <a:t>INATIVAÇÃO DE PROT. SINALIZADORAS</a:t>
              </a:r>
              <a:endParaRPr lang="pt-BR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7454932" y="5033974"/>
              <a:ext cx="1609724" cy="43864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tIns="64800" rIns="0" bIns="64800" rtlCol="0" anchor="ctr" anchorCtr="1">
              <a:spAutoFit/>
            </a:bodyPr>
            <a:lstStyle/>
            <a:p>
              <a:pPr algn="ctr"/>
              <a:r>
                <a:rPr lang="pt-BR" sz="1000" b="1" dirty="0" smtClean="0">
                  <a:latin typeface="Times New Roman" pitchFamily="18" charset="0"/>
                  <a:cs typeface="Times New Roman" pitchFamily="18" charset="0"/>
                </a:rPr>
                <a:t>PRODUÇÃO DE </a:t>
              </a:r>
            </a:p>
            <a:p>
              <a:pPr algn="ctr"/>
              <a:r>
                <a:rPr lang="pt-BR" sz="1000" b="1" dirty="0" smtClean="0">
                  <a:latin typeface="Times New Roman" pitchFamily="18" charset="0"/>
                  <a:cs typeface="Times New Roman" pitchFamily="18" charset="0"/>
                </a:rPr>
                <a:t>PROT. INIBITÓRIAS</a:t>
              </a:r>
              <a:endParaRPr lang="pt-BR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pt-BR" sz="18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Comunicação Celular</a:t>
            </a:r>
          </a:p>
        </p:txBody>
      </p:sp>
    </p:spTree>
    <p:extLst>
      <p:ext uri="{BB962C8B-B14F-4D97-AF65-F5344CB8AC3E}">
        <p14:creationId xmlns:p14="http://schemas.microsoft.com/office/powerpoint/2010/main" val="297338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42844" y="476672"/>
            <a:ext cx="9001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Clr>
                <a:srgbClr val="A50021"/>
              </a:buClr>
              <a:buSzPct val="70000"/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bg2">
                    <a:lumMod val="25000"/>
                  </a:schemeClr>
                </a:solidFill>
                <a:latin typeface="Berlin Sans FB" pitchFamily="34" charset="0"/>
              </a:rPr>
              <a:t> Diferentes combinações de sinais – mesma célula - resposta específica</a:t>
            </a:r>
            <a:endParaRPr lang="pt-BR" sz="2800" dirty="0">
              <a:solidFill>
                <a:schemeClr val="bg2">
                  <a:lumMod val="25000"/>
                </a:schemeClr>
              </a:solidFill>
              <a:latin typeface="Berlin Sans FB" pitchFamily="34" charset="0"/>
            </a:endParaRPr>
          </a:p>
        </p:txBody>
      </p:sp>
      <p:grpSp>
        <p:nvGrpSpPr>
          <p:cNvPr id="2" name="Grupo 19"/>
          <p:cNvGrpSpPr/>
          <p:nvPr/>
        </p:nvGrpSpPr>
        <p:grpSpPr>
          <a:xfrm>
            <a:off x="2134683" y="1428736"/>
            <a:ext cx="5063061" cy="5241928"/>
            <a:chOff x="2134683" y="1428736"/>
            <a:chExt cx="5063061" cy="5241928"/>
          </a:xfrm>
        </p:grpSpPr>
        <p:pic>
          <p:nvPicPr>
            <p:cNvPr id="8" name="Imagem 7" descr="Fig. 15.8.jpg"/>
            <p:cNvPicPr>
              <a:picLocks noChangeAspect="1"/>
            </p:cNvPicPr>
            <p:nvPr/>
          </p:nvPicPr>
          <p:blipFill>
            <a:blip r:embed="rId2" cstate="print">
              <a:lum bright="-4000" contrast="11000"/>
            </a:blip>
            <a:stretch>
              <a:fillRect/>
            </a:stretch>
          </p:blipFill>
          <p:spPr>
            <a:xfrm>
              <a:off x="2134683" y="1428736"/>
              <a:ext cx="4937647" cy="5241928"/>
            </a:xfrm>
            <a:prstGeom prst="rect">
              <a:avLst/>
            </a:prstGeom>
            <a:ln w="38100" cap="sq">
              <a:solidFill>
                <a:srgbClr val="A200A2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Seta para a direita 9"/>
            <p:cNvSpPr/>
            <p:nvPr/>
          </p:nvSpPr>
          <p:spPr>
            <a:xfrm>
              <a:off x="3668706" y="1928802"/>
              <a:ext cx="1517656" cy="166698"/>
            </a:xfrm>
            <a:prstGeom prst="rightArrow">
              <a:avLst/>
            </a:prstGeom>
            <a:solidFill>
              <a:srgbClr val="0081E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3863972" y="1882764"/>
              <a:ext cx="1085856" cy="276999"/>
            </a:xfrm>
            <a:prstGeom prst="rect">
              <a:avLst/>
            </a:prstGeom>
            <a:solidFill>
              <a:srgbClr val="A3C2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 smtClean="0">
                  <a:latin typeface="Times New Roman" pitchFamily="18" charset="0"/>
                  <a:cs typeface="Times New Roman" pitchFamily="18" charset="0"/>
                </a:rPr>
                <a:t>SOBREVIVE</a:t>
              </a:r>
              <a:endParaRPr lang="pt-BR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Seta para a direita 10"/>
            <p:cNvSpPr/>
            <p:nvPr/>
          </p:nvSpPr>
          <p:spPr>
            <a:xfrm>
              <a:off x="3681406" y="3152001"/>
              <a:ext cx="1517656" cy="166698"/>
            </a:xfrm>
            <a:prstGeom prst="rightArrow">
              <a:avLst/>
            </a:prstGeom>
            <a:solidFill>
              <a:srgbClr val="FF252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3876672" y="3105963"/>
              <a:ext cx="1085856" cy="27699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 smtClean="0">
                  <a:latin typeface="Times New Roman" pitchFamily="18" charset="0"/>
                  <a:cs typeface="Times New Roman" pitchFamily="18" charset="0"/>
                </a:rPr>
                <a:t>DIVIDE</a:t>
              </a:r>
              <a:endParaRPr lang="pt-BR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Seta para a direita 12"/>
            <p:cNvSpPr/>
            <p:nvPr/>
          </p:nvSpPr>
          <p:spPr>
            <a:xfrm>
              <a:off x="3681406" y="4676784"/>
              <a:ext cx="1517656" cy="166698"/>
            </a:xfrm>
            <a:prstGeom prst="rightArrow">
              <a:avLst/>
            </a:prstGeom>
            <a:solidFill>
              <a:srgbClr val="00CC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3873500" y="4630746"/>
              <a:ext cx="1101728" cy="276999"/>
            </a:xfrm>
            <a:prstGeom prst="rect">
              <a:avLst/>
            </a:prstGeom>
            <a:solidFill>
              <a:srgbClr val="99FF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 smtClean="0">
                  <a:latin typeface="Times New Roman" pitchFamily="18" charset="0"/>
                  <a:cs typeface="Times New Roman" pitchFamily="18" charset="0"/>
                </a:rPr>
                <a:t>DIFERENCIA</a:t>
              </a:r>
              <a:endParaRPr lang="pt-BR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Seta para a direita 14"/>
            <p:cNvSpPr/>
            <p:nvPr/>
          </p:nvSpPr>
          <p:spPr>
            <a:xfrm>
              <a:off x="3668706" y="6114297"/>
              <a:ext cx="1517656" cy="166698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3863972" y="6068259"/>
              <a:ext cx="1085856" cy="2769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 smtClean="0">
                  <a:latin typeface="Times New Roman" pitchFamily="18" charset="0"/>
                  <a:cs typeface="Times New Roman" pitchFamily="18" charset="0"/>
                </a:rPr>
                <a:t>MORRE</a:t>
              </a:r>
              <a:endParaRPr lang="pt-BR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6111888" y="5903930"/>
              <a:ext cx="1085856" cy="46166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pt-BR" sz="1200" dirty="0" smtClean="0">
                  <a:latin typeface="Times New Roman" pitchFamily="18" charset="0"/>
                  <a:cs typeface="Times New Roman" pitchFamily="18" charset="0"/>
                </a:rPr>
                <a:t>célula apoptótica</a:t>
              </a:r>
              <a:endParaRPr lang="pt-BR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pt-BR" sz="18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Comunicação Celular</a:t>
            </a:r>
          </a:p>
        </p:txBody>
      </p:sp>
    </p:spTree>
    <p:extLst>
      <p:ext uri="{BB962C8B-B14F-4D97-AF65-F5344CB8AC3E}">
        <p14:creationId xmlns:p14="http://schemas.microsoft.com/office/powerpoint/2010/main" val="408895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12968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CARACTERÍSTICAS DAS VIAS DE SINALIZAÇÃO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b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132856"/>
            <a:ext cx="9144000" cy="4725144"/>
          </a:xfrm>
        </p:spPr>
        <p:txBody>
          <a:bodyPr>
            <a:normAutofit/>
          </a:bodyPr>
          <a:lstStyle/>
          <a:p>
            <a:r>
              <a:rPr lang="pt-BR" sz="4400" dirty="0" smtClean="0">
                <a:latin typeface="Arial" pitchFamily="34" charset="0"/>
                <a:cs typeface="Arial" pitchFamily="34" charset="0"/>
              </a:rPr>
              <a:t>1- 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A molécula sinalizadora é um ligante que se liga a um receptor. O ligante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também 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é conhecido como primeiro mensageiro, porque leva informações para a sua célula-alvo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754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33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12968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CARACTERÍSTICAS DAS VIAS DE SINALIZAÇÃO:</a:t>
            </a:r>
            <a:b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2-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A ligação ligante-receptor ativa o receptor.</a:t>
            </a:r>
          </a:p>
          <a:p>
            <a:r>
              <a:rPr lang="pt-BR" sz="3600" dirty="0">
                <a:latin typeface="Arial" pitchFamily="34" charset="0"/>
                <a:cs typeface="Arial" pitchFamily="34" charset="0"/>
              </a:rPr>
              <a:t>3- O receptor ativa uma ou mais moléculas sinalizadoras intracelulares.</a:t>
            </a:r>
          </a:p>
          <a:p>
            <a:r>
              <a:rPr lang="pt-BR" sz="3600" dirty="0">
                <a:latin typeface="Arial" pitchFamily="34" charset="0"/>
                <a:cs typeface="Arial" pitchFamily="34" charset="0"/>
              </a:rPr>
              <a:t>4- A última molécula sinalizadora na via inicia a síntese de proteínas-alvo ou modifica as proteínas-alvo existentes para gerar uma resposta.</a:t>
            </a:r>
          </a:p>
        </p:txBody>
      </p:sp>
    </p:spTree>
    <p:extLst>
      <p:ext uri="{BB962C8B-B14F-4D97-AF65-F5344CB8AC3E}">
        <p14:creationId xmlns:p14="http://schemas.microsoft.com/office/powerpoint/2010/main" val="2799267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 smtClean="0">
                <a:solidFill>
                  <a:srgbClr val="FF0000"/>
                </a:solidFill>
              </a:rPr>
              <a:t>ESPECIFICIDADE E MULTIPLICIDADE DE SINAIS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85720" y="1214422"/>
            <a:ext cx="8858280" cy="5643578"/>
          </a:xfrm>
        </p:spPr>
        <p:txBody>
          <a:bodyPr>
            <a:noAutofit/>
          </a:bodyPr>
          <a:lstStyle/>
          <a:p>
            <a:r>
              <a:rPr lang="pt-BR" sz="3200" dirty="0" smtClean="0"/>
              <a:t>A molécula sinalizadora só é capaz de induzir uma resposta nas células que expressam o receptor específico para aquela molécula sinalizadora</a:t>
            </a:r>
          </a:p>
          <a:p>
            <a:endParaRPr lang="pt-BR" sz="3200" dirty="0" smtClean="0"/>
          </a:p>
          <a:p>
            <a:r>
              <a:rPr lang="pt-BR" sz="3200" dirty="0" smtClean="0"/>
              <a:t>Uma mesma molécula sinalizadora é capaz de induzir a resposta em diferentes tipos celulares</a:t>
            </a:r>
          </a:p>
          <a:p>
            <a:endParaRPr lang="pt-BR" sz="3200" dirty="0" smtClean="0"/>
          </a:p>
          <a:p>
            <a:r>
              <a:rPr lang="pt-BR" sz="3200" dirty="0" smtClean="0"/>
              <a:t>O tipo de resposta, em cada célula-alvo irá depender da especificidade da célula-alvo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>
                <a:solidFill>
                  <a:srgbClr val="0070C0"/>
                </a:solidFill>
              </a:rPr>
              <a:t>EXEMPLO: RESPOSTA </a:t>
            </a:r>
            <a:r>
              <a:rPr lang="pt-BR" sz="3200" b="1" dirty="0" smtClean="0">
                <a:solidFill>
                  <a:srgbClr val="0070C0"/>
                </a:solidFill>
              </a:rPr>
              <a:t>À ACETILCOLINA PELAS CÉLULAS</a:t>
            </a:r>
            <a:endParaRPr lang="pt-BR" sz="3200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145800"/>
          </a:xfrm>
        </p:spPr>
        <p:txBody>
          <a:bodyPr>
            <a:normAutofit/>
          </a:bodyPr>
          <a:lstStyle/>
          <a:p>
            <a:r>
              <a:rPr lang="pt-BR" sz="3200" dirty="0" smtClean="0"/>
              <a:t>nas células musculares cardíacas, a acetilcolina promove o </a:t>
            </a:r>
            <a:r>
              <a:rPr lang="pt-BR" sz="3200" b="1" dirty="0" smtClean="0"/>
              <a:t>relaxamento muscular</a:t>
            </a:r>
          </a:p>
          <a:p>
            <a:r>
              <a:rPr lang="pt-BR" sz="3200" dirty="0" smtClean="0"/>
              <a:t> nas células musculares esqueléticas, o estímulo pelo mesmo ligante promove a </a:t>
            </a:r>
            <a:r>
              <a:rPr lang="pt-BR" sz="3200" b="1" dirty="0" smtClean="0"/>
              <a:t>contração da musculatura. </a:t>
            </a:r>
          </a:p>
          <a:p>
            <a:r>
              <a:rPr lang="pt-BR" sz="3200" dirty="0" smtClean="0"/>
              <a:t>as células das glândulas salivares possuem o mesmo tipo de receptor das células musculares cardíacas, e quando estimuladas pela acetilcolina respondem com a </a:t>
            </a:r>
            <a:r>
              <a:rPr lang="pt-BR" sz="3200" b="1" dirty="0" smtClean="0"/>
              <a:t>secreção salivar</a:t>
            </a:r>
            <a:r>
              <a:rPr lang="pt-BR" sz="3200" dirty="0" smtClean="0"/>
              <a:t>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pt-BR" sz="4400" b="1" dirty="0" smtClean="0"/>
              <a:t>RESPOSTA CELULAR </a:t>
            </a:r>
            <a:endParaRPr lang="pt-BR" sz="4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145800"/>
          </a:xfrm>
        </p:spPr>
        <p:txBody>
          <a:bodyPr>
            <a:normAutofit lnSpcReduction="10000"/>
          </a:bodyPr>
          <a:lstStyle/>
          <a:p>
            <a:r>
              <a:rPr lang="pt-BR" sz="3600" dirty="0" smtClean="0"/>
              <a:t>Depende de um conjunto de sinais múltiplos e não de apenas um único sinal mediado por uma única molécula. </a:t>
            </a:r>
          </a:p>
          <a:p>
            <a:r>
              <a:rPr lang="pt-BR" sz="3600" dirty="0" smtClean="0"/>
              <a:t>A resposta final é o somatório de estímulos ao qual uma determinada célula está submetida.</a:t>
            </a:r>
          </a:p>
          <a:p>
            <a:r>
              <a:rPr lang="pt-BR" sz="3600" dirty="0" smtClean="0"/>
              <a:t>Em alguns casos, a ausência de um estímulo modifica completamente a fisiologia celular, podendo, inclusive, levar a célula à morte.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85720" y="1006602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Sinalização intracelular:</a:t>
            </a:r>
            <a:endParaRPr lang="pt-BR" sz="40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graphicFrame>
        <p:nvGraphicFramePr>
          <p:cNvPr id="42" name="Diagrama 41"/>
          <p:cNvGraphicFramePr/>
          <p:nvPr/>
        </p:nvGraphicFramePr>
        <p:xfrm>
          <a:off x="-142908" y="1793892"/>
          <a:ext cx="864399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pt-BR" sz="18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Comunicação Celular</a:t>
            </a:r>
          </a:p>
        </p:txBody>
      </p:sp>
    </p:spTree>
    <p:extLst>
      <p:ext uri="{BB962C8B-B14F-4D97-AF65-F5344CB8AC3E}">
        <p14:creationId xmlns:p14="http://schemas.microsoft.com/office/powerpoint/2010/main" val="317364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42" grpId="0">
        <p:bldAsOne/>
      </p:bldGraphic>
      <p:bldGraphic spid="42" grpId="1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AutoShape 2" descr="Resultado de imagem para receptoresdas células-alv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4692" name="AutoShape 4" descr="Resultado de imagem para receptoresdas células-alv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14694" name="Picture 6" descr="http://docplayer.com.br/docs-images/27/10488352/images/31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642918"/>
            <a:ext cx="6734175" cy="5191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22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22893</TotalTime>
  <Words>485</Words>
  <Application>Microsoft Office PowerPoint</Application>
  <PresentationFormat>Apresentação na tela (4:3)</PresentationFormat>
  <Paragraphs>89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Urbano</vt:lpstr>
      <vt:lpstr>SINALIZAÇÃO CELULAR</vt:lpstr>
      <vt:lpstr>CARACTERÍSTICAS DAS VIAS DE SINALIZAÇÃO: </vt:lpstr>
      <vt:lpstr>CARACTERÍSTICAS DAS VIAS DE SINALIZAÇÃO: </vt:lpstr>
      <vt:lpstr>ESPECIFICIDADE E MULTIPLICIDADE DE SINAIS </vt:lpstr>
      <vt:lpstr>EXEMPLO: RESPOSTA À ACETILCOLINA PELAS CÉLULAS</vt:lpstr>
      <vt:lpstr>RESPOSTA CELULAR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Leilane</dc:creator>
  <cp:lastModifiedBy>Isabela</cp:lastModifiedBy>
  <cp:revision>116</cp:revision>
  <dcterms:created xsi:type="dcterms:W3CDTF">2015-03-19T12:32:43Z</dcterms:created>
  <dcterms:modified xsi:type="dcterms:W3CDTF">2020-08-13T11:24:06Z</dcterms:modified>
</cp:coreProperties>
</file>