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66" r:id="rId5"/>
    <p:sldId id="272" r:id="rId6"/>
    <p:sldId id="273" r:id="rId7"/>
    <p:sldId id="259" r:id="rId8"/>
    <p:sldId id="260" r:id="rId9"/>
    <p:sldId id="269" r:id="rId10"/>
    <p:sldId id="270" r:id="rId11"/>
    <p:sldId id="267" r:id="rId12"/>
    <p:sldId id="25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0000"/>
    <a:srgbClr val="BD582C"/>
    <a:srgbClr val="800000"/>
    <a:srgbClr val="6666FF"/>
    <a:srgbClr val="E7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7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9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8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9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9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7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19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178" y="1407368"/>
            <a:ext cx="9753600" cy="275533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FARMACOLOGIA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33355" r="12497" b="18084"/>
          <a:stretch/>
        </p:blipFill>
        <p:spPr>
          <a:xfrm>
            <a:off x="10323929" y="5102070"/>
            <a:ext cx="1669043" cy="1108961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183178" y="4558279"/>
            <a:ext cx="10058400" cy="11430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PROFESSORA: ISABELA JAREMCZUK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183178" y="3577925"/>
            <a:ext cx="4506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Farmacologia</a:t>
            </a:r>
            <a:r>
              <a:rPr lang="en-US" sz="3200" dirty="0" smtClean="0"/>
              <a:t> </a:t>
            </a:r>
            <a:r>
              <a:rPr lang="en-US" sz="3200" dirty="0" err="1"/>
              <a:t>R</a:t>
            </a:r>
            <a:r>
              <a:rPr lang="en-US" sz="3200" dirty="0" err="1" smtClean="0"/>
              <a:t>espiratória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87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BRONCODILATADORES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5611" y="1737360"/>
            <a:ext cx="4901738" cy="4471939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altLang="pt-BR" b="1" dirty="0" smtClean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ATROVENT </a:t>
            </a:r>
            <a:r>
              <a:rPr lang="pt-BR" altLang="pt-BR" b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BEROTEC </a:t>
            </a:r>
            <a:endParaRPr lang="pt-BR" altLang="pt-BR" b="1" dirty="0" smtClean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DIFERENCIAR</a:t>
            </a:r>
            <a:r>
              <a:rPr lang="en-US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t-BR" altLang="pt-BR" b="1" dirty="0" smtClean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TROVENT = BROMETO DE </a:t>
            </a:r>
            <a:r>
              <a:rPr lang="pt-BR" alt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PRATRÓPIO</a:t>
            </a:r>
          </a:p>
          <a:p>
            <a:pPr algn="ctr"/>
            <a:r>
              <a:rPr lang="en-US" altLang="pt-BR" b="1" dirty="0" err="1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pt-BR" b="1" dirty="0" err="1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ogais</a:t>
            </a:r>
            <a:endParaRPr lang="pt-BR" altLang="pt-BR" b="1" dirty="0" smtClean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altLang="pt-BR" b="1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EROTEC = BROMIDRATO DE </a:t>
            </a:r>
            <a:r>
              <a:rPr lang="pt-BR" alt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ENOTEROL</a:t>
            </a:r>
            <a:r>
              <a:rPr lang="pt-BR" altLang="pt-BR" b="1" dirty="0" smtClean="0">
                <a:solidFill>
                  <a:srgbClr val="050505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pt-BR" b="1" dirty="0" err="1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Consoantes</a:t>
            </a:r>
            <a:r>
              <a:rPr lang="en-US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algn="ctr"/>
            <a:r>
              <a:rPr lang="en-US" altLang="pt-BR" b="1" dirty="0" err="1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  <a:r>
              <a:rPr lang="en-US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b="1" dirty="0" smtClean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exceder 6 gotas</a:t>
            </a:r>
            <a:endParaRPr lang="pt-BR" altLang="pt-BR" b="1" dirty="0">
              <a:solidFill>
                <a:srgbClr val="0505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6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EXPECTORANTES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15007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Usados para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 o paciente a livrar os pulmões 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secreções. Os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expectorantes fornecem um efeito de alívio sobre as membranas do aparelho respiratório. </a:t>
            </a: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Aumentam 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líquidos do aparelho respiratório, o que reduz a espessura, a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adesividade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 tensão superficial do muco, tornando-o mais fácil de ser eliminado das vias respiratórias. O resultado é uma tosse mais produtiva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ANTITUSSÍGENOS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os antitussígenos são indicados para o tratamento da tosse seca,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expectorantes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 indicação para a tosse produtiva. Desta forma, os antitussígenos agem sobre o reflexo da tosse e, os 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expectorantes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agem localmente, na secreção.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09" t="11277" r="6855" b="21564"/>
          <a:stretch/>
        </p:blipFill>
        <p:spPr>
          <a:xfrm>
            <a:off x="0" y="97581"/>
            <a:ext cx="6673827" cy="46981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9872" t="10956" r="7318" b="31544"/>
          <a:stretch/>
        </p:blipFill>
        <p:spPr>
          <a:xfrm>
            <a:off x="5318264" y="2125804"/>
            <a:ext cx="6873736" cy="415018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708023" y="1361732"/>
            <a:ext cx="3463636" cy="6174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</a:t>
            </a: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afetam o sistema </a:t>
            </a:r>
            <a:r>
              <a:rPr lang="pt-BR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respiratório</a:t>
            </a:r>
            <a:endParaRPr lang="pt-BR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6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1971" y="1915007"/>
            <a:ext cx="10058400" cy="402336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Bons estudos!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Distúrbios Respiratórios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545" y="1870364"/>
            <a:ext cx="7841673" cy="410094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distúrbios respiratórios como a </a:t>
            </a:r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DPOC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oen­ça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ulmonar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bstrutiva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rônica) podem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impedir o sistema respiratório de funcionar adequadamente. Como resultado, os pulmões são incapazes de funcionar de modo eficiente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ASMA: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é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doença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inflamatória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crônica 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vias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aéreas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caracterizada por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episódios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broncoconstrição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aguda causando encurtamento da </a:t>
            </a:r>
            <a:r>
              <a:rPr lang="pt-BR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respiraç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ão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tosse,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tensão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torácica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respiração</a:t>
            </a:r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ruidosa e </a:t>
            </a:r>
            <a:r>
              <a:rPr lang="pt-BR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rápida</a:t>
            </a:r>
            <a:r>
              <a:rPr lang="pt-B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resposta do organismo é uma liberação maciça de </a:t>
            </a:r>
            <a:r>
              <a:rPr lang="pt-B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histamina.</a:t>
            </a:r>
          </a:p>
          <a:p>
            <a:pPr algn="just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histamina é liberada, aparecem sintomas como produção aumentada de muco, inflamação e edema do revestimento dos brônquios e dos bronquíolos.</a:t>
            </a: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147"/>
          <a:stretch/>
        </p:blipFill>
        <p:spPr>
          <a:xfrm>
            <a:off x="8240745" y="3061855"/>
            <a:ext cx="3951255" cy="19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ASMA x BRONQUITE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93" y="2484197"/>
            <a:ext cx="5010635" cy="28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/>
          <p:cNvSpPr/>
          <p:nvPr/>
        </p:nvSpPr>
        <p:spPr>
          <a:xfrm>
            <a:off x="207818" y="2309642"/>
            <a:ext cx="62345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característica  básica da asma é ser uma doença que se manifesta em forma de  crises  provocadas por </a:t>
            </a:r>
            <a:r>
              <a:rPr lang="pt-BR" sz="2000" dirty="0" err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broncoconstrição</a:t>
            </a:r>
            <a:r>
              <a:rPr lang="pt-BR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isto é, pelo fechamento das vias aéreas por inflamação  e contração da musculatura. Nos episódios de asma, o </a:t>
            </a:r>
            <a:r>
              <a:rPr lang="pt-BR" sz="20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estar </a:t>
            </a:r>
            <a:r>
              <a:rPr lang="pt-BR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passageiro e, vencida a crise, a pessoa volta absolutamente ao normal. </a:t>
            </a:r>
            <a:endParaRPr lang="pt-BR" sz="2000" dirty="0" smtClean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 a bronquite se </a:t>
            </a:r>
            <a:r>
              <a:rPr lang="pt-BR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distingue pela ocorrência de tosse produtiva crônica, com catarro, por mais de três meses num ano, durante dois anos consecutivos.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Distúrbios Respiratórios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026" y="1737360"/>
            <a:ext cx="8296101" cy="4023360"/>
          </a:xfrm>
        </p:spPr>
        <p:txBody>
          <a:bodyPr/>
          <a:lstStyle/>
          <a:p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DPOC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(Doen­ça Pulmonar Obstrutiva Crônica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pt-BR" dirty="0"/>
              <a:t> 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doença caracterizada por sintomas respiratórios persistentes e limitação ao fluxo de ar nos pulmões causados por significativa exposição a partículas ou gases nocivos. A principal exposição é o cigarro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Características intrínsecas do indivíduo exposto, como perfil genético e de desenvolvimento, influenciam no grau de instalação e manifestação da doença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sintomas da DPOC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ar, em geral persistente e que piora com esforço físico; e tosse crônica, com ou sem expectoração. O principal exame necessário para diagnosticar DPOC é a prova de função pulmonar (espirometria, ou "exame de sopro").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73" y="2519882"/>
            <a:ext cx="3069897" cy="245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5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Agudo x Crônico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RECENTE, QUE DURA POUCOS DIAS OU POUCO TEMPO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CRÔNICO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QUE ESTÁ SE ESTENDENDO DURANTE O TEMPO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Refere-se ao tempo de ação, não a intensidade.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290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Conceitos</a:t>
            </a:r>
            <a:endParaRPr lang="pt-BR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737360"/>
            <a:ext cx="6384175" cy="3777058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Broncoconstrição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(fechamento parcial dos brônquios provocado por uma contração dos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mesmos).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Sibilo: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assobio agudo durante a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respiração.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importante ter meu nível de oxigênio sanguíneo aferido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65" y="1995055"/>
            <a:ext cx="1976013" cy="21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e o Sistema Respiratório</a:t>
            </a: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fármacos usados para melhorar o funcionamento de um sistema respiratório enfraquecido estão disponíveis principalmente em três formas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sprays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são inalados pelo nariz ou boca 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pomadas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cremes que são aplicados topicamente na pele 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pílulas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cápsulas que são deglutidas e absorvidas pelo aparelho 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gastrintestinal</a:t>
            </a:r>
          </a:p>
          <a:p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 diferentes classes de fármacos são usadas para tratar uma variedade de distúrbios respiratórios. 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</a:t>
            </a: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 de fármacos são: 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agonistas beta 2 -adrenérgicos ■ anticolinérgicos ■ corticosteroides 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modificadores 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leucotrienos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■ estabilizadores 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mastócitos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pt-BR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metilxantinas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pt-BR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mucolíticos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expectorantes ■ antitussígenos ■ descongestionantes</a:t>
            </a:r>
            <a:endParaRPr lang="pt-B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358" y="3377029"/>
            <a:ext cx="363616" cy="3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CORTICOSTERÓIDES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fármacos anti-inflamatórios disponíveis em formas inalantes e sistêmicas para controle a curto e a longo prazo dos sintomas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asmáticos. 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Eles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agem inibindo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■ 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de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citocinas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prostaglandinas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■ o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recrutamento 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eosinófilos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■ a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liberação de outros agentes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inflamatórios</a:t>
            </a:r>
          </a:p>
          <a:p>
            <a:pPr algn="just"/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 err="1">
                <a:solidFill>
                  <a:schemeClr val="tx1"/>
                </a:solidFill>
              </a:rPr>
              <a:t>dipropionato</a:t>
            </a:r>
            <a:r>
              <a:rPr lang="pt-BR" b="1" dirty="0">
                <a:solidFill>
                  <a:schemeClr val="tx1"/>
                </a:solidFill>
              </a:rPr>
              <a:t> de </a:t>
            </a:r>
            <a:r>
              <a:rPr lang="pt-BR" b="1" dirty="0" err="1" smtClean="0">
                <a:solidFill>
                  <a:schemeClr val="tx1"/>
                </a:solidFill>
              </a:rPr>
              <a:t>beclometasona</a:t>
            </a:r>
            <a:r>
              <a:rPr lang="pt-BR" b="1" dirty="0" smtClean="0">
                <a:solidFill>
                  <a:schemeClr val="tx1"/>
                </a:solidFill>
              </a:rPr>
              <a:t>, </a:t>
            </a:r>
            <a:r>
              <a:rPr lang="pt-BR" b="1" dirty="0" err="1" smtClean="0">
                <a:solidFill>
                  <a:schemeClr val="tx1"/>
                </a:solidFill>
              </a:rPr>
              <a:t>prednisolona</a:t>
            </a:r>
            <a:r>
              <a:rPr lang="pt-BR" b="1" dirty="0" smtClean="0">
                <a:solidFill>
                  <a:schemeClr val="tx1"/>
                </a:solidFill>
              </a:rPr>
              <a:t>, hidrocortisona, </a:t>
            </a:r>
            <a:r>
              <a:rPr lang="pt-BR" b="1" dirty="0" err="1">
                <a:solidFill>
                  <a:schemeClr val="tx1"/>
                </a:solidFill>
              </a:rPr>
              <a:t>metilprednisolona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BRONCODILATADORES</a:t>
            </a:r>
            <a:endPara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7280" y="1766782"/>
            <a:ext cx="1058210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lang="pt-BR" sz="2000" dirty="0"/>
              <a:t>Os </a:t>
            </a:r>
            <a:r>
              <a:rPr lang="pt-BR" sz="2000" dirty="0" err="1"/>
              <a:t>broncodilatadores</a:t>
            </a:r>
            <a:r>
              <a:rPr lang="pt-BR" sz="2000" dirty="0"/>
              <a:t> de ação rápida são mais usados no tratamento de alívio dos sintomas agudos enquanto os de ação prolongada são melhor usados no tratamento de manutenção. </a:t>
            </a:r>
            <a:endParaRPr lang="pt-BR" sz="2000" dirty="0" smtClean="0"/>
          </a:p>
          <a:p>
            <a:pPr lvl="0" algn="ctr" defTabSz="914400"/>
            <a:endParaRPr kumimoji="0" lang="pt-BR" altLang="pt-BR" sz="2000" b="1" i="0" u="none" strike="noStrike" cap="none" normalizeH="0" baseline="0" dirty="0" smtClean="0">
              <a:ln>
                <a:noFill/>
              </a:ln>
              <a:solidFill>
                <a:srgbClr val="050505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ATROVENT X BEROTEC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Apesar de agirem por "vias diferentes" e em receptores diferentes, eles têm praticamente o mesmo resultado final: a "</a:t>
            </a:r>
            <a:r>
              <a:rPr kumimoji="0" lang="pt-BR" altLang="pt-BR" sz="2000" b="0" i="0" u="none" strike="noStrike" cap="none" normalizeH="0" baseline="0" dirty="0" err="1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broncodilatação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" (dilatação dos brônquios melhorando a respiração). ⠀</a:t>
            </a:r>
            <a:endParaRPr lang="pt-BR" altLang="pt-BR" sz="2000" dirty="0"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Normalmente, são usados em associação, pois um potencializa a função do outro</a:t>
            </a:r>
            <a:r>
              <a:rPr kumimoji="0" lang="pt-BR" altLang="pt-BR" sz="2000" b="0" i="0" u="none" strike="noStrike" cap="none" normalizeH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(sinergismo).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50505"/>
                </a:solidFill>
                <a:effectLst/>
                <a:cs typeface="Arial" panose="020B0604020202020204" pitchFamily="34" charset="0"/>
              </a:rPr>
              <a:t>⠀</a:t>
            </a:r>
          </a:p>
        </p:txBody>
      </p:sp>
      <p:pic>
        <p:nvPicPr>
          <p:cNvPr id="1026" name="Picture 2" descr="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-3365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30" y="4681105"/>
            <a:ext cx="2802907" cy="1471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9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4134</TotalTime>
  <Words>589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Retrospectiva</vt:lpstr>
      <vt:lpstr>FARMACOLOGIA   </vt:lpstr>
      <vt:lpstr>Distúrbios Respiratórios</vt:lpstr>
      <vt:lpstr>ASMA x BRONQUITE</vt:lpstr>
      <vt:lpstr>Distúrbios Respiratórios</vt:lpstr>
      <vt:lpstr>Agudo x Crônico</vt:lpstr>
      <vt:lpstr>Conceitos</vt:lpstr>
      <vt:lpstr>Fármacos e o Sistema Respiratório</vt:lpstr>
      <vt:lpstr>CORTICOSTERÓIDES</vt:lpstr>
      <vt:lpstr>BRONCODILATADORES</vt:lpstr>
      <vt:lpstr>BRONCODILATADORES</vt:lpstr>
      <vt:lpstr>EXPECTORANTES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FARMACOLOGIA</dc:title>
  <dc:creator>User</dc:creator>
  <cp:lastModifiedBy>User</cp:lastModifiedBy>
  <cp:revision>130</cp:revision>
  <dcterms:created xsi:type="dcterms:W3CDTF">2020-03-15T19:54:15Z</dcterms:created>
  <dcterms:modified xsi:type="dcterms:W3CDTF">2020-06-01T14:52:09Z</dcterms:modified>
</cp:coreProperties>
</file>