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64" r:id="rId3"/>
    <p:sldId id="257" r:id="rId4"/>
    <p:sldId id="259" r:id="rId5"/>
    <p:sldId id="265" r:id="rId6"/>
    <p:sldId id="260" r:id="rId7"/>
    <p:sldId id="261" r:id="rId8"/>
    <p:sldId id="268" r:id="rId9"/>
    <p:sldId id="263" r:id="rId10"/>
    <p:sldId id="258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7583C4"/>
    <a:srgbClr val="ECA0C0"/>
    <a:srgbClr val="0099FF"/>
    <a:srgbClr val="990000"/>
    <a:srgbClr val="BD582C"/>
    <a:srgbClr val="6666FF"/>
    <a:srgbClr val="E7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4" d="100"/>
          <a:sy n="34" d="100"/>
        </p:scale>
        <p:origin x="2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79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9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8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9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71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6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9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1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7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0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19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3178" y="1407368"/>
            <a:ext cx="9753600" cy="275533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FARMACOLOGIA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2" t="33355" r="12497" b="18084"/>
          <a:stretch/>
        </p:blipFill>
        <p:spPr>
          <a:xfrm>
            <a:off x="10323929" y="5102070"/>
            <a:ext cx="1669043" cy="1108961"/>
          </a:xfrm>
          <a:prstGeom prst="rect">
            <a:avLst/>
          </a:prstGeom>
        </p:spPr>
      </p:pic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1183178" y="4558279"/>
            <a:ext cx="10058400" cy="1143000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PROFESSORA: ISABELA JAREMCZUK</a:t>
            </a:r>
          </a:p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183178" y="3283272"/>
            <a:ext cx="5902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Farmacologia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 Sistema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Nervoso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87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Fármacos antidepressivos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Inibidores seletivos da receptação de serotonina (ISRS)</a:t>
            </a: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Náusea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problema mais comum durante as 2 primeiras semanas; aumentos modestos dose-dependentes da PA ocorrem com doses altas. Os sintomas de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descontinuação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(p. ex., irritabilidade, ansiedade, náuseas) ocorrem muitas vezes quando o fármaco é interrompido de forma abrupta.</a:t>
            </a:r>
          </a:p>
          <a:p>
            <a:pPr algn="just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duloxetina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assemelha à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venlafaxina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eficácia e efeitos adversos.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1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Fármacos </a:t>
            </a: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anticonvulsivantes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Barbitúricos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podem ser utilizados como anticonvulsivantes e como anestésicos gerais.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Fenobarbital</a:t>
            </a:r>
          </a:p>
          <a:p>
            <a:pPr algn="just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Benzodiazepínicos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ansiolíticos utilizados no tratamento de ansiedade e insônia, mas também no tratamento como anticonvulsivantes, chegando a substituir os barbitúricos, por serem menos tóxicos (os barbitúricos podem matar por parada cardiorrespiratória por exemplo). São comumente utilizados como ansiolíticos no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operatório, visando diminuir a ansiedade dos pacientes antes das cirurgias.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Diazepam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Midazolam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Clonazepam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Oxazolinodionas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podem ser utilizados em crises de ausência.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8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Tratamentos dos distúrbios degenerativos do </a:t>
            </a: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SNC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6400" y="1845734"/>
            <a:ext cx="11557000" cy="48471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23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Farmacoterapia</a:t>
            </a:r>
            <a:r>
              <a:rPr lang="pt-BR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doença de Parkinson</a:t>
            </a:r>
          </a:p>
          <a:p>
            <a:pPr marL="0" indent="0">
              <a:buNone/>
            </a:pPr>
            <a:r>
              <a:rPr lang="pt-B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achados patológicos mais proeminentes na doença de Parkinson são a perda dos neurônios dopaminérgicos na substância </a:t>
            </a:r>
            <a:r>
              <a:rPr lang="pt-B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negra.</a:t>
            </a:r>
          </a:p>
          <a:p>
            <a:pPr marL="0" indent="0" algn="just">
              <a:buNone/>
            </a:pPr>
            <a:r>
              <a:rPr lang="pt-BR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primeira linha da </a:t>
            </a:r>
            <a:r>
              <a:rPr lang="pt-BR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farmacoterapia</a:t>
            </a:r>
            <a:r>
              <a:rPr lang="pt-BR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doença de Parkinson envolve a recuperação da atividade dopaminérgica, por exemplo, o uso da </a:t>
            </a:r>
            <a:r>
              <a:rPr lang="pt-BR" sz="2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levodopa</a:t>
            </a:r>
            <a:r>
              <a:rPr lang="pt-B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3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Farmacoterapia</a:t>
            </a:r>
            <a:r>
              <a:rPr lang="pt-BR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doença de </a:t>
            </a:r>
            <a:r>
              <a:rPr lang="pt-BR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Alzheimer</a:t>
            </a:r>
          </a:p>
          <a:p>
            <a:pPr marL="0" indent="0" algn="just">
              <a:buNone/>
            </a:pPr>
            <a:r>
              <a:rPr lang="pt-BR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fármacos inibidores de colinesterase (</a:t>
            </a:r>
            <a:r>
              <a:rPr lang="pt-BR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IChE</a:t>
            </a:r>
            <a:r>
              <a:rPr lang="pt-BR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vêm sendo, atualmente, a alternativa terapêutica mais comumente empregada por apresentarem melhores resultados no controle da doença sem, entretanto, serem capazes de impedir sua progressão em nenhum de seus </a:t>
            </a:r>
            <a:r>
              <a:rPr lang="pt-B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níveis.</a:t>
            </a:r>
          </a:p>
          <a:p>
            <a:pPr marL="0" indent="0" algn="just">
              <a:buNone/>
            </a:pPr>
            <a:r>
              <a:rPr lang="pt-BR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feitos </a:t>
            </a:r>
            <a:r>
              <a:rPr lang="pt-BR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adversos gastrintestinais, que são os mais comuns, e incluem náuseas, vômitos, diarreia, anorexia, dispepsia e dor abdominal; </a:t>
            </a:r>
            <a:endParaRPr lang="pt-BR" sz="2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efeitos cardiovasculares, como: oscilação da pressão arterial, síncope, arritmia e bradicardia, que geralmente é insignificante, mas pode instabilizar pacientes com defeitos de condução prévios, o que justifica a realização de um eletrocardiograma antes do início do uso </a:t>
            </a:r>
            <a:r>
              <a:rPr lang="pt-B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um fármaco dessa classe</a:t>
            </a:r>
          </a:p>
          <a:p>
            <a:pPr marL="0" indent="0" algn="just">
              <a:buNone/>
            </a:pPr>
            <a:r>
              <a:rPr lang="pt-B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outros sintomas </a:t>
            </a:r>
            <a:r>
              <a:rPr lang="pt-BR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gerais, por exemplo, tonteiras, cefaleia, agitação, insônia, câimbras e sudorese. </a:t>
            </a:r>
            <a:endParaRPr lang="pt-BR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/>
              <a:t/>
            </a:r>
            <a:br>
              <a:rPr lang="pt-BR" dirty="0"/>
            </a:b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316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t-B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Obrigada!!</a:t>
            </a:r>
            <a:endParaRPr lang="pt-B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sistema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nervoso monitora e coordena as 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voluntárias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como andar (que nós conscientemente decidimos fazer) e 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involuntárias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como a respiração e a digestão, que acontecem sem a nossa decisão específica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células nervosas, chamadas de </a:t>
            </a:r>
            <a:r>
              <a:rPr lang="pt-BR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neurônios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são as células que constituem o tecido nervoso, das quais o sistema nervoso é feito. Elas trabalham por meio de ação química e elétrica, que permite a transmissão de sinais em nosso corpo.</a:t>
            </a:r>
          </a:p>
        </p:txBody>
      </p:sp>
    </p:spTree>
    <p:extLst>
      <p:ext uri="{BB962C8B-B14F-4D97-AF65-F5344CB8AC3E}">
        <p14:creationId xmlns:p14="http://schemas.microsoft.com/office/powerpoint/2010/main" val="37908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Sistema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Nervoso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7500" y="1930400"/>
            <a:ext cx="7645400" cy="3938694"/>
          </a:xfrm>
        </p:spPr>
        <p:txBody>
          <a:bodyPr>
            <a:normAutofit fontScale="92500" lnSpcReduction="10000"/>
          </a:bodyPr>
          <a:lstStyle/>
          <a:p>
            <a:pPr algn="just"/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Sistema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Nervoso Central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(SNC) 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Sistema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Nervoso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Periférico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(SNP) – Abrange o Sistema Nervoso Somático e o Sistema Nervoso Autônomo 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SNA ainda pode ser subdividido em sistema nervoso autônomo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simpático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sistema nervoso autônomo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parassimpático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i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Neurotransmissores</a:t>
            </a:r>
            <a:endParaRPr lang="en-US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SIMPÁTICO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Noradrenalina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PARASSIMPÁTICO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Acetilcolina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30939" t="22765" r="34165" b="7943"/>
          <a:stretch/>
        </p:blipFill>
        <p:spPr>
          <a:xfrm>
            <a:off x="8178800" y="1828800"/>
            <a:ext cx="3886200" cy="433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Simpático                 Parassimpático</a:t>
            </a:r>
            <a:endParaRPr lang="pt-BR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LUTA ou FUGA                                               Digestão ou REPOUSO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Bombeia sangue para os músculos                Retoma  a atividade normal do corpo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 coração                                              Desacelera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coração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 respiração                                          Desacelera respiração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Inibe digestão                                                  Estimula digestão                                                           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Dilatar as pupilas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6113780" y="1845734"/>
            <a:ext cx="0" cy="4023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973388"/>
            <a:ext cx="2311400" cy="184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91" b="50852"/>
          <a:stretch/>
        </p:blipFill>
        <p:spPr>
          <a:xfrm>
            <a:off x="9402445" y="3973388"/>
            <a:ext cx="1978025" cy="184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e funções controladas pelo sistema nervoso Simpático e Parassimpático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Sistema nervoso simpático e parassimpático: funções e diferenças - Diferenças entre sistema nervoso simpático e parassimpátic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86" y="1873479"/>
            <a:ext cx="7367587" cy="434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8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Nervoso Autônomo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Independente de controle voluntário 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regula processos como:</a:t>
            </a: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Contração e relaxamento dos músculos lisos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Batimentos cardíacos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Secreção de hormônios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Processos metabólicos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Neurotransmissores do Sistema 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ervoso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595" t="22528" r="8155" b="32981"/>
          <a:stretch/>
        </p:blipFill>
        <p:spPr>
          <a:xfrm>
            <a:off x="2995930" y="2243650"/>
            <a:ext cx="6261100" cy="39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NEUROTRANSMISSORES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Acetilcolina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Manutenção do alerta e vigília facilita a excitabilidade do córtex cerebral e modula o processamento sensorial, e participa dos mecanismos de memória e aprendizagem.</a:t>
            </a:r>
          </a:p>
          <a:p>
            <a:pPr algn="just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Noradrenalina: Influencia também o sistema de alerta e vigília, mantendo os processos de atenção, participa de respostas emocionais aversivas (raiva, agressão) e gratificantes (afeto) e no controle da fome e saciedade.</a:t>
            </a:r>
          </a:p>
          <a:p>
            <a:pPr algn="just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Glutamato: Principal neurotransmissor excitatório do SNC, participando desde a ativação mínima para manter aberta uma via de transmissão até a excitação persistente que culmina num processo patológico.</a:t>
            </a:r>
          </a:p>
          <a:p>
            <a:pPr algn="just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Dopamina: Essencial para o controle motor voluntário, participa em processos que a motivação forma parte essencial do comportamento, além de contribuir para manter a atenção, avaliação correta da realidade, e controle do pensamento.</a:t>
            </a:r>
          </a:p>
        </p:txBody>
      </p:sp>
    </p:spTree>
    <p:extLst>
      <p:ext uri="{BB962C8B-B14F-4D97-AF65-F5344CB8AC3E}">
        <p14:creationId xmlns:p14="http://schemas.microsoft.com/office/powerpoint/2010/main" val="1744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Fármacos antidepressivos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Antidepressivos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tricíclicos (ADT)</a:t>
            </a:r>
          </a:p>
          <a:p>
            <a:pPr algn="just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tuam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aumentando a disponibilidade cerebral de serotonina, noradrenalina e, em menor escala, de dopamina, que são neurotransmissores fundamentais para o bom funcionamento do cérebro. Além de regular o humor, o sono, a libido e o apetite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eações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dversas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boca seca, disfunção sexual, retenção urinária, queda de pressão, constipação intestinal, visão desfocada, taquicardia, tonturas, sudorese, sedação, ganho de peso, tremores, além de possíveis perigosas interações medicamentosas.</a:t>
            </a:r>
          </a:p>
        </p:txBody>
      </p:sp>
    </p:spTree>
    <p:extLst>
      <p:ext uri="{BB962C8B-B14F-4D97-AF65-F5344CB8AC3E}">
        <p14:creationId xmlns:p14="http://schemas.microsoft.com/office/powerpoint/2010/main" val="3158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12844</TotalTime>
  <Words>664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Retrospectiva</vt:lpstr>
      <vt:lpstr>FARMACOLOGIA   </vt:lpstr>
      <vt:lpstr>Apresentação do PowerPoint</vt:lpstr>
      <vt:lpstr>Classificação Sistema Nervoso</vt:lpstr>
      <vt:lpstr>Simpático                 Parassimpático</vt:lpstr>
      <vt:lpstr>Sistemas e funções controladas pelo sistema nervoso Simpático e Parassimpático</vt:lpstr>
      <vt:lpstr>Sistema Nervoso Autônomo</vt:lpstr>
      <vt:lpstr>Neurotransmissores do Sistema Nervoso</vt:lpstr>
      <vt:lpstr>PRINCIPAIS NEUROTRANSMISSORES</vt:lpstr>
      <vt:lpstr>     Fármacos antidepressivos</vt:lpstr>
      <vt:lpstr>     Fármacos antidepressivos</vt:lpstr>
      <vt:lpstr>Fármacos anticonvulsivantes</vt:lpstr>
      <vt:lpstr>Tratamentos dos distúrbios degenerativos do SNC</vt:lpstr>
      <vt:lpstr>Apresentação do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FARMACOLOGIA</dc:title>
  <dc:creator>User</dc:creator>
  <cp:lastModifiedBy>User</cp:lastModifiedBy>
  <cp:revision>185</cp:revision>
  <dcterms:created xsi:type="dcterms:W3CDTF">2020-03-15T19:54:15Z</dcterms:created>
  <dcterms:modified xsi:type="dcterms:W3CDTF">2020-06-21T14:03:35Z</dcterms:modified>
</cp:coreProperties>
</file>