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887" r:id="rId2"/>
    <p:sldId id="909" r:id="rId3"/>
    <p:sldId id="891" r:id="rId4"/>
    <p:sldId id="910" r:id="rId5"/>
    <p:sldId id="892" r:id="rId6"/>
    <p:sldId id="911" r:id="rId7"/>
    <p:sldId id="893" r:id="rId8"/>
    <p:sldId id="894" r:id="rId9"/>
    <p:sldId id="890" r:id="rId10"/>
    <p:sldId id="896" r:id="rId11"/>
    <p:sldId id="895" r:id="rId12"/>
    <p:sldId id="898" r:id="rId13"/>
    <p:sldId id="903" r:id="rId14"/>
    <p:sldId id="912" r:id="rId15"/>
    <p:sldId id="901" r:id="rId16"/>
    <p:sldId id="897" r:id="rId17"/>
    <p:sldId id="900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 varScale="1">
        <p:scale>
          <a:sx n="45" d="100"/>
          <a:sy n="45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F54CE-620A-4B97-A606-FC2C68AB3E34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9B34E-3700-4AA3-98D3-4FF4F572BE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743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EXAME FÍSICO - </a:t>
            </a:r>
            <a:r>
              <a:rPr lang="pt-BR" b="1" dirty="0">
                <a:solidFill>
                  <a:srgbClr val="FF0000"/>
                </a:solidFill>
              </a:rPr>
              <a:t>GERAL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PESCOÇO</a:t>
            </a:r>
            <a:r>
              <a:rPr lang="pt-BR" sz="4000" dirty="0" smtClean="0"/>
              <a:t> </a:t>
            </a:r>
            <a:r>
              <a:rPr lang="pt-BR" sz="4000" dirty="0"/>
              <a:t>- palpação da </a:t>
            </a:r>
            <a:r>
              <a:rPr lang="pt-BR" sz="4000" dirty="0" err="1" smtClean="0"/>
              <a:t>tireóide</a:t>
            </a:r>
            <a:endParaRPr lang="pt-BR" sz="4000" dirty="0"/>
          </a:p>
          <a:p>
            <a:r>
              <a:rPr lang="pt-BR" sz="4000" dirty="0" smtClean="0"/>
              <a:t>Em </a:t>
            </a:r>
            <a:r>
              <a:rPr lang="pt-BR" sz="4000" dirty="0"/>
              <a:t>função da </a:t>
            </a:r>
            <a:r>
              <a:rPr lang="pt-BR" sz="4000" dirty="0">
                <a:solidFill>
                  <a:srgbClr val="0070C0"/>
                </a:solidFill>
              </a:rPr>
              <a:t>hipertrofia da </a:t>
            </a:r>
            <a:r>
              <a:rPr lang="pt-BR" sz="4000" dirty="0" err="1" smtClean="0">
                <a:solidFill>
                  <a:srgbClr val="0070C0"/>
                </a:solidFill>
              </a:rPr>
              <a:t>tireóide</a:t>
            </a:r>
            <a:r>
              <a:rPr lang="pt-BR" sz="4000" dirty="0" smtClean="0"/>
              <a:t>, </a:t>
            </a:r>
            <a:r>
              <a:rPr lang="pt-BR" sz="4000" dirty="0"/>
              <a:t>aumenta sua circunferência, mais </a:t>
            </a:r>
            <a:r>
              <a:rPr lang="pt-BR" sz="4000" dirty="0" err="1"/>
              <a:t>evidenciável</a:t>
            </a:r>
            <a:r>
              <a:rPr lang="pt-BR" sz="4000" dirty="0"/>
              <a:t> por volta do quinto </a:t>
            </a:r>
            <a:r>
              <a:rPr lang="pt-BR" sz="4000" dirty="0" smtClean="0"/>
              <a:t>mês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6133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APARELHO GASTROINTESTINAL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rmAutofit/>
          </a:bodyPr>
          <a:lstStyle/>
          <a:p>
            <a:r>
              <a:rPr lang="pt-BR" dirty="0" smtClean="0"/>
              <a:t>Há </a:t>
            </a:r>
            <a:r>
              <a:rPr lang="pt-BR" dirty="0">
                <a:solidFill>
                  <a:srgbClr val="FF0000"/>
                </a:solidFill>
              </a:rPr>
              <a:t>diminuição do peristaltismo </a:t>
            </a:r>
            <a:r>
              <a:rPr lang="pt-BR" dirty="0"/>
              <a:t>(pelo efeito da progesterona na musculatura lisa) </a:t>
            </a:r>
          </a:p>
          <a:p>
            <a:r>
              <a:rPr lang="pt-BR" dirty="0">
                <a:solidFill>
                  <a:srgbClr val="FF0000"/>
                </a:solidFill>
              </a:rPr>
              <a:t>Retardo do esvaziamento gástrico e no trânsito intestinal</a:t>
            </a:r>
            <a:r>
              <a:rPr lang="pt-BR" dirty="0"/>
              <a:t>, que pode provocar náuseas e constipação (pela redução do peristaltismo) </a:t>
            </a:r>
          </a:p>
          <a:p>
            <a:r>
              <a:rPr lang="pt-BR" dirty="0">
                <a:solidFill>
                  <a:srgbClr val="FF0000"/>
                </a:solidFill>
              </a:rPr>
              <a:t>Pirose</a:t>
            </a:r>
            <a:r>
              <a:rPr lang="pt-BR" dirty="0"/>
              <a:t> – provocada pelo refluxo do conteúdo gástrico para o esôfago, também devido à diminuição do peristaltismo </a:t>
            </a:r>
          </a:p>
          <a:p>
            <a:r>
              <a:rPr lang="pt-BR" dirty="0"/>
              <a:t>Tendência ao aparecimento de </a:t>
            </a:r>
            <a:r>
              <a:rPr lang="pt-BR" dirty="0" err="1">
                <a:solidFill>
                  <a:srgbClr val="FF0000"/>
                </a:solidFill>
              </a:rPr>
              <a:t>hemorróidas</a:t>
            </a:r>
            <a:r>
              <a:rPr lang="pt-BR" dirty="0"/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9086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EXAME FÍSICO - </a:t>
            </a:r>
            <a:r>
              <a:rPr lang="pt-BR" b="1" dirty="0">
                <a:solidFill>
                  <a:srgbClr val="FF0000"/>
                </a:solidFill>
              </a:rPr>
              <a:t>GERAL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palpação </a:t>
            </a:r>
            <a:r>
              <a:rPr lang="pt-BR" dirty="0"/>
              <a:t>dos gânglios </a:t>
            </a:r>
            <a:r>
              <a:rPr lang="pt-BR" dirty="0" smtClean="0"/>
              <a:t>inguinais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516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APARELHO URINÁRIO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0060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Aumento </a:t>
            </a:r>
            <a:r>
              <a:rPr lang="pt-BR" dirty="0">
                <a:solidFill>
                  <a:srgbClr val="00B050"/>
                </a:solidFill>
              </a:rPr>
              <a:t>do fluxo sanguíneo nos rins </a:t>
            </a:r>
            <a:r>
              <a:rPr lang="pt-BR" dirty="0"/>
              <a:t>(de 30 a 50%), obrigando os rins a filtrar maior quantidade de sangue </a:t>
            </a:r>
          </a:p>
          <a:p>
            <a:r>
              <a:rPr lang="pt-BR" dirty="0">
                <a:solidFill>
                  <a:srgbClr val="00B050"/>
                </a:solidFill>
              </a:rPr>
              <a:t>Aumento da eliminação urinária </a:t>
            </a:r>
          </a:p>
          <a:p>
            <a:r>
              <a:rPr lang="pt-BR" dirty="0"/>
              <a:t>A musculatura lisa dos ureteres sofre ação da progesterona, </a:t>
            </a:r>
            <a:r>
              <a:rPr lang="pt-BR" dirty="0">
                <a:solidFill>
                  <a:srgbClr val="00B050"/>
                </a:solidFill>
              </a:rPr>
              <a:t>diminuindo o peristaltismo </a:t>
            </a:r>
            <a:r>
              <a:rPr lang="pt-BR" dirty="0"/>
              <a:t>e dilatando-se </a:t>
            </a:r>
          </a:p>
          <a:p>
            <a:r>
              <a:rPr lang="pt-BR" dirty="0"/>
              <a:t>Pelve renal e ureteres dilatam-se, levando a </a:t>
            </a:r>
            <a:r>
              <a:rPr lang="pt-BR" dirty="0">
                <a:solidFill>
                  <a:srgbClr val="00B050"/>
                </a:solidFill>
              </a:rPr>
              <a:t>estagnação da urina </a:t>
            </a:r>
            <a:r>
              <a:rPr lang="pt-BR" dirty="0"/>
              <a:t>no sistema coletor (aumentando o risco de infecção urinária) </a:t>
            </a:r>
          </a:p>
          <a:p>
            <a:r>
              <a:rPr lang="pt-BR" dirty="0"/>
              <a:t>Excreção de água e sódio aumenta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1274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906" y="332656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ALTERAÇÕES NO METABOLISMO DE CARBOIDRATOS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r>
              <a:rPr lang="pt-BR" dirty="0" smtClean="0"/>
              <a:t>O </a:t>
            </a:r>
            <a:r>
              <a:rPr lang="pt-BR" dirty="0">
                <a:solidFill>
                  <a:srgbClr val="00B050"/>
                </a:solidFill>
              </a:rPr>
              <a:t>metabolismo de carboidratos é consideravelmente aumentado </a:t>
            </a:r>
            <a:r>
              <a:rPr lang="pt-BR" dirty="0"/>
              <a:t>devido à necessidade fetal e o aparecimento de hormônios placentários que interferem na ação da insulina </a:t>
            </a:r>
          </a:p>
          <a:p>
            <a:r>
              <a:rPr lang="pt-BR" dirty="0"/>
              <a:t>Tendência a </a:t>
            </a:r>
            <a:r>
              <a:rPr lang="pt-BR" dirty="0">
                <a:solidFill>
                  <a:srgbClr val="00B050"/>
                </a:solidFill>
              </a:rPr>
              <a:t>hipoglicemia em estado de jejum </a:t>
            </a:r>
          </a:p>
          <a:p>
            <a:r>
              <a:rPr lang="pt-BR" dirty="0"/>
              <a:t>Todas as necessidades energéticas do feto provêm do suprimento materno de glicose </a:t>
            </a:r>
          </a:p>
          <a:p>
            <a:r>
              <a:rPr lang="pt-BR" dirty="0"/>
              <a:t>O feto também retira precursores da glicose da mãe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38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906" y="332656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ALTERAÇÕES NO METABOLISMO DE CARBOIDRATOS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r>
              <a:rPr lang="pt-BR" dirty="0" smtClean="0"/>
              <a:t>Os </a:t>
            </a:r>
            <a:r>
              <a:rPr lang="pt-BR" dirty="0">
                <a:solidFill>
                  <a:srgbClr val="00B050"/>
                </a:solidFill>
              </a:rPr>
              <a:t>níveis glicêmicos e de insulina plasmática baixam rapidamente </a:t>
            </a:r>
          </a:p>
          <a:p>
            <a:r>
              <a:rPr lang="pt-BR" dirty="0"/>
              <a:t>Os ácidos graxos podem ser utilizados e podem acumular-se corpos </a:t>
            </a:r>
            <a:r>
              <a:rPr lang="pt-BR" dirty="0" err="1"/>
              <a:t>cetônicos</a:t>
            </a:r>
            <a:r>
              <a:rPr lang="pt-BR" dirty="0"/>
              <a:t> </a:t>
            </a:r>
          </a:p>
          <a:p>
            <a:r>
              <a:rPr lang="pt-BR" dirty="0">
                <a:solidFill>
                  <a:srgbClr val="00B050"/>
                </a:solidFill>
              </a:rPr>
              <a:t>Tendência à hiperglicemia</a:t>
            </a:r>
            <a:r>
              <a:rPr lang="pt-BR" dirty="0"/>
              <a:t>; os hormônios placentários exercem um efeito </a:t>
            </a:r>
            <a:r>
              <a:rPr lang="pt-BR" dirty="0" err="1"/>
              <a:t>anti-insulina</a:t>
            </a:r>
            <a:r>
              <a:rPr lang="pt-BR" dirty="0"/>
              <a:t> cada vez mais importante (diabetes gestacional do final do </a:t>
            </a:r>
            <a:r>
              <a:rPr lang="pt-BR">
                <a:solidFill>
                  <a:srgbClr val="00B050"/>
                </a:solidFill>
              </a:rPr>
              <a:t>2º </a:t>
            </a:r>
            <a:r>
              <a:rPr lang="pt-BR" smtClean="0">
                <a:solidFill>
                  <a:srgbClr val="00B050"/>
                </a:solidFill>
              </a:rPr>
              <a:t>trimestre</a:t>
            </a:r>
            <a:r>
              <a:rPr lang="pt-BR" smtClean="0"/>
              <a:t>).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1761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ALTERAÇÕES HEMATOLÓGICAS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554461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Os </a:t>
            </a:r>
            <a:r>
              <a:rPr lang="pt-BR" dirty="0">
                <a:solidFill>
                  <a:srgbClr val="00B050"/>
                </a:solidFill>
              </a:rPr>
              <a:t>leucócitos se elevam</a:t>
            </a:r>
            <a:r>
              <a:rPr lang="pt-BR" dirty="0"/>
              <a:t>, variando de 6.000 e 12.000/mm3 , chegando a 25.000 durante o trabalho de parto (normal e não grávidas = 5000 a 10000). Protege contra infecções </a:t>
            </a:r>
          </a:p>
          <a:p>
            <a:r>
              <a:rPr lang="pt-BR" dirty="0"/>
              <a:t>O nível de </a:t>
            </a:r>
            <a:r>
              <a:rPr lang="pt-BR" dirty="0">
                <a:solidFill>
                  <a:srgbClr val="00B050"/>
                </a:solidFill>
              </a:rPr>
              <a:t>fibrinogênio aumenta </a:t>
            </a:r>
            <a:r>
              <a:rPr lang="pt-BR" dirty="0"/>
              <a:t>em 50%, por influência do estrogênio e da progesterona </a:t>
            </a:r>
          </a:p>
          <a:p>
            <a:r>
              <a:rPr lang="pt-BR" dirty="0">
                <a:solidFill>
                  <a:srgbClr val="00B050"/>
                </a:solidFill>
              </a:rPr>
              <a:t>Aumento no volume sanguíneo </a:t>
            </a:r>
            <a:r>
              <a:rPr lang="pt-BR" dirty="0"/>
              <a:t>de 1 a 1,5 litros durante a gravidez </a:t>
            </a:r>
          </a:p>
          <a:p>
            <a:r>
              <a:rPr lang="pt-BR" dirty="0">
                <a:solidFill>
                  <a:srgbClr val="00B050"/>
                </a:solidFill>
              </a:rPr>
              <a:t>A</a:t>
            </a:r>
            <a:r>
              <a:rPr lang="pt-BR" dirty="0" smtClean="0">
                <a:solidFill>
                  <a:srgbClr val="00B050"/>
                </a:solidFill>
              </a:rPr>
              <a:t>umento </a:t>
            </a:r>
            <a:r>
              <a:rPr lang="pt-BR" dirty="0">
                <a:solidFill>
                  <a:srgbClr val="00B050"/>
                </a:solidFill>
              </a:rPr>
              <a:t>do volume plasmático </a:t>
            </a:r>
          </a:p>
          <a:p>
            <a:r>
              <a:rPr lang="pt-BR" dirty="0">
                <a:solidFill>
                  <a:srgbClr val="00B050"/>
                </a:solidFill>
              </a:rPr>
              <a:t>Aumento do número de eritrócitos</a:t>
            </a:r>
            <a:r>
              <a:rPr lang="pt-BR" dirty="0"/>
              <a:t> de 250 para 450ml de </a:t>
            </a:r>
            <a:r>
              <a:rPr lang="pt-BR" dirty="0" smtClean="0"/>
              <a:t>hemácias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9720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EXAME FÍSICO - </a:t>
            </a:r>
            <a:r>
              <a:rPr lang="pt-BR" b="1" dirty="0">
                <a:solidFill>
                  <a:srgbClr val="FF0000"/>
                </a:solidFill>
              </a:rPr>
              <a:t>GERAL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exame </a:t>
            </a:r>
            <a:r>
              <a:rPr lang="pt-BR" dirty="0"/>
              <a:t>dos membros </a:t>
            </a:r>
            <a:r>
              <a:rPr lang="pt-BR" dirty="0" smtClean="0"/>
              <a:t>inferiores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3889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32656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ALTERAÇÕES NO SISTEMA MÚSCULO-ESQUELÉTICO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Amolecimento </a:t>
            </a:r>
            <a:r>
              <a:rPr lang="pt-BR" dirty="0">
                <a:solidFill>
                  <a:srgbClr val="0070C0"/>
                </a:solidFill>
              </a:rPr>
              <a:t>das cartilagens </a:t>
            </a:r>
            <a:r>
              <a:rPr lang="pt-BR" dirty="0" smtClean="0">
                <a:solidFill>
                  <a:srgbClr val="0070C0"/>
                </a:solidFill>
              </a:rPr>
              <a:t>pélvicas</a:t>
            </a:r>
            <a:r>
              <a:rPr lang="pt-BR" dirty="0" smtClean="0"/>
              <a:t>, </a:t>
            </a:r>
            <a:r>
              <a:rPr lang="pt-BR" dirty="0"/>
              <a:t>provocando tendência a tropeços e quedas e lombalgias </a:t>
            </a:r>
          </a:p>
          <a:p>
            <a:r>
              <a:rPr lang="pt-BR" dirty="0"/>
              <a:t>Mobilidade aumentada nas articulações pélvicas (</a:t>
            </a:r>
            <a:r>
              <a:rPr lang="pt-BR" dirty="0">
                <a:solidFill>
                  <a:srgbClr val="0070C0"/>
                </a:solidFill>
              </a:rPr>
              <a:t>marcha anserina</a:t>
            </a:r>
            <a:r>
              <a:rPr lang="pt-BR" dirty="0"/>
              <a:t>) </a:t>
            </a:r>
          </a:p>
          <a:p>
            <a:r>
              <a:rPr lang="pt-BR" dirty="0">
                <a:solidFill>
                  <a:srgbClr val="0070C0"/>
                </a:solidFill>
              </a:rPr>
              <a:t>Relaxamento dos ligamentos </a:t>
            </a:r>
            <a:r>
              <a:rPr lang="pt-BR" dirty="0"/>
              <a:t>por ação da </a:t>
            </a:r>
            <a:r>
              <a:rPr lang="pt-BR" dirty="0" err="1"/>
              <a:t>relaxina</a:t>
            </a:r>
            <a:r>
              <a:rPr lang="pt-BR" dirty="0"/>
              <a:t> (aumenta a preparação para o parto vaginal) </a:t>
            </a:r>
          </a:p>
          <a:p>
            <a:r>
              <a:rPr lang="pt-BR" dirty="0"/>
              <a:t>Os músculos abdominais podem estar relaxados e com </a:t>
            </a:r>
            <a:r>
              <a:rPr lang="pt-BR" dirty="0" err="1" smtClean="0"/>
              <a:t>tonus</a:t>
            </a:r>
            <a:r>
              <a:rPr lang="pt-BR" dirty="0" smtClean="0"/>
              <a:t> </a:t>
            </a:r>
            <a:r>
              <a:rPr lang="pt-BR" dirty="0"/>
              <a:t>baixo, podendo separar (</a:t>
            </a:r>
            <a:r>
              <a:rPr lang="pt-BR" dirty="0">
                <a:solidFill>
                  <a:srgbClr val="0070C0"/>
                </a:solidFill>
              </a:rPr>
              <a:t>diástase</a:t>
            </a:r>
            <a:r>
              <a:rPr lang="pt-BR" dirty="0"/>
              <a:t>) </a:t>
            </a:r>
          </a:p>
          <a:p>
            <a:r>
              <a:rPr lang="pt-BR" dirty="0"/>
              <a:t>Modificações na postura (</a:t>
            </a:r>
            <a:r>
              <a:rPr lang="pt-BR" dirty="0">
                <a:solidFill>
                  <a:srgbClr val="0070C0"/>
                </a:solidFill>
              </a:rPr>
              <a:t>centro de gravidade muda para frente</a:t>
            </a:r>
            <a:r>
              <a:rPr lang="pt-BR" dirty="0"/>
              <a:t>) </a:t>
            </a:r>
          </a:p>
          <a:p>
            <a:r>
              <a:rPr lang="pt-BR" dirty="0">
                <a:solidFill>
                  <a:srgbClr val="0070C0"/>
                </a:solidFill>
              </a:rPr>
              <a:t>Lordose</a:t>
            </a:r>
            <a:r>
              <a:rPr lang="pt-BR" dirty="0"/>
              <a:t> aumentada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20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ALTERAÇÕES DAS GLÂNDULAS ENDÓCRINAS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28592"/>
          </a:xfrm>
        </p:spPr>
        <p:txBody>
          <a:bodyPr>
            <a:normAutofit/>
          </a:bodyPr>
          <a:lstStyle/>
          <a:p>
            <a:r>
              <a:rPr lang="pt-BR" smtClean="0"/>
              <a:t>Aumento generalizado e gradual da produção de todos os hormônios </a:t>
            </a:r>
          </a:p>
          <a:p>
            <a:r>
              <a:rPr lang="pt-BR" smtClean="0"/>
              <a:t>Hormônio </a:t>
            </a:r>
            <a:r>
              <a:rPr lang="pt-BR" dirty="0" err="1"/>
              <a:t>melanócito</a:t>
            </a:r>
            <a:r>
              <a:rPr lang="pt-BR" dirty="0"/>
              <a:t> estimulante: hormônio </a:t>
            </a:r>
            <a:r>
              <a:rPr lang="pt-BR" dirty="0" err="1"/>
              <a:t>hipofisário</a:t>
            </a:r>
            <a:r>
              <a:rPr lang="pt-BR" dirty="0"/>
              <a:t> causa o escurecimento na pigmentação da pele em certas áreas do corpo da mulher </a:t>
            </a:r>
          </a:p>
          <a:p>
            <a:r>
              <a:rPr lang="pt-BR" dirty="0"/>
              <a:t>Aumento da </a:t>
            </a:r>
            <a:r>
              <a:rPr lang="pt-BR" dirty="0" err="1"/>
              <a:t>aldosterona</a:t>
            </a:r>
            <a:r>
              <a:rPr lang="pt-BR" dirty="0"/>
              <a:t>: estimula os glomérulos do rim a reabsorver sódio e água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142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ALTERAÇÕES DAS GLÂNDULAS ENDÓCRINAS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2859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Produção </a:t>
            </a:r>
            <a:r>
              <a:rPr lang="pt-BR" dirty="0"/>
              <a:t>de gonadotrofina coriônica humana (</a:t>
            </a:r>
            <a:r>
              <a:rPr lang="pt-BR" dirty="0">
                <a:solidFill>
                  <a:srgbClr val="0070C0"/>
                </a:solidFill>
              </a:rPr>
              <a:t>HCG</a:t>
            </a:r>
            <a:r>
              <a:rPr lang="pt-BR" dirty="0"/>
              <a:t>): estimula a produção de progesterona e estrogênio pelo corpo lúteo, para a manutenção da gestação até que a placenta se desenvolva totalmente para assumir essa posição </a:t>
            </a:r>
          </a:p>
          <a:p>
            <a:r>
              <a:rPr lang="pt-BR" dirty="0"/>
              <a:t>Produção de </a:t>
            </a:r>
            <a:r>
              <a:rPr lang="pt-BR" dirty="0" err="1">
                <a:solidFill>
                  <a:srgbClr val="0070C0"/>
                </a:solidFill>
              </a:rPr>
              <a:t>somatotropina</a:t>
            </a:r>
            <a:r>
              <a:rPr lang="pt-BR" dirty="0">
                <a:solidFill>
                  <a:srgbClr val="0070C0"/>
                </a:solidFill>
              </a:rPr>
              <a:t> coriônica humana </a:t>
            </a:r>
            <a:r>
              <a:rPr lang="pt-BR" dirty="0"/>
              <a:t>(HCS -produzida pelo </a:t>
            </a:r>
            <a:r>
              <a:rPr lang="pt-BR" dirty="0" err="1"/>
              <a:t>Cório</a:t>
            </a:r>
            <a:r>
              <a:rPr lang="pt-BR" dirty="0"/>
              <a:t>, localizado na placenta - age no metabolismo </a:t>
            </a:r>
            <a:r>
              <a:rPr lang="pt-BR" dirty="0" smtClean="0"/>
              <a:t>orgânico </a:t>
            </a:r>
            <a:r>
              <a:rPr lang="pt-BR" dirty="0"/>
              <a:t>do </a:t>
            </a:r>
            <a:r>
              <a:rPr lang="pt-BR" dirty="0" smtClean="0"/>
              <a:t>feto, </a:t>
            </a:r>
            <a:r>
              <a:rPr lang="pt-BR" dirty="0"/>
              <a:t>aumentando-o e colaborando no desenvolvimento fetal e, por outro lado, possui </a:t>
            </a:r>
            <a:r>
              <a:rPr lang="pt-BR" dirty="0" smtClean="0"/>
              <a:t>tropismo </a:t>
            </a:r>
            <a:r>
              <a:rPr lang="pt-BR" dirty="0"/>
              <a:t>pelo tecido mamário materno)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127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ALTERAÇÕES DAS GLÂNDULAS ENDÓCRINAS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28592"/>
          </a:xfrm>
        </p:spPr>
        <p:txBody>
          <a:bodyPr>
            <a:normAutofit/>
          </a:bodyPr>
          <a:lstStyle/>
          <a:p>
            <a:r>
              <a:rPr lang="pt-BR" dirty="0" smtClean="0"/>
              <a:t>Produção </a:t>
            </a:r>
            <a:r>
              <a:rPr lang="pt-BR" dirty="0"/>
              <a:t>de </a:t>
            </a:r>
            <a:r>
              <a:rPr lang="pt-BR" dirty="0" err="1">
                <a:solidFill>
                  <a:srgbClr val="0070C0"/>
                </a:solidFill>
              </a:rPr>
              <a:t>lactogênio</a:t>
            </a:r>
            <a:r>
              <a:rPr lang="pt-BR" dirty="0">
                <a:solidFill>
                  <a:srgbClr val="0070C0"/>
                </a:solidFill>
              </a:rPr>
              <a:t> placentário humano </a:t>
            </a:r>
            <a:r>
              <a:rPr lang="pt-BR" dirty="0"/>
              <a:t>(</a:t>
            </a:r>
            <a:r>
              <a:rPr lang="pt-BR" dirty="0" smtClean="0"/>
              <a:t>HPL -hormônio</a:t>
            </a:r>
            <a:r>
              <a:rPr lang="pt-BR" dirty="0"/>
              <a:t>  produzido </a:t>
            </a:r>
            <a:r>
              <a:rPr lang="pt-BR" dirty="0" smtClean="0"/>
              <a:t>na placenta  após </a:t>
            </a:r>
            <a:r>
              <a:rPr lang="pt-BR" dirty="0"/>
              <a:t>a quarta semana embrionária e tem um aumento significativo no segundo trimestre </a:t>
            </a:r>
            <a:r>
              <a:rPr lang="pt-BR" dirty="0" smtClean="0"/>
              <a:t>gestacional</a:t>
            </a:r>
            <a:r>
              <a:rPr lang="pt-BR" dirty="0"/>
              <a:t> </a:t>
            </a:r>
            <a:r>
              <a:rPr lang="pt-BR" dirty="0" smtClean="0"/>
              <a:t>- </a:t>
            </a:r>
            <a:r>
              <a:rPr lang="pt-BR" dirty="0"/>
              <a:t>suas funções no crescimento</a:t>
            </a:r>
            <a:r>
              <a:rPr lang="pt-BR" dirty="0" smtClean="0"/>
              <a:t>, lactação</a:t>
            </a:r>
            <a:r>
              <a:rPr lang="pt-BR" dirty="0"/>
              <a:t>  e produção </a:t>
            </a:r>
            <a:r>
              <a:rPr lang="pt-BR" dirty="0" smtClean="0"/>
              <a:t>de </a:t>
            </a:r>
            <a:r>
              <a:rPr lang="pt-BR" dirty="0" err="1" smtClean="0"/>
              <a:t>esteróides</a:t>
            </a:r>
            <a:r>
              <a:rPr lang="pt-BR" dirty="0"/>
              <a:t> </a:t>
            </a:r>
            <a:r>
              <a:rPr lang="pt-BR" dirty="0" smtClean="0"/>
              <a:t>lúteos</a:t>
            </a:r>
            <a:r>
              <a:rPr lang="pt-BR" dirty="0"/>
              <a:t>, além de ser </a:t>
            </a:r>
            <a:r>
              <a:rPr lang="pt-BR" dirty="0" smtClean="0"/>
              <a:t>um antagonista da insulina): </a:t>
            </a:r>
            <a:r>
              <a:rPr lang="pt-BR" dirty="0"/>
              <a:t>torna disponível maior porcentagem de proteína para necessidades da mãe e do feto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4092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ALTERAÇÕES DAS GLÂNDULAS ENDÓCRINAS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8892480" cy="5517232"/>
          </a:xfrm>
        </p:spPr>
        <p:txBody>
          <a:bodyPr>
            <a:normAutofit/>
          </a:bodyPr>
          <a:lstStyle/>
          <a:p>
            <a:r>
              <a:rPr lang="pt-BR" dirty="0" smtClean="0"/>
              <a:t>Aumento </a:t>
            </a:r>
            <a:r>
              <a:rPr lang="pt-BR" dirty="0"/>
              <a:t>da produção de estrogênio: estimula o desenvolvimento uterino, auxilia no desenvolvimento do sistema de ductos mamários, preparando-os para lactação e, participa no desenvolvimento de estrias gravídicas. Seu nível elevado causa rubor e eritema na pele, e o corpo da mulher torna-se mais vascularizado, aumentando o fluxo de sangue para o feto e a chance de sangramentos como </a:t>
            </a:r>
            <a:r>
              <a:rPr lang="pt-BR" dirty="0" err="1"/>
              <a:t>epistaxe</a:t>
            </a:r>
            <a:r>
              <a:rPr lang="pt-BR" dirty="0"/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772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ALTERAÇÕES DAS GLÂNDULAS ENDÓCRINAS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8892480" cy="5517232"/>
          </a:xfrm>
        </p:spPr>
        <p:txBody>
          <a:bodyPr>
            <a:normAutofit/>
          </a:bodyPr>
          <a:lstStyle/>
          <a:p>
            <a:r>
              <a:rPr lang="pt-BR" dirty="0" smtClean="0"/>
              <a:t>Aumento </a:t>
            </a:r>
            <a:r>
              <a:rPr lang="pt-BR" dirty="0"/>
              <a:t>da progesterona: origem principal é placenta, inibe contrações uterinas, auxilia no desenvolvimento das mamas para lactação, reduz tônus de músculos lisos, reduzindo motilidade gástrica e relaxando os </a:t>
            </a:r>
            <a:r>
              <a:rPr lang="pt-BR" dirty="0" smtClean="0"/>
              <a:t>esfíncteres </a:t>
            </a:r>
            <a:endParaRPr lang="pt-BR" dirty="0"/>
          </a:p>
          <a:p>
            <a:r>
              <a:rPr lang="pt-BR" dirty="0"/>
              <a:t>Aumento na produção de prolactina a partir da 5ª semana até o final da gravidez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109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EFEITOS DO ESTROGÊNIO NA GESTAÇÃO: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661248"/>
          </a:xfrm>
        </p:spPr>
        <p:txBody>
          <a:bodyPr>
            <a:normAutofit/>
          </a:bodyPr>
          <a:lstStyle/>
          <a:p>
            <a:r>
              <a:rPr lang="pt-BR" dirty="0" smtClean="0"/>
              <a:t>Estimular </a:t>
            </a:r>
            <a:r>
              <a:rPr lang="pt-BR" dirty="0"/>
              <a:t>o aumento do útero, das mamas e dos genitais </a:t>
            </a:r>
          </a:p>
          <a:p>
            <a:r>
              <a:rPr lang="pt-BR" dirty="0"/>
              <a:t>Participar no desenvolvimento das estrias gravídicas </a:t>
            </a:r>
          </a:p>
          <a:p>
            <a:r>
              <a:rPr lang="pt-BR" dirty="0"/>
              <a:t>Ocasionar modificações vasculares </a:t>
            </a:r>
          </a:p>
          <a:p>
            <a:r>
              <a:rPr lang="pt-BR" dirty="0"/>
              <a:t>Promover a utilização de nutrientes </a:t>
            </a:r>
          </a:p>
          <a:p>
            <a:r>
              <a:rPr lang="pt-BR" dirty="0"/>
              <a:t>Estimular o hormônio </a:t>
            </a:r>
            <a:r>
              <a:rPr lang="pt-BR" dirty="0" err="1"/>
              <a:t>melanócito</a:t>
            </a:r>
            <a:r>
              <a:rPr lang="pt-BR" dirty="0"/>
              <a:t> estimulante, responsável pelo aumento da pigmentação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4903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EFEITOS DA PROGESTERONA NA GESTAÇÃO: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Proporcionar </a:t>
            </a:r>
            <a:r>
              <a:rPr lang="pt-BR" dirty="0"/>
              <a:t>o desenvolvimento do endométrio uterino </a:t>
            </a:r>
          </a:p>
          <a:p>
            <a:r>
              <a:rPr lang="pt-BR" dirty="0"/>
              <a:t>Auxiliar na implantação do ovo </a:t>
            </a:r>
          </a:p>
          <a:p>
            <a:r>
              <a:rPr lang="pt-BR" dirty="0"/>
              <a:t>Proporcionar o desenvolvimento dos ductos secretores das mamas para lactação </a:t>
            </a:r>
          </a:p>
          <a:p>
            <a:r>
              <a:rPr lang="pt-BR" dirty="0"/>
              <a:t>Estimular secreção de sódio </a:t>
            </a:r>
          </a:p>
          <a:p>
            <a:r>
              <a:rPr lang="pt-BR" dirty="0"/>
              <a:t>Reduzir tônus dos músculos lisos causando redução da contratilidade uterina, constipação, azia e </a:t>
            </a:r>
            <a:r>
              <a:rPr lang="pt-BR" dirty="0" err="1"/>
              <a:t>varicosidades</a:t>
            </a:r>
            <a:r>
              <a:rPr lang="pt-BR" dirty="0"/>
              <a:t> </a:t>
            </a:r>
          </a:p>
          <a:p>
            <a:r>
              <a:rPr lang="pt-BR" dirty="0"/>
              <a:t>Auxiliar a mulher a eliminar produtos do metabolismo fetal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4316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EXAME FÍSICO - </a:t>
            </a:r>
            <a:r>
              <a:rPr lang="pt-BR" b="1" dirty="0">
                <a:solidFill>
                  <a:srgbClr val="FF0000"/>
                </a:solidFill>
              </a:rPr>
              <a:t>GERAL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AVALIAÇÃO </a:t>
            </a:r>
            <a:r>
              <a:rPr lang="pt-BR" b="1" dirty="0"/>
              <a:t>DO ABDOMEN </a:t>
            </a:r>
            <a:r>
              <a:rPr lang="pt-BR" dirty="0" smtClean="0"/>
              <a:t>- Avaliar </a:t>
            </a:r>
            <a:r>
              <a:rPr lang="pt-BR" dirty="0"/>
              <a:t>pele - Hidratação, presença de estrias</a:t>
            </a:r>
            <a:r>
              <a:rPr lang="pt-BR" dirty="0" smtClean="0"/>
              <a:t>, lesões</a:t>
            </a:r>
            <a:r>
              <a:rPr lang="pt-BR" dirty="0"/>
              <a:t>, </a:t>
            </a:r>
            <a:r>
              <a:rPr lang="pt-BR" dirty="0" smtClean="0"/>
              <a:t>dermatites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1300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13051</TotalTime>
  <Words>781</Words>
  <Application>Microsoft Office PowerPoint</Application>
  <PresentationFormat>Apresentação na tela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EXAME FÍSICO - GERAL </vt:lpstr>
      <vt:lpstr>ALTERAÇÕES DAS GLÂNDULAS ENDÓCRINAS  </vt:lpstr>
      <vt:lpstr>ALTERAÇÕES DAS GLÂNDULAS ENDÓCRINAS  </vt:lpstr>
      <vt:lpstr>ALTERAÇÕES DAS GLÂNDULAS ENDÓCRINAS  </vt:lpstr>
      <vt:lpstr>ALTERAÇÕES DAS GLÂNDULAS ENDÓCRINAS  </vt:lpstr>
      <vt:lpstr>ALTERAÇÕES DAS GLÂNDULAS ENDÓCRINAS  </vt:lpstr>
      <vt:lpstr>EFEITOS DO ESTROGÊNIO NA GESTAÇÃO:  </vt:lpstr>
      <vt:lpstr>EFEITOS DA PROGESTERONA NA GESTAÇÃO:  </vt:lpstr>
      <vt:lpstr>EXAME FÍSICO - GERAL </vt:lpstr>
      <vt:lpstr>APARELHO GASTROINTESTINAL  </vt:lpstr>
      <vt:lpstr>EXAME FÍSICO - GERAL </vt:lpstr>
      <vt:lpstr>APARELHO URINÁRIO  </vt:lpstr>
      <vt:lpstr>ALTERAÇÕES NO METABOLISMO DE CARBOIDRATOS  </vt:lpstr>
      <vt:lpstr>ALTERAÇÕES NO METABOLISMO DE CARBOIDRATOS  </vt:lpstr>
      <vt:lpstr>ALTERAÇÕES HEMATOLÓGICAS  </vt:lpstr>
      <vt:lpstr>EXAME FÍSICO - GERAL </vt:lpstr>
      <vt:lpstr>ALTERAÇÕES NO SISTEMA MÚSCULO-ESQUELÉTICO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FERTILIZAÇÃO FECUNDAÇÃO, FERTILIZAÇÃO E CONCEPÇÃO consiste na passagem de um espermatozóide para o interior de um óvulo com a fusão de seus núcleos em uma única célula –ovo ou zigoto. •A Fecundação ocorre na tuba uterina, no seu terço externo, em poucas horas:* viabilidade:-óvulo= 24 horas após eliminação-espermatozóide = 48 horas após penetração nas vias genitais femininas.</dc:title>
  <dc:creator>Isabela</dc:creator>
  <cp:lastModifiedBy>Isabela</cp:lastModifiedBy>
  <cp:revision>175</cp:revision>
  <dcterms:created xsi:type="dcterms:W3CDTF">2020-07-15T14:02:52Z</dcterms:created>
  <dcterms:modified xsi:type="dcterms:W3CDTF">2020-08-29T18:10:29Z</dcterms:modified>
</cp:coreProperties>
</file>