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660" r:id="rId4"/>
  </p:sldMasterIdLst>
  <p:notesMasterIdLst>
    <p:notesMasterId r:id="rId23"/>
  </p:notesMasterIdLst>
  <p:handoutMasterIdLst>
    <p:handoutMasterId r:id="rId24"/>
  </p:handoutMasterIdLst>
  <p:sldIdLst>
    <p:sldId id="256" r:id="rId5"/>
    <p:sldId id="271" r:id="rId6"/>
    <p:sldId id="272" r:id="rId7"/>
    <p:sldId id="273" r:id="rId8"/>
    <p:sldId id="274" r:id="rId9"/>
    <p:sldId id="277" r:id="rId10"/>
    <p:sldId id="278" r:id="rId11"/>
    <p:sldId id="275" r:id="rId12"/>
    <p:sldId id="276" r:id="rId13"/>
    <p:sldId id="279" r:id="rId14"/>
    <p:sldId id="280" r:id="rId15"/>
    <p:sldId id="281" r:id="rId16"/>
    <p:sldId id="282" r:id="rId17"/>
    <p:sldId id="283" r:id="rId18"/>
    <p:sldId id="284" r:id="rId19"/>
    <p:sldId id="285" r:id="rId20"/>
    <p:sldId id="286" r:id="rId21"/>
    <p:sldId id="287" r:id="rId22"/>
  </p:sldIdLst>
  <p:sldSz cx="12192000" cy="6858000"/>
  <p:notesSz cx="6858000" cy="9144000"/>
  <p:defaultTextStyle>
    <a:defPPr rtl="0"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Bem-vindo(a)" id="{E75E278A-FF0E-49A4-B170-79828D63BBAD}">
          <p14:sldIdLst>
            <p14:sldId id="256"/>
          </p14:sldIdLst>
        </p14:section>
        <p14:section name="Design, Transformar, Anotação, Trabalhe em Conjunto, Diga-me" id="{B9B51309-D148-4332-87C2-07BE32FBCA3B}">
          <p14:sldIdLst>
            <p14:sldId id="271"/>
            <p14:sldId id="272"/>
            <p14:sldId id="273"/>
            <p14:sldId id="274"/>
            <p14:sldId id="277"/>
            <p14:sldId id="278"/>
            <p14:sldId id="275"/>
            <p14:sldId id="276"/>
            <p14:sldId id="279"/>
            <p14:sldId id="280"/>
            <p14:sldId id="281"/>
            <p14:sldId id="282"/>
            <p14:sldId id="283"/>
            <p14:sldId id="284"/>
            <p14:sldId id="285"/>
            <p14:sldId id="286"/>
            <p14:sldId id="287"/>
          </p14:sldIdLst>
        </p14:section>
        <p14:section name="Saiba Mais" id="{2CC34DB2-6590-42C0-AD4B-A04C6060184E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6" name="Autor" initials="A" lastIdx="0" clrIdx="5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24726"/>
    <a:srgbClr val="404040"/>
    <a:srgbClr val="FF9B45"/>
    <a:srgbClr val="DD462F"/>
    <a:srgbClr val="F8CFB6"/>
    <a:srgbClr val="F8CAB6"/>
    <a:srgbClr val="923922"/>
    <a:srgbClr val="F5F5F5"/>
    <a:srgbClr val="F2F2F2"/>
    <a:srgbClr val="D2B4A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241" autoAdjust="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76" d="100"/>
          <a:sy n="76" d="100"/>
        </p:scale>
        <p:origin x="4050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notesMaster" Target="notesMasters/notesMaster1.xml"/><Relationship Id="rId28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404ECF9D-BC85-4B94-913F-B4F80689B9ED}" type="datetime1">
              <a:rPr lang="pt-BR" smtClean="0"/>
              <a:t>23/07/2020</a:t>
            </a:fld>
            <a:endParaRPr lang="pt-BR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pt-BR"/>
          </a:p>
        </p:txBody>
      </p:sp>
      <p:sp>
        <p:nvSpPr>
          <p:cNvPr id="5" name="Espaço Reservado para o Número do Slid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9C679768-A2FC-4D08-91F6-8DCE6C566B3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3025516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pt-BR" noProof="0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0ED0E4E-9FA4-4E18-8E08-0174AAFE0234}" type="datetime1">
              <a:rPr lang="pt-BR" smtClean="0"/>
              <a:pPr/>
              <a:t>23/07/2020</a:t>
            </a:fld>
            <a:endParaRPr lang="pt-BR" dirty="0"/>
          </a:p>
        </p:txBody>
      </p:sp>
      <p:sp>
        <p:nvSpPr>
          <p:cNvPr id="4" name="Espaço Reservado para Imagem do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pt-BR" noProof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pt-BR" noProof="0"/>
              <a:t>Clique para editar o texto Mestre</a:t>
            </a:r>
          </a:p>
          <a:p>
            <a:pPr lvl="1" rtl="0"/>
            <a:r>
              <a:rPr lang="pt-BR" noProof="0"/>
              <a:t>Segundo nível</a:t>
            </a:r>
          </a:p>
          <a:p>
            <a:pPr lvl="2" rtl="0"/>
            <a:r>
              <a:rPr lang="pt-BR" noProof="0"/>
              <a:t>Terceiro nível</a:t>
            </a:r>
          </a:p>
          <a:p>
            <a:pPr lvl="3" rtl="0"/>
            <a:r>
              <a:rPr lang="pt-BR" noProof="0"/>
              <a:t>Quarto nível</a:t>
            </a:r>
          </a:p>
          <a:p>
            <a:pPr lvl="4" rtl="0"/>
            <a:r>
              <a:rPr lang="pt-BR" noProof="0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pt-BR" noProof="0"/>
          </a:p>
        </p:txBody>
      </p:sp>
      <p:sp>
        <p:nvSpPr>
          <p:cNvPr id="7" name="Espaço Reservado para o Número do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DF61EA0F-A667-4B49-8422-0062BC55E249}" type="slidenum">
              <a:rPr lang="pt-BR" noProof="0" smtClean="0"/>
              <a:t>‹nº›</a:t>
            </a:fld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val="33819102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a imagem do slide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Espaço Reservado para Nota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pt-BR" noProof="0" dirty="0"/>
          </a:p>
        </p:txBody>
      </p:sp>
      <p:sp>
        <p:nvSpPr>
          <p:cNvPr id="4" name="Espaço Reservado para o Número do Slide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DF61EA0F-A667-4B49-8422-0062BC55E249}" type="slidenum">
              <a:rPr lang="pt-BR" smtClean="0"/>
              <a:t>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117698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noProof="0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DF61EA0F-A667-4B49-8422-0062BC55E249}" type="slidenum">
              <a:rPr lang="pt-BR" smtClean="0"/>
              <a:t>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51294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6"/>
          <p:cNvSpPr/>
          <p:nvPr userDrawn="1"/>
        </p:nvSpPr>
        <p:spPr bwMode="blackWhite">
          <a:xfrm>
            <a:off x="254950" y="262784"/>
            <a:ext cx="11682101" cy="6332433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pt-BR" sz="1800" noProof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pt-BR" noProof="0" smtClean="0"/>
              <a:t>Clique para editar o título mestre</a:t>
            </a:r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val="17185494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ângulo 8"/>
          <p:cNvSpPr/>
          <p:nvPr userDrawn="1"/>
        </p:nvSpPr>
        <p:spPr>
          <a:xfrm>
            <a:off x="256032" y="265176"/>
            <a:ext cx="11683049" cy="6332433"/>
          </a:xfrm>
          <a:prstGeom prst="rect">
            <a:avLst/>
          </a:prstGeom>
          <a:solidFill>
            <a:srgbClr val="F5F5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0"/>
          <a:lstStyle/>
          <a:p>
            <a:pPr algn="ctr" rtl="0"/>
            <a:endParaRPr lang="pt-BR" sz="1800" noProof="0"/>
          </a:p>
        </p:txBody>
      </p:sp>
      <p:cxnSp>
        <p:nvCxnSpPr>
          <p:cNvPr id="12" name="Conector reto 11"/>
          <p:cNvCxnSpPr/>
          <p:nvPr userDrawn="1"/>
        </p:nvCxnSpPr>
        <p:spPr>
          <a:xfrm>
            <a:off x="604434" y="1196392"/>
            <a:ext cx="10983132" cy="0"/>
          </a:xfrm>
          <a:prstGeom prst="line">
            <a:avLst/>
          </a:prstGeom>
          <a:ln w="25400">
            <a:solidFill>
              <a:srgbClr val="D2472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ítulo 3"/>
          <p:cNvSpPr>
            <a:spLocks noGrp="1"/>
          </p:cNvSpPr>
          <p:nvPr>
            <p:ph type="title" hasCustomPrompt="1"/>
          </p:nvPr>
        </p:nvSpPr>
        <p:spPr>
          <a:xfrm>
            <a:off x="521207" y="448056"/>
            <a:ext cx="6877119" cy="640080"/>
          </a:xfrm>
        </p:spPr>
        <p:txBody>
          <a:bodyPr rtlCol="0" anchor="b" anchorCtr="0">
            <a:normAutofit/>
          </a:bodyPr>
          <a:lstStyle>
            <a:lvl1pPr>
              <a:defRPr sz="2800">
                <a:solidFill>
                  <a:schemeClr val="bg2">
                    <a:lumMod val="25000"/>
                  </a:schemeClr>
                </a:solidFill>
              </a:defRPr>
            </a:lvl1pPr>
          </a:lstStyle>
          <a:p>
            <a:pPr rtl="0"/>
            <a:r>
              <a:rPr lang="pt-BR" noProof="0"/>
              <a:t>Clique para editar o estilo de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0" hasCustomPrompt="1"/>
          </p:nvPr>
        </p:nvSpPr>
        <p:spPr>
          <a:xfrm>
            <a:off x="539496" y="1435608"/>
            <a:ext cx="4416552" cy="3977640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en-US" sz="120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 lang="en-US" sz="120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lang="en-US" sz="120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lang="en-US" sz="120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lang="en-US"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marL="0" lvl="0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pt-BR" noProof="0"/>
              <a:t>Clique para editar o texto Mestre</a:t>
            </a:r>
          </a:p>
          <a:p>
            <a:pPr marL="0" lvl="1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pt-BR" noProof="0"/>
              <a:t>Segundo nível</a:t>
            </a:r>
          </a:p>
          <a:p>
            <a:pPr marL="0" lvl="2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pt-BR" noProof="0"/>
              <a:t>Terceiro nível</a:t>
            </a:r>
          </a:p>
          <a:p>
            <a:pPr marL="0" lvl="3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pt-BR" noProof="0"/>
              <a:t>Quarto nível</a:t>
            </a:r>
          </a:p>
          <a:p>
            <a:pPr marL="0" lvl="4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pt-BR" noProof="0"/>
              <a:t>Quinto nível</a:t>
            </a:r>
          </a:p>
        </p:txBody>
      </p:sp>
      <p:sp>
        <p:nvSpPr>
          <p:cNvPr id="6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539496" y="6203952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rtl="0"/>
            <a:fld id="{B5482A46-B58D-44BD-B615-3FF4A9AD9F87}" type="datetime1">
              <a:rPr lang="pt-BR" noProof="0" smtClean="0"/>
              <a:t>23/07/2020</a:t>
            </a:fld>
            <a:endParaRPr lang="pt-BR" noProof="0"/>
          </a:p>
        </p:txBody>
      </p:sp>
      <p:sp>
        <p:nvSpPr>
          <p:cNvPr id="7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648200" y="62039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rtl="0"/>
            <a:endParaRPr lang="pt-BR" noProof="0"/>
          </a:p>
        </p:txBody>
      </p:sp>
      <p:sp>
        <p:nvSpPr>
          <p:cNvPr id="8" name="Espaço Reservado para o Número do Slide 5"/>
          <p:cNvSpPr>
            <a:spLocks noGrp="1"/>
          </p:cNvSpPr>
          <p:nvPr>
            <p:ph type="sldNum" sz="quarter" idx="4"/>
          </p:nvPr>
        </p:nvSpPr>
        <p:spPr>
          <a:xfrm>
            <a:off x="8371926" y="6203952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rtl="0"/>
            <a:fld id="{9860EDB8-5305-433F-BE41-D7A86D811DB3}" type="slidenum">
              <a:rPr lang="pt-BR" noProof="0" smtClean="0"/>
              <a:pPr rtl="0"/>
              <a:t>‹nº›</a:t>
            </a:fld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val="21858365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ângulo 8"/>
          <p:cNvSpPr/>
          <p:nvPr userDrawn="1"/>
        </p:nvSpPr>
        <p:spPr>
          <a:xfrm>
            <a:off x="254951" y="262784"/>
            <a:ext cx="11683049" cy="6332433"/>
          </a:xfrm>
          <a:prstGeom prst="rect">
            <a:avLst/>
          </a:prstGeom>
          <a:solidFill>
            <a:srgbClr val="F5F5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pt-BR" sz="1800" noProof="0"/>
          </a:p>
        </p:txBody>
      </p:sp>
      <p:sp>
        <p:nvSpPr>
          <p:cNvPr id="10" name="Retângulo 9"/>
          <p:cNvSpPr/>
          <p:nvPr userDrawn="1"/>
        </p:nvSpPr>
        <p:spPr bwMode="blackWhite">
          <a:xfrm>
            <a:off x="254950" y="262784"/>
            <a:ext cx="11682101" cy="2072643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pt-BR" sz="1800" noProof="0"/>
          </a:p>
        </p:txBody>
      </p:sp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>
            <a:off x="521208" y="1536192"/>
            <a:ext cx="6876288" cy="640080"/>
          </a:xfrm>
        </p:spPr>
        <p:txBody>
          <a:bodyPr rtlCol="0"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pPr rtl="0"/>
            <a:r>
              <a:rPr lang="pt-BR" noProof="0"/>
              <a:t>Clique para editar o estilo de título Mestre</a:t>
            </a:r>
          </a:p>
        </p:txBody>
      </p:sp>
      <p:sp>
        <p:nvSpPr>
          <p:cNvPr id="7" name="Espaço Reservado para Conteúdo 6"/>
          <p:cNvSpPr>
            <a:spLocks noGrp="1"/>
          </p:cNvSpPr>
          <p:nvPr>
            <p:ph sz="quarter" idx="13" hasCustomPrompt="1"/>
          </p:nvPr>
        </p:nvSpPr>
        <p:spPr>
          <a:xfrm>
            <a:off x="539496" y="2560320"/>
            <a:ext cx="9445752" cy="3977640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en-US" sz="240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  <a:lvl2pPr>
              <a:def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lang="en-US" sz="1200" dirty="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marL="0" lvl="0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pt-BR" noProof="0"/>
              <a:t>Clique para editar o texto Mestre</a:t>
            </a:r>
          </a:p>
          <a:p>
            <a:pPr marL="0" lvl="1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pt-BR" noProof="0"/>
              <a:t>Segundo nível</a:t>
            </a:r>
          </a:p>
          <a:p>
            <a:pPr marL="0" lvl="2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pt-BR" noProof="0"/>
              <a:t>Terceiro nível</a:t>
            </a:r>
          </a:p>
          <a:p>
            <a:pPr marL="0" lvl="3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pt-BR" noProof="0"/>
              <a:t>Quarto nível</a:t>
            </a:r>
          </a:p>
          <a:p>
            <a:pPr marL="0" lvl="4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pt-BR" noProof="0"/>
              <a:t>Quinto nível</a:t>
            </a:r>
          </a:p>
        </p:txBody>
      </p:sp>
    </p:spTree>
    <p:extLst>
      <p:ext uri="{BB962C8B-B14F-4D97-AF65-F5344CB8AC3E}">
        <p14:creationId xmlns:p14="http://schemas.microsoft.com/office/powerpoint/2010/main" val="13356555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6"/>
          <p:cNvSpPr/>
          <p:nvPr userDrawn="1"/>
        </p:nvSpPr>
        <p:spPr>
          <a:xfrm>
            <a:off x="256032" y="265176"/>
            <a:ext cx="11683049" cy="6332433"/>
          </a:xfrm>
          <a:prstGeom prst="rect">
            <a:avLst/>
          </a:prstGeom>
          <a:solidFill>
            <a:srgbClr val="F5F5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0"/>
          <a:lstStyle/>
          <a:p>
            <a:pPr algn="ctr" rtl="0"/>
            <a:endParaRPr lang="pt-BR" sz="1800" noProof="0"/>
          </a:p>
        </p:txBody>
      </p:sp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521208" y="448056"/>
            <a:ext cx="6876288" cy="64008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pPr rtl="0"/>
            <a:r>
              <a:rPr lang="pt-BR" noProof="0"/>
              <a:t>Clique para editar o estilo de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539496" y="1435608"/>
            <a:ext cx="4416552" cy="39776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pt-BR" noProof="0"/>
              <a:t>Clique para editar o texto Mestre</a:t>
            </a:r>
          </a:p>
          <a:p>
            <a:pPr lvl="1" rtl="0"/>
            <a:r>
              <a:rPr lang="pt-BR" noProof="0"/>
              <a:t>Segundo nível</a:t>
            </a:r>
          </a:p>
          <a:p>
            <a:pPr lvl="2" rtl="0"/>
            <a:r>
              <a:rPr lang="pt-BR" noProof="0"/>
              <a:t>Terceiro nível</a:t>
            </a:r>
          </a:p>
          <a:p>
            <a:pPr lvl="3" rtl="0"/>
            <a:r>
              <a:rPr lang="pt-BR" noProof="0"/>
              <a:t>Quarto nível</a:t>
            </a:r>
          </a:p>
          <a:p>
            <a:pPr lvl="4" rtl="0"/>
            <a:r>
              <a:rPr lang="pt-BR" noProof="0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539496" y="6203952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rtl="0"/>
            <a:fld id="{8F2C18FD-3251-4E35-9645-42B1EAF08154}" type="datetime1">
              <a:rPr lang="pt-BR" noProof="0" smtClean="0"/>
              <a:t>23/07/2020</a:t>
            </a:fld>
            <a:endParaRPr lang="pt-BR" noProof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648200" y="62039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rtl="0"/>
            <a:endParaRPr lang="pt-BR" noProof="0"/>
          </a:p>
        </p:txBody>
      </p:sp>
      <p:sp>
        <p:nvSpPr>
          <p:cNvPr id="6" name="Espaço Reservado para o Número do Slide 5"/>
          <p:cNvSpPr>
            <a:spLocks noGrp="1"/>
          </p:cNvSpPr>
          <p:nvPr>
            <p:ph type="sldNum" sz="quarter" idx="4"/>
          </p:nvPr>
        </p:nvSpPr>
        <p:spPr>
          <a:xfrm>
            <a:off x="8375904" y="6203952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rtl="0"/>
            <a:fld id="{9860EDB8-5305-433F-BE41-D7A86D811DB3}" type="slidenum">
              <a:rPr lang="pt-BR" noProof="0" smtClean="0"/>
              <a:pPr rtl="0"/>
              <a:t>‹nº›</a:t>
            </a:fld>
            <a:endParaRPr lang="pt-BR" noProof="0"/>
          </a:p>
        </p:txBody>
      </p:sp>
      <p:cxnSp>
        <p:nvCxnSpPr>
          <p:cNvPr id="8" name="Conector reto 7"/>
          <p:cNvCxnSpPr/>
          <p:nvPr userDrawn="1"/>
        </p:nvCxnSpPr>
        <p:spPr>
          <a:xfrm>
            <a:off x="604434" y="1196392"/>
            <a:ext cx="10983132" cy="0"/>
          </a:xfrm>
          <a:prstGeom prst="line">
            <a:avLst/>
          </a:prstGeom>
          <a:ln w="25400">
            <a:solidFill>
              <a:srgbClr val="D2472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467549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2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Tx/>
        <a:buNone/>
        <a:defRPr lang="en-US" sz="1200" kern="1200" dirty="0">
          <a:solidFill>
            <a:schemeClr val="tx1"/>
          </a:solidFill>
          <a:latin typeface="+mn-lt"/>
          <a:ea typeface="+mn-ea"/>
          <a:cs typeface="+mn-cs"/>
        </a:defRPr>
      </a:lvl1pPr>
      <a:lvl2pPr marL="228600" indent="-22860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lang="en-US" sz="1200" kern="1200" dirty="0">
          <a:solidFill>
            <a:schemeClr val="tx1"/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lang="en-US" sz="1200" kern="1200" dirty="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lang="en-US" sz="1200" kern="1200" dirty="0" smtClean="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2860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lang="en-US" sz="1200" kern="1200" dirty="0" smtClean="0">
          <a:solidFill>
            <a:schemeClr val="tx1"/>
          </a:solidFill>
          <a:latin typeface="+mn-lt"/>
          <a:ea typeface="+mn-ea"/>
          <a:cs typeface="+mn-cs"/>
        </a:defRPr>
      </a:lvl5pPr>
      <a:lvl6pPr marL="2057400" indent="-22860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lang="en-US" sz="1200" kern="1200" dirty="0" smtClean="0">
          <a:solidFill>
            <a:schemeClr val="tx1"/>
          </a:solidFill>
          <a:latin typeface="+mn-lt"/>
          <a:ea typeface="+mn-ea"/>
          <a:cs typeface="+mn-cs"/>
        </a:defRPr>
      </a:lvl6pPr>
      <a:lvl7pPr marL="2514600" indent="-22860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lang="en-US" sz="1200" kern="1200" dirty="0" smtClean="0">
          <a:solidFill>
            <a:schemeClr val="tx1"/>
          </a:solidFill>
          <a:latin typeface="+mn-lt"/>
          <a:ea typeface="+mn-ea"/>
          <a:cs typeface="+mn-cs"/>
        </a:defRPr>
      </a:lvl7pPr>
      <a:lvl8pPr marL="2971800" indent="-22860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lang="en-US" sz="1200" kern="1200" dirty="0" smtClean="0">
          <a:solidFill>
            <a:schemeClr val="tx1"/>
          </a:solidFill>
          <a:latin typeface="+mn-lt"/>
          <a:ea typeface="+mn-ea"/>
          <a:cs typeface="+mn-cs"/>
        </a:defRPr>
      </a:lvl8pPr>
      <a:lvl9pPr marL="34290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None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838200" y="1164324"/>
            <a:ext cx="10515600" cy="2387600"/>
          </a:xfrm>
        </p:spPr>
        <p:txBody>
          <a:bodyPr rtlCol="0" anchor="ctr" anchorCtr="0">
            <a:normAutofit/>
          </a:bodyPr>
          <a:lstStyle/>
          <a:p>
            <a:pPr rtl="0"/>
            <a:r>
              <a:rPr lang="pt-BR" sz="4800" dirty="0" smtClean="0">
                <a:solidFill>
                  <a:schemeClr val="bg1"/>
                </a:solidFill>
              </a:rPr>
              <a:t>SISTEMA ESQUELÉTICO</a:t>
            </a:r>
            <a:endParaRPr lang="pt-BR" sz="4800" dirty="0">
              <a:solidFill>
                <a:schemeClr val="bg1"/>
              </a:solidFill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4294967295"/>
          </p:nvPr>
        </p:nvSpPr>
        <p:spPr>
          <a:xfrm>
            <a:off x="855620" y="2933105"/>
            <a:ext cx="9582736" cy="1137793"/>
          </a:xfrm>
        </p:spPr>
        <p:txBody>
          <a:bodyPr rtlCol="0">
            <a:normAutofit/>
          </a:bodyPr>
          <a:lstStyle/>
          <a:p>
            <a:pPr marL="0" indent="0" rtl="0">
              <a:buNone/>
            </a:pPr>
            <a:r>
              <a:rPr lang="pt-BR" sz="2400" u="sng" dirty="0" err="1" smtClean="0">
                <a:solidFill>
                  <a:schemeClr val="bg1"/>
                </a:solidFill>
                <a:latin typeface="+mj-lt"/>
              </a:rPr>
              <a:t>Prof</a:t>
            </a:r>
            <a:r>
              <a:rPr lang="pt-BR" sz="2400" u="sng" dirty="0" smtClean="0">
                <a:solidFill>
                  <a:schemeClr val="bg1"/>
                </a:solidFill>
                <a:latin typeface="+mj-lt"/>
              </a:rPr>
              <a:t>: </a:t>
            </a:r>
            <a:r>
              <a:rPr lang="pt-BR" sz="2400" u="sng" dirty="0" err="1" smtClean="0">
                <a:solidFill>
                  <a:schemeClr val="bg1"/>
                </a:solidFill>
                <a:latin typeface="+mj-lt"/>
              </a:rPr>
              <a:t>Kassya</a:t>
            </a:r>
            <a:r>
              <a:rPr lang="pt-BR" sz="2400" u="sng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pt-BR" sz="2400" u="sng" dirty="0" err="1" smtClean="0">
                <a:solidFill>
                  <a:schemeClr val="bg1"/>
                </a:solidFill>
                <a:latin typeface="+mj-lt"/>
              </a:rPr>
              <a:t>Komar</a:t>
            </a:r>
            <a:endParaRPr lang="pt-BR" sz="2400" u="sng" dirty="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00303" y="2933105"/>
            <a:ext cx="4948646" cy="25980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18077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6" name="Espaço Reservado para Conteúdo 5"/>
          <p:cNvPicPr>
            <a:picLocks noGrp="1" noChangeAspect="1"/>
          </p:cNvPicPr>
          <p:nvPr>
            <p:ph sz="quarter" idx="10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18411" y="448056"/>
            <a:ext cx="5852685" cy="5546662"/>
          </a:xfrm>
        </p:spPr>
      </p:pic>
    </p:spTree>
    <p:extLst>
      <p:ext uri="{BB962C8B-B14F-4D97-AF65-F5344CB8AC3E}">
        <p14:creationId xmlns:p14="http://schemas.microsoft.com/office/powerpoint/2010/main" val="12957780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4" name="Espaço Reservado para Conteúdo 3"/>
          <p:cNvPicPr>
            <a:picLocks noGrp="1" noChangeAspect="1"/>
          </p:cNvPicPr>
          <p:nvPr>
            <p:ph sz="quarter" idx="10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9766" y="448056"/>
            <a:ext cx="4687558" cy="5974089"/>
          </a:xfrm>
        </p:spPr>
      </p:pic>
    </p:spTree>
    <p:extLst>
      <p:ext uri="{BB962C8B-B14F-4D97-AF65-F5344CB8AC3E}">
        <p14:creationId xmlns:p14="http://schemas.microsoft.com/office/powerpoint/2010/main" val="306121192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0"/>
          </p:nvPr>
        </p:nvSpPr>
        <p:spPr>
          <a:xfrm>
            <a:off x="539496" y="1435608"/>
            <a:ext cx="9767098" cy="3977640"/>
          </a:xfrm>
        </p:spPr>
        <p:txBody>
          <a:bodyPr/>
          <a:lstStyle/>
          <a:p>
            <a:r>
              <a:rPr lang="pt-BR" sz="1800" b="1" dirty="0">
                <a:latin typeface="Arial" panose="020B0604020202020204" pitchFamily="34" charset="0"/>
                <a:cs typeface="Arial" panose="020B0604020202020204" pitchFamily="34" charset="0"/>
              </a:rPr>
              <a:t>Ossos curtos </a:t>
            </a:r>
            <a:r>
              <a:rPr lang="pt-BR" sz="1800" dirty="0">
                <a:latin typeface="Arial" panose="020B0604020202020204" pitchFamily="34" charset="0"/>
                <a:cs typeface="Arial" panose="020B0604020202020204" pitchFamily="34" charset="0"/>
              </a:rPr>
              <a:t>apresentam equivalência nas três dimensões. São curtos, largos, espessos e </a:t>
            </a:r>
            <a:r>
              <a:rPr lang="pt-BR" sz="1800" dirty="0" err="1">
                <a:latin typeface="Arial" panose="020B0604020202020204" pitchFamily="34" charset="0"/>
                <a:cs typeface="Arial" panose="020B0604020202020204" pitchFamily="34" charset="0"/>
              </a:rPr>
              <a:t>cubóides</a:t>
            </a:r>
            <a:r>
              <a:rPr lang="pt-BR" sz="1800" dirty="0">
                <a:latin typeface="Arial" panose="020B0604020202020204" pitchFamily="34" charset="0"/>
                <a:cs typeface="Arial" panose="020B0604020202020204" pitchFamily="34" charset="0"/>
              </a:rPr>
              <a:t>. Encontrados apenas nos carpos (mão) e tarsos (pé).</a:t>
            </a:r>
            <a:r>
              <a:rPr lang="pt-BR" dirty="0"/>
              <a:t/>
            </a:r>
            <a:br>
              <a:rPr lang="pt-BR" dirty="0"/>
            </a:br>
            <a:endParaRPr lang="pt-BR" dirty="0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0507" y="2102255"/>
            <a:ext cx="4913798" cy="4666264"/>
          </a:xfrm>
          <a:prstGeom prst="rect">
            <a:avLst/>
          </a:prstGeom>
        </p:spPr>
      </p:pic>
      <p:pic>
        <p:nvPicPr>
          <p:cNvPr id="5" name="Imagem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98985" y="2328508"/>
            <a:ext cx="3448050" cy="3762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705747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OSSO LAMINAR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0"/>
          </p:nvPr>
        </p:nvSpPr>
        <p:spPr>
          <a:xfrm>
            <a:off x="539495" y="1435608"/>
            <a:ext cx="10694561" cy="3977640"/>
          </a:xfrm>
        </p:spPr>
        <p:txBody>
          <a:bodyPr/>
          <a:lstStyle/>
          <a:p>
            <a:pPr fontAlgn="base"/>
            <a:r>
              <a:rPr lang="pt-BR" sz="1800" dirty="0">
                <a:latin typeface="Arial" panose="020B0604020202020204" pitchFamily="34" charset="0"/>
                <a:cs typeface="Arial" panose="020B0604020202020204" pitchFamily="34" charset="0"/>
              </a:rPr>
              <a:t>Também chamado </a:t>
            </a:r>
            <a:r>
              <a:rPr lang="pt-BR" sz="1800" b="1" dirty="0">
                <a:latin typeface="Arial" panose="020B0604020202020204" pitchFamily="34" charset="0"/>
                <a:cs typeface="Arial" panose="020B0604020202020204" pitchFamily="34" charset="0"/>
              </a:rPr>
              <a:t>(impropria­mente)</a:t>
            </a:r>
            <a:r>
              <a:rPr lang="pt-BR" sz="1800" dirty="0">
                <a:latin typeface="Arial" panose="020B0604020202020204" pitchFamily="34" charset="0"/>
                <a:cs typeface="Arial" panose="020B0604020202020204" pitchFamily="34" charset="0"/>
              </a:rPr>
              <a:t> plano, é o que apresenta </a:t>
            </a:r>
            <a:r>
              <a:rPr lang="pt-BR" sz="1800" b="1" dirty="0">
                <a:latin typeface="Arial" panose="020B0604020202020204" pitchFamily="34" charset="0"/>
                <a:cs typeface="Arial" panose="020B0604020202020204" pitchFamily="34" charset="0"/>
              </a:rPr>
              <a:t>comprimen­to e largura equivalentes, predominando sobre a espessura.</a:t>
            </a:r>
          </a:p>
          <a:p>
            <a:pPr fontAlgn="base"/>
            <a:r>
              <a:rPr lang="pt-BR" sz="1800" dirty="0">
                <a:latin typeface="Arial" panose="020B0604020202020204" pitchFamily="34" charset="0"/>
                <a:cs typeface="Arial" panose="020B0604020202020204" pitchFamily="34" charset="0"/>
              </a:rPr>
              <a:t>Ossos do crânio, como o parie­tal, frontal, occipital e outros como a escápu­la e o osso do quadril, são exemplos bem demonstrativos.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34349654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OSSOS IRREGULARES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0"/>
          </p:nvPr>
        </p:nvSpPr>
        <p:spPr>
          <a:xfrm>
            <a:off x="539496" y="1435608"/>
            <a:ext cx="11256264" cy="3977640"/>
          </a:xfrm>
        </p:spPr>
        <p:txBody>
          <a:bodyPr/>
          <a:lstStyle/>
          <a:p>
            <a:pPr fontAlgn="base"/>
            <a:r>
              <a:rPr lang="pt-BR" sz="1800" dirty="0">
                <a:latin typeface="Arial" panose="020B0604020202020204" pitchFamily="34" charset="0"/>
                <a:cs typeface="Arial" panose="020B0604020202020204" pitchFamily="34" charset="0"/>
              </a:rPr>
              <a:t>Apresenta uma morfologia complexa que não encontra correspondência em forma geométrica </a:t>
            </a:r>
            <a:r>
              <a:rPr lang="pt-B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conhecidas. As </a:t>
            </a:r>
            <a:r>
              <a:rPr lang="pt-BR" sz="1800" dirty="0">
                <a:latin typeface="Arial" panose="020B0604020202020204" pitchFamily="34" charset="0"/>
                <a:cs typeface="Arial" panose="020B0604020202020204" pitchFamily="34" charset="0"/>
              </a:rPr>
              <a:t>vértebras e o osso temporal são exemplos </a:t>
            </a:r>
            <a:r>
              <a:rPr lang="pt-B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marcantes.</a:t>
            </a:r>
          </a:p>
          <a:p>
            <a:pPr fontAlgn="base"/>
            <a:endParaRPr lang="pt-BR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t-BR" dirty="0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73337" y="1936629"/>
            <a:ext cx="4187734" cy="39155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010898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OSSOS PNEUMÁTICOS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0"/>
          </p:nvPr>
        </p:nvSpPr>
        <p:spPr>
          <a:xfrm>
            <a:off x="539496" y="1435608"/>
            <a:ext cx="11321578" cy="3977640"/>
          </a:xfrm>
        </p:spPr>
        <p:txBody>
          <a:bodyPr/>
          <a:lstStyle/>
          <a:p>
            <a:pPr fontAlgn="base"/>
            <a:r>
              <a:rPr lang="pt-BR" sz="1800" dirty="0">
                <a:latin typeface="Arial" panose="020B0604020202020204" pitchFamily="34" charset="0"/>
                <a:cs typeface="Arial" panose="020B0604020202020204" pitchFamily="34" charset="0"/>
              </a:rPr>
              <a:t> Apresenta uma ou mais cavidades, de volume variável revestidas de mucosa e contendo ar.</a:t>
            </a:r>
          </a:p>
          <a:p>
            <a:pPr fontAlgn="base"/>
            <a:r>
              <a:rPr lang="pt-BR" sz="1800" dirty="0">
                <a:latin typeface="Arial" panose="020B0604020202020204" pitchFamily="34" charset="0"/>
                <a:cs typeface="Arial" panose="020B0604020202020204" pitchFamily="34" charset="0"/>
              </a:rPr>
              <a:t>Estas cavidades recebem o nome de seio.</a:t>
            </a:r>
          </a:p>
          <a:p>
            <a:pPr fontAlgn="base"/>
            <a:r>
              <a:rPr lang="pt-BR" sz="1800" dirty="0">
                <a:latin typeface="Arial" panose="020B0604020202020204" pitchFamily="34" charset="0"/>
                <a:cs typeface="Arial" panose="020B0604020202020204" pitchFamily="34" charset="0"/>
              </a:rPr>
              <a:t>Os ossos pneumáticos estão situados no crânio: frontal, maxilar, temporal, </a:t>
            </a:r>
            <a:r>
              <a:rPr lang="pt-BR" sz="1800" dirty="0" err="1">
                <a:latin typeface="Arial" panose="020B0604020202020204" pitchFamily="34" charset="0"/>
                <a:cs typeface="Arial" panose="020B0604020202020204" pitchFamily="34" charset="0"/>
              </a:rPr>
              <a:t>etmóide</a:t>
            </a:r>
            <a:r>
              <a:rPr lang="pt-BR" sz="1800" dirty="0">
                <a:latin typeface="Arial" panose="020B0604020202020204" pitchFamily="34" charset="0"/>
                <a:cs typeface="Arial" panose="020B0604020202020204" pitchFamily="34" charset="0"/>
              </a:rPr>
              <a:t> e </a:t>
            </a:r>
            <a:r>
              <a:rPr lang="pt-BR" sz="1800" dirty="0" err="1">
                <a:latin typeface="Arial" panose="020B0604020202020204" pitchFamily="34" charset="0"/>
                <a:cs typeface="Arial" panose="020B0604020202020204" pitchFamily="34" charset="0"/>
              </a:rPr>
              <a:t>esfenóide</a:t>
            </a:r>
            <a:r>
              <a:rPr lang="pt-BR" sz="18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00931671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4" name="Espaço Reservado para Conteúdo 3"/>
          <p:cNvPicPr>
            <a:picLocks noGrp="1" noChangeAspect="1"/>
          </p:cNvPicPr>
          <p:nvPr>
            <p:ph sz="quarter" idx="10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74274" y="768096"/>
            <a:ext cx="5089797" cy="5089797"/>
          </a:xfrm>
        </p:spPr>
      </p:pic>
    </p:spTree>
    <p:extLst>
      <p:ext uri="{BB962C8B-B14F-4D97-AF65-F5344CB8AC3E}">
        <p14:creationId xmlns:p14="http://schemas.microsoft.com/office/powerpoint/2010/main" val="286342459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Ossos </a:t>
            </a:r>
            <a:r>
              <a:rPr lang="pt-BR" dirty="0" err="1" smtClean="0"/>
              <a:t>sesamoides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0"/>
          </p:nvPr>
        </p:nvSpPr>
        <p:spPr>
          <a:xfrm>
            <a:off x="771775" y="1448671"/>
            <a:ext cx="9822201" cy="3977640"/>
          </a:xfrm>
        </p:spPr>
        <p:txBody>
          <a:bodyPr/>
          <a:lstStyle/>
          <a:p>
            <a:pPr fontAlgn="base"/>
            <a:r>
              <a:rPr lang="pt-BR" sz="1800" dirty="0">
                <a:latin typeface="Arial" panose="020B0604020202020204" pitchFamily="34" charset="0"/>
                <a:cs typeface="Arial" panose="020B0604020202020204" pitchFamily="34" charset="0"/>
              </a:rPr>
              <a:t>Desenvolvem-se na substância de certos tendões ou da cápsula fibrosa que envolve certas </a:t>
            </a:r>
            <a:r>
              <a:rPr lang="pt-BR" sz="1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articulações.Os</a:t>
            </a:r>
            <a:r>
              <a:rPr lang="pt-B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800" dirty="0">
                <a:latin typeface="Arial" panose="020B0604020202020204" pitchFamily="34" charset="0"/>
                <a:cs typeface="Arial" panose="020B0604020202020204" pitchFamily="34" charset="0"/>
              </a:rPr>
              <a:t>primeiros são chamados </a:t>
            </a:r>
            <a:r>
              <a:rPr lang="pt-BR" sz="1800" dirty="0" err="1">
                <a:latin typeface="Arial" panose="020B0604020202020204" pitchFamily="34" charset="0"/>
                <a:cs typeface="Arial" panose="020B0604020202020204" pitchFamily="34" charset="0"/>
              </a:rPr>
              <a:t>intratendínios</a:t>
            </a:r>
            <a:r>
              <a:rPr lang="pt-BR" sz="1800" dirty="0">
                <a:latin typeface="Arial" panose="020B0604020202020204" pitchFamily="34" charset="0"/>
                <a:cs typeface="Arial" panose="020B0604020202020204" pitchFamily="34" charset="0"/>
              </a:rPr>
              <a:t> e os segundos </a:t>
            </a:r>
            <a:r>
              <a:rPr lang="pt-BR" sz="1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peri-articulares.A</a:t>
            </a:r>
            <a:r>
              <a:rPr lang="pt-B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800" dirty="0">
                <a:latin typeface="Arial" panose="020B0604020202020204" pitchFamily="34" charset="0"/>
                <a:cs typeface="Arial" panose="020B0604020202020204" pitchFamily="34" charset="0"/>
              </a:rPr>
              <a:t>patela é um exemplo típico de osso </a:t>
            </a:r>
            <a:r>
              <a:rPr lang="pt-BR" sz="1800" dirty="0" err="1">
                <a:latin typeface="Arial" panose="020B0604020202020204" pitchFamily="34" charset="0"/>
                <a:cs typeface="Arial" panose="020B0604020202020204" pitchFamily="34" charset="0"/>
              </a:rPr>
              <a:t>sesamóide</a:t>
            </a:r>
            <a:r>
              <a:rPr lang="pt-BR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800" dirty="0" err="1">
                <a:latin typeface="Arial" panose="020B0604020202020204" pitchFamily="34" charset="0"/>
                <a:cs typeface="Arial" panose="020B0604020202020204" pitchFamily="34" charset="0"/>
              </a:rPr>
              <a:t>intratendínio</a:t>
            </a:r>
            <a:r>
              <a:rPr lang="pt-BR" sz="18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endParaRPr lang="pt-BR" dirty="0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84603" y="2765652"/>
            <a:ext cx="4996543" cy="26606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535411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962080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7"/>
          <p:cNvSpPr>
            <a:spLocks noGrp="1"/>
          </p:cNvSpPr>
          <p:nvPr>
            <p:ph type="title"/>
          </p:nvPr>
        </p:nvSpPr>
        <p:spPr>
          <a:xfrm>
            <a:off x="521207" y="448056"/>
            <a:ext cx="8328153" cy="640080"/>
          </a:xfrm>
        </p:spPr>
        <p:txBody>
          <a:bodyPr rtlCol="0">
            <a:noAutofit/>
          </a:bodyPr>
          <a:lstStyle/>
          <a:p>
            <a:pPr rtl="0"/>
            <a:r>
              <a:rPr lang="pt-BR" b="1" dirty="0" smtClean="0">
                <a:latin typeface="Segoe UI Light" panose="020B0502040204020203" pitchFamily="34" charset="0"/>
                <a:cs typeface="Segoe UI Light" panose="020B0502040204020203" pitchFamily="34" charset="0"/>
              </a:rPr>
              <a:t>SISTEMA ESQUELÉTICO</a:t>
            </a:r>
            <a:endParaRPr lang="pt-BR" b="1" dirty="0"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sp>
        <p:nvSpPr>
          <p:cNvPr id="38" name="Espaço reservado para conteúdo 17"/>
          <p:cNvSpPr txBox="1">
            <a:spLocks/>
          </p:cNvSpPr>
          <p:nvPr/>
        </p:nvSpPr>
        <p:spPr>
          <a:xfrm>
            <a:off x="541610" y="1524708"/>
            <a:ext cx="4321704" cy="387151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rtl="0">
              <a:spcAft>
                <a:spcPts val="600"/>
              </a:spcAft>
              <a:buNone/>
              <a:defRPr/>
            </a:pPr>
            <a:endParaRPr lang="pt-BR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2" name="Retângulo 1"/>
          <p:cNvSpPr/>
          <p:nvPr/>
        </p:nvSpPr>
        <p:spPr>
          <a:xfrm>
            <a:off x="770709" y="1524709"/>
            <a:ext cx="928769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dirty="0">
                <a:solidFill>
                  <a:srgbClr val="404040"/>
                </a:solidFill>
                <a:latin typeface="OpenSans"/>
              </a:rPr>
              <a:t>O sistema esquelético é constituído de ossos e cartilagens, além dos ligamentos e tendões.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4576161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17150" y="480188"/>
            <a:ext cx="6877119" cy="640080"/>
          </a:xfrm>
        </p:spPr>
        <p:txBody>
          <a:bodyPr/>
          <a:lstStyle/>
          <a:p>
            <a:r>
              <a:rPr lang="pt-BR" b="1" dirty="0"/>
              <a:t>E</a:t>
            </a:r>
            <a:r>
              <a:rPr lang="pt-BR" b="1" dirty="0" smtClean="0"/>
              <a:t>squeleto</a:t>
            </a:r>
            <a:endParaRPr lang="pt-BR" b="1" dirty="0"/>
          </a:p>
        </p:txBody>
      </p:sp>
      <p:pic>
        <p:nvPicPr>
          <p:cNvPr id="4" name="Espaço Reservado para Conteúdo 3"/>
          <p:cNvPicPr>
            <a:picLocks noGrp="1" noChangeAspect="1"/>
          </p:cNvPicPr>
          <p:nvPr>
            <p:ph sz="quarter" idx="10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71385" y="1668908"/>
            <a:ext cx="2891518" cy="4345177"/>
          </a:xfrm>
        </p:spPr>
      </p:pic>
      <p:sp>
        <p:nvSpPr>
          <p:cNvPr id="5" name="CaixaDeTexto 4"/>
          <p:cNvSpPr txBox="1"/>
          <p:nvPr/>
        </p:nvSpPr>
        <p:spPr>
          <a:xfrm flipH="1">
            <a:off x="762869" y="1907177"/>
            <a:ext cx="589918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dirty="0" smtClean="0"/>
              <a:t>Responsável pela sustentação do corpo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dirty="0" smtClean="0"/>
              <a:t>Dar forma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dirty="0" smtClean="0"/>
              <a:t>Proteger os órgãos internos; ( caixa craniana)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dirty="0" smtClean="0"/>
              <a:t>Movimento;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0873562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ESQUELETO</a:t>
            </a:r>
            <a:endParaRPr lang="pt-BR" dirty="0"/>
          </a:p>
        </p:txBody>
      </p:sp>
      <p:pic>
        <p:nvPicPr>
          <p:cNvPr id="4" name="Espaço Reservado para Conteúdo 3"/>
          <p:cNvPicPr>
            <a:picLocks noGrp="1" noChangeAspect="1"/>
          </p:cNvPicPr>
          <p:nvPr>
            <p:ph sz="quarter" idx="10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64162" y="1970859"/>
            <a:ext cx="1743075" cy="2619375"/>
          </a:xfrm>
        </p:spPr>
      </p:pic>
      <p:sp>
        <p:nvSpPr>
          <p:cNvPr id="5" name="CaixaDeTexto 4"/>
          <p:cNvSpPr txBox="1"/>
          <p:nvPr/>
        </p:nvSpPr>
        <p:spPr>
          <a:xfrm>
            <a:off x="627017" y="1789611"/>
            <a:ext cx="791609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dirty="0"/>
              <a:t>Na idade adulta, o esqueleto humano é constituído por </a:t>
            </a:r>
            <a:r>
              <a:rPr lang="pt-BR" b="1" dirty="0"/>
              <a:t>206 ossos.</a:t>
            </a:r>
            <a:r>
              <a:rPr lang="pt-BR" dirty="0"/>
              <a:t> Quando criança, esse número apresenta-se maior, uma vez que, durante o desenvolvimento, muitos ossos fundem-se. Estima-se que uma criança, ao nascer, apresente mais de 70 ossos que um adulto</a:t>
            </a:r>
            <a:r>
              <a:rPr lang="pt-BR" dirty="0" smtClean="0"/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8520096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 dirty="0"/>
          </a:p>
        </p:txBody>
      </p:sp>
      <p:pic>
        <p:nvPicPr>
          <p:cNvPr id="4" name="Espaço Reservado para Conteúdo 3"/>
          <p:cNvPicPr>
            <a:picLocks noGrp="1" noChangeAspect="1"/>
          </p:cNvPicPr>
          <p:nvPr>
            <p:ph sz="quarter" idx="10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51224" y="2066184"/>
            <a:ext cx="2861854" cy="4300600"/>
          </a:xfrm>
        </p:spPr>
      </p:pic>
      <p:sp>
        <p:nvSpPr>
          <p:cNvPr id="5" name="CaixaDeTexto 4"/>
          <p:cNvSpPr txBox="1"/>
          <p:nvPr/>
        </p:nvSpPr>
        <p:spPr>
          <a:xfrm>
            <a:off x="783771" y="2560320"/>
            <a:ext cx="7236823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/>
            <a:r>
              <a:rPr lang="pt-BR"/>
              <a:t>Considerando um indivíduo adulto, temos:</a:t>
            </a:r>
          </a:p>
          <a:p>
            <a:pPr fontAlgn="base"/>
            <a:r>
              <a:rPr lang="pt-BR" b="1"/>
              <a:t>28 ossos formando o crânio</a:t>
            </a:r>
            <a:endParaRPr lang="pt-BR"/>
          </a:p>
          <a:p>
            <a:pPr fontAlgn="base"/>
            <a:r>
              <a:rPr lang="pt-BR" b="1"/>
              <a:t>1 osso hioide (osso que não possui articulação e que é encontrado entre a mandíbula e a laringe, na região do pescoço)</a:t>
            </a:r>
            <a:endParaRPr lang="pt-BR"/>
          </a:p>
          <a:p>
            <a:pPr fontAlgn="base"/>
            <a:r>
              <a:rPr lang="pt-BR" b="1"/>
              <a:t>26 ossos formando a coluna</a:t>
            </a:r>
            <a:endParaRPr lang="pt-BR"/>
          </a:p>
          <a:p>
            <a:pPr fontAlgn="base"/>
            <a:r>
              <a:rPr lang="pt-BR" b="1"/>
              <a:t>24 costelas</a:t>
            </a:r>
            <a:endParaRPr lang="pt-BR"/>
          </a:p>
          <a:p>
            <a:pPr fontAlgn="base"/>
            <a:r>
              <a:rPr lang="pt-BR" b="1"/>
              <a:t>1 esterno</a:t>
            </a:r>
            <a:endParaRPr lang="pt-BR"/>
          </a:p>
          <a:p>
            <a:pPr fontAlgn="base"/>
            <a:r>
              <a:rPr lang="pt-BR" b="1"/>
              <a:t>64 ossos nos membros superiores, incluindo a cintura escapular</a:t>
            </a:r>
            <a:endParaRPr lang="pt-BR"/>
          </a:p>
          <a:p>
            <a:pPr fontAlgn="base"/>
            <a:r>
              <a:rPr lang="pt-BR" b="1"/>
              <a:t>62 ossos nos membros inferiores, incluindo a cintura pélvica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012708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DIVISÃO DO ESQUELETO HUMANO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0"/>
          </p:nvPr>
        </p:nvSpPr>
        <p:spPr>
          <a:xfrm>
            <a:off x="539496" y="1435608"/>
            <a:ext cx="11099510" cy="3977640"/>
          </a:xfrm>
        </p:spPr>
        <p:txBody>
          <a:bodyPr>
            <a:normAutofit/>
          </a:bodyPr>
          <a:lstStyle/>
          <a:p>
            <a:r>
              <a:rPr lang="pt-BR" sz="1800" b="1" dirty="0">
                <a:latin typeface="Arial" panose="020B0604020202020204" pitchFamily="34" charset="0"/>
                <a:cs typeface="Arial" panose="020B0604020202020204" pitchFamily="34" charset="0"/>
              </a:rPr>
              <a:t>Esqueleto axial: </a:t>
            </a:r>
            <a:r>
              <a:rPr lang="pt-BR" sz="1800" dirty="0">
                <a:latin typeface="Arial" panose="020B0604020202020204" pitchFamily="34" charset="0"/>
                <a:cs typeface="Arial" panose="020B0604020202020204" pitchFamily="34" charset="0"/>
              </a:rPr>
              <a:t>é formado por crânio, vértebras, costela e esterno</a:t>
            </a:r>
            <a:r>
              <a:rPr lang="pt-BR" sz="1800" b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pt-BR" sz="1800" dirty="0">
                <a:latin typeface="Arial" panose="020B0604020202020204" pitchFamily="34" charset="0"/>
                <a:cs typeface="Arial" panose="020B0604020202020204" pitchFamily="34" charset="0"/>
              </a:rPr>
              <a:t> O crânio é formado por uma série de ossos, os quais são classificados em dois grupos: ossos da face e ossos do crânio. As vértebras formam a coluna vertebral e são divididas em sete vértebras cervicais, doze torácicas, cinco lombares, cinco sacrais e quatro coccígeas. É importante salientar que as vértebras sacrais e as coccígeas encontram-se fundidas no adulto. As costelas são encontradas em doze pares, sendo que dez deles ligam-se ao esterno e os dois últimos não se conectam (costelas flutuantes). A conexão existente entre esterno e costelas é feita por meio da cartilagem.</a:t>
            </a:r>
          </a:p>
        </p:txBody>
      </p:sp>
    </p:spTree>
    <p:extLst>
      <p:ext uri="{BB962C8B-B14F-4D97-AF65-F5344CB8AC3E}">
        <p14:creationId xmlns:p14="http://schemas.microsoft.com/office/powerpoint/2010/main" val="22791078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4" name="Espaço Reservado para Conteúdo 3"/>
          <p:cNvPicPr>
            <a:picLocks noGrp="1" noChangeAspect="1"/>
          </p:cNvPicPr>
          <p:nvPr>
            <p:ph sz="quarter" idx="10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1741" y="448056"/>
            <a:ext cx="8630979" cy="6473233"/>
          </a:xfrm>
        </p:spPr>
      </p:pic>
    </p:spTree>
    <p:extLst>
      <p:ext uri="{BB962C8B-B14F-4D97-AF65-F5344CB8AC3E}">
        <p14:creationId xmlns:p14="http://schemas.microsoft.com/office/powerpoint/2010/main" val="23241010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0"/>
          </p:nvPr>
        </p:nvSpPr>
        <p:spPr>
          <a:xfrm>
            <a:off x="539495" y="1435608"/>
            <a:ext cx="11086447" cy="3977640"/>
          </a:xfrm>
        </p:spPr>
        <p:txBody>
          <a:bodyPr>
            <a:normAutofit/>
          </a:bodyPr>
          <a:lstStyle/>
          <a:p>
            <a:r>
              <a:rPr lang="pt-BR" sz="1800" b="1" dirty="0">
                <a:latin typeface="Arial" panose="020B0604020202020204" pitchFamily="34" charset="0"/>
                <a:cs typeface="Arial" panose="020B0604020202020204" pitchFamily="34" charset="0"/>
              </a:rPr>
              <a:t>Esqueleto apendicular:</a:t>
            </a:r>
            <a:r>
              <a:rPr lang="pt-BR" sz="1800" dirty="0">
                <a:latin typeface="Arial" panose="020B0604020202020204" pitchFamily="34" charset="0"/>
                <a:cs typeface="Arial" panose="020B0604020202020204" pitchFamily="34" charset="0"/>
              </a:rPr>
              <a:t> é formado pelos membros superiores e inferiores e pelas cinturas escapular e pélvica. O membro superior é formado por úmero (braço), ulna e rádio (antebraço), ossos do carpo (punho), ossos </a:t>
            </a:r>
            <a:r>
              <a:rPr lang="pt-BR" sz="1800" dirty="0" err="1">
                <a:latin typeface="Arial" panose="020B0604020202020204" pitchFamily="34" charset="0"/>
                <a:cs typeface="Arial" panose="020B0604020202020204" pitchFamily="34" charset="0"/>
              </a:rPr>
              <a:t>metacarpais</a:t>
            </a:r>
            <a:r>
              <a:rPr lang="pt-BR" sz="1800" dirty="0">
                <a:latin typeface="Arial" panose="020B0604020202020204" pitchFamily="34" charset="0"/>
                <a:cs typeface="Arial" panose="020B0604020202020204" pitchFamily="34" charset="0"/>
              </a:rPr>
              <a:t> (palma da mão) e falanges (dedos). Os ossos que unem o membro superior ao tórax é a clavícula e a escápula, que formam a chamada cintura escapular. No que diz respeito ao membro inferior, temos fêmur (osso da coxa), tíbia e fíbula (perna), patela (joelho), ossos do tarso, ossos </a:t>
            </a:r>
            <a:r>
              <a:rPr lang="pt-BR" sz="1800" dirty="0" err="1">
                <a:latin typeface="Arial" panose="020B0604020202020204" pitchFamily="34" charset="0"/>
                <a:cs typeface="Arial" panose="020B0604020202020204" pitchFamily="34" charset="0"/>
              </a:rPr>
              <a:t>metatarsais</a:t>
            </a:r>
            <a:r>
              <a:rPr lang="pt-BR" sz="1800" dirty="0">
                <a:latin typeface="Arial" panose="020B0604020202020204" pitchFamily="34" charset="0"/>
                <a:cs typeface="Arial" panose="020B0604020202020204" pitchFamily="34" charset="0"/>
              </a:rPr>
              <a:t> e falanges (dedos). Os membros inferiores unem-se ao esqueleto axial por meio da cintura pélvica, que é formada pelos ossos do quadril, também conhecidos como ossos pélvicos.</a:t>
            </a:r>
          </a:p>
        </p:txBody>
      </p:sp>
    </p:spTree>
    <p:extLst>
      <p:ext uri="{BB962C8B-B14F-4D97-AF65-F5344CB8AC3E}">
        <p14:creationId xmlns:p14="http://schemas.microsoft.com/office/powerpoint/2010/main" val="4483650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Classificação dos ossos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0"/>
          </p:nvPr>
        </p:nvSpPr>
        <p:spPr>
          <a:xfrm>
            <a:off x="539496" y="1435608"/>
            <a:ext cx="8539190" cy="3977640"/>
          </a:xfrm>
        </p:spPr>
        <p:txBody>
          <a:bodyPr>
            <a:normAutofit/>
          </a:bodyPr>
          <a:lstStyle/>
          <a:p>
            <a:r>
              <a:rPr lang="pt-BR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800" b="1" dirty="0">
                <a:latin typeface="Arial" panose="020B0604020202020204" pitchFamily="34" charset="0"/>
                <a:cs typeface="Arial" panose="020B0604020202020204" pitchFamily="34" charset="0"/>
              </a:rPr>
              <a:t>Osso longo</a:t>
            </a:r>
            <a:r>
              <a:rPr lang="pt-BR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pt-BR" sz="1800" dirty="0">
                <a:latin typeface="Arial" panose="020B0604020202020204" pitchFamily="34" charset="0"/>
                <a:cs typeface="Arial" panose="020B0604020202020204" pitchFamily="34" charset="0"/>
              </a:rPr>
              <a:t>Ossos longos onde o comprimento é maior que a largura e espessura. São longos, </a:t>
            </a:r>
            <a:r>
              <a:rPr lang="pt-B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espessos </a:t>
            </a:r>
            <a:r>
              <a:rPr lang="pt-BR" sz="1800" dirty="0">
                <a:latin typeface="Arial" panose="020B0604020202020204" pitchFamily="34" charset="0"/>
                <a:cs typeface="Arial" panose="020B0604020202020204" pitchFamily="34" charset="0"/>
              </a:rPr>
              <a:t>e </a:t>
            </a:r>
            <a:r>
              <a:rPr lang="pt-B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tubulares. Os </a:t>
            </a:r>
            <a:r>
              <a:rPr lang="pt-BR" sz="1800" dirty="0">
                <a:latin typeface="Arial" panose="020B0604020202020204" pitchFamily="34" charset="0"/>
                <a:cs typeface="Arial" panose="020B0604020202020204" pitchFamily="34" charset="0"/>
              </a:rPr>
              <a:t>ossos longos apresentam duas extremidades, denominadas epífise e um corpo, chamado de diáfise. Este possui em seu interior um canal medular onde aloja a medula óssea.</a:t>
            </a:r>
            <a:br>
              <a:rPr lang="pt-BR" sz="18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pt-BR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9683738"/>
      </p:ext>
    </p:extLst>
  </p:cSld>
  <p:clrMapOvr>
    <a:masterClrMapping/>
  </p:clrMapOvr>
</p:sld>
</file>

<file path=ppt/theme/theme1.xml><?xml version="1.0" encoding="utf-8"?>
<a:theme xmlns:a="http://schemas.openxmlformats.org/drawingml/2006/main" name="DocBoas-vinda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Segoe UI">
      <a:majorFont>
        <a:latin typeface="Segoe UI Light"/>
        <a:ea typeface=""/>
        <a:cs typeface=""/>
      </a:majorFont>
      <a:minorFont>
        <a:latin typeface="Segoe U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36715129_TF10001108.potx" id="{B3A0C6B1-0365-4650-BA4E-2EEF0E81B440}" vid="{CC03AFE5-A7BF-46D8-9FB1-2970631E94EF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2" ma:contentTypeDescription="Create a new document." ma:contentTypeScope="" ma:versionID="a8a52e8c320b9a064ae3583ae3861c92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88020cb39231a0945110f9cd888b521a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Statu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Status" ma:index="19" nillable="true" ma:displayName="Status" ma:default="Not started" ma:format="Dropdown" ma:internalName="Status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tus xmlns="71af3243-3dd4-4a8d-8c0d-dd76da1f02a5">Not started</Status>
    <MediaServiceKeyPoints xmlns="71af3243-3dd4-4a8d-8c0d-dd76da1f02a5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FD7FC771-7DFE-49DA-B577-71181BFBCB2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950072C5-DDE0-4258-BA7A-4D4B80DFA632}">
  <ds:schemaRefs>
    <ds:schemaRef ds:uri="http://www.w3.org/XML/1998/namespace"/>
    <ds:schemaRef ds:uri="http://purl.org/dc/dcmitype/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2006/documentManagement/types"/>
    <ds:schemaRef ds:uri="16c05727-aa75-4e4a-9b5f-8a80a1165891"/>
    <ds:schemaRef ds:uri="71af3243-3dd4-4a8d-8c0d-dd76da1f02a5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7EE8C63A-4744-4DE4-BB49-0FF0B5375C6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Bem-vindo ao PowerPoint 2016</Template>
  <TotalTime>0</TotalTime>
  <Words>237</Words>
  <Application>Microsoft Office PowerPoint</Application>
  <PresentationFormat>Widescreen</PresentationFormat>
  <Paragraphs>38</Paragraphs>
  <Slides>18</Slides>
  <Notes>2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18</vt:i4>
      </vt:variant>
    </vt:vector>
  </HeadingPairs>
  <TitlesOfParts>
    <vt:vector size="24" baseType="lpstr">
      <vt:lpstr>Arial</vt:lpstr>
      <vt:lpstr>Calibri</vt:lpstr>
      <vt:lpstr>OpenSans</vt:lpstr>
      <vt:lpstr>Segoe UI</vt:lpstr>
      <vt:lpstr>Segoe UI Light</vt:lpstr>
      <vt:lpstr>DocBoas-vindas</vt:lpstr>
      <vt:lpstr>SISTEMA ESQUELÉTICO</vt:lpstr>
      <vt:lpstr>SISTEMA ESQUELÉTICO</vt:lpstr>
      <vt:lpstr>Esqueleto</vt:lpstr>
      <vt:lpstr>ESQUELETO</vt:lpstr>
      <vt:lpstr>Apresentação do PowerPoint</vt:lpstr>
      <vt:lpstr>DIVISÃO DO ESQUELETO HUMANO</vt:lpstr>
      <vt:lpstr>Apresentação do PowerPoint</vt:lpstr>
      <vt:lpstr>Apresentação do PowerPoint</vt:lpstr>
      <vt:lpstr>Classificação dos ossos</vt:lpstr>
      <vt:lpstr>Apresentação do PowerPoint</vt:lpstr>
      <vt:lpstr>Apresentação do PowerPoint</vt:lpstr>
      <vt:lpstr>Apresentação do PowerPoint</vt:lpstr>
      <vt:lpstr>OSSO LAMINAR</vt:lpstr>
      <vt:lpstr>OSSOS IRREGULARES</vt:lpstr>
      <vt:lpstr>OSSOS PNEUMÁTICOS</vt:lpstr>
      <vt:lpstr>Apresentação do PowerPoint</vt:lpstr>
      <vt:lpstr>Ossos sesamoides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2020-07-23T17:01:58Z</dcterms:created>
  <dcterms:modified xsi:type="dcterms:W3CDTF">2020-07-23T17:32:59Z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