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6"/>
  </p:notesMasterIdLst>
  <p:sldIdLst>
    <p:sldId id="293" r:id="rId2"/>
    <p:sldId id="265" r:id="rId3"/>
    <p:sldId id="262" r:id="rId4"/>
    <p:sldId id="295" r:id="rId5"/>
    <p:sldId id="263" r:id="rId6"/>
    <p:sldId id="266" r:id="rId7"/>
    <p:sldId id="283" r:id="rId8"/>
    <p:sldId id="260" r:id="rId9"/>
    <p:sldId id="286" r:id="rId10"/>
    <p:sldId id="287" r:id="rId11"/>
    <p:sldId id="288" r:id="rId12"/>
    <p:sldId id="289" r:id="rId13"/>
    <p:sldId id="290" r:id="rId14"/>
    <p:sldId id="291" r:id="rId15"/>
    <p:sldId id="294" r:id="rId16"/>
    <p:sldId id="292" r:id="rId17"/>
    <p:sldId id="257" r:id="rId18"/>
    <p:sldId id="275" r:id="rId19"/>
    <p:sldId id="276" r:id="rId20"/>
    <p:sldId id="277" r:id="rId21"/>
    <p:sldId id="259" r:id="rId22"/>
    <p:sldId id="273" r:id="rId23"/>
    <p:sldId id="278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A9AD-3281-4104-A8D4-B36DB0487149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2225-FC34-4296-8C30-1C63BFBD95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12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91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9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94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1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8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98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2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4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955A-56DE-4FBF-8D6B-435442B55C4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8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fen.gov.br/resoluo-cofen-3582009_4384.html" TargetMode="External"/><Relationship Id="rId2" Type="http://schemas.openxmlformats.org/officeDocument/2006/relationships/hyperlink" Target="http://www.abennacional.org.br/download/LeiPROFISSIONAL.pdf%20Lei%207.498/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tencaobasica.saude.rs.gov.br/upload/arquivos/201510/01114722-20141105152247portaria-648-de-28-de-marco-de-200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103053-4DA3-4630-97D6-BC5390E5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4FD54AD5-3409-4935-84F2-AE3BA5B95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09" y="260649"/>
            <a:ext cx="7875591" cy="63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9D83E-3485-49A9-BA76-322B5FC2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0"/>
            <a:ext cx="6770712" cy="692696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 – Coleta de dados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28BDD1-F92A-406F-BA98-E52FEA8C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892479" cy="5733256"/>
          </a:xfrm>
        </p:spPr>
        <p:txBody>
          <a:bodyPr>
            <a:noAutofit/>
          </a:bodyPr>
          <a:lstStyle/>
          <a:p>
            <a:r>
              <a:rPr lang="pt-BR" sz="3200" dirty="0"/>
              <a:t> </a:t>
            </a:r>
            <a:r>
              <a:rPr lang="pt-BR" sz="2800" dirty="0"/>
              <a:t>Fatores de risco (tabagismo, alcoolismo, obesidade, dislipidemia, sedentarismo e estresse); </a:t>
            </a:r>
          </a:p>
          <a:p>
            <a:r>
              <a:rPr lang="pt-BR" sz="2800" dirty="0"/>
              <a:t> Alimentação; </a:t>
            </a:r>
          </a:p>
          <a:p>
            <a:r>
              <a:rPr lang="pt-BR" sz="2800" dirty="0"/>
              <a:t> Sono e repouso; </a:t>
            </a:r>
          </a:p>
          <a:p>
            <a:r>
              <a:rPr lang="pt-BR" sz="2800" dirty="0"/>
              <a:t> Higiene;  Funções fisiológicas; • Queixas </a:t>
            </a:r>
            <a:r>
              <a:rPr lang="pt-BR" sz="2800" dirty="0" err="1"/>
              <a:t>atuais,que</a:t>
            </a:r>
            <a:r>
              <a:rPr lang="pt-BR" sz="2800" dirty="0"/>
              <a:t> sejam indicativas de lesão de órgão-alvo, tais como: tontura, </a:t>
            </a:r>
            <a:r>
              <a:rPr lang="pt-BR" sz="2800" dirty="0" err="1"/>
              <a:t>cefaléia</a:t>
            </a:r>
            <a:r>
              <a:rPr lang="pt-BR" sz="2800" dirty="0"/>
              <a:t>, alterações visuais, dor precordial, </a:t>
            </a:r>
            <a:r>
              <a:rPr lang="pt-BR" sz="2800" dirty="0" err="1"/>
              <a:t>dispnéia</a:t>
            </a:r>
            <a:r>
              <a:rPr lang="pt-BR" sz="2800" dirty="0"/>
              <a:t>, paresia, parestesias e edema e lesões de MMII. • Percepção do cliente frente à patologia, tratamento e autocuidado;</a:t>
            </a:r>
          </a:p>
        </p:txBody>
      </p:sp>
    </p:spTree>
    <p:extLst>
      <p:ext uri="{BB962C8B-B14F-4D97-AF65-F5344CB8AC3E}">
        <p14:creationId xmlns:p14="http://schemas.microsoft.com/office/powerpoint/2010/main" val="409249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EDF936-293C-4270-9D6B-3FD82C1E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17356"/>
            <a:ext cx="7130753" cy="93684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1- Exame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9E4E6A-FACC-4438-8BB7-42BB53EF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6834C67-1717-4C04-9FAD-110A28592EDF}"/>
              </a:ext>
            </a:extLst>
          </p:cNvPr>
          <p:cNvSpPr txBox="1"/>
          <p:nvPr/>
        </p:nvSpPr>
        <p:spPr>
          <a:xfrm>
            <a:off x="179512" y="1196752"/>
            <a:ext cx="89644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Checar: • Aparência pessoal; • Altura, peso corporal, cintura e IMC; • Pressão arterial sentado e deitado; • Frequência cardíaca e respiratória; • Pulso radial e carotídeo; • Alterações de visão; • Pele (integridade, turgor, coloração e manchas); • Cavidade oral (dentes, prótese, queixas, dores, desconfortos); • Tórax (ausculta cardiopulmonar) e abdômen; • MMSS e MMII (unhas, dor, edema, pulsos pediosos e lesões);  Articulações (capacidade de flexão, extensão, limitações de mobilidade, edemas);  Pés (bolhas, sensibilidade, ferimentos, corte da unhas). Avaliar o grau de risco dos pés de diabéticos, </a:t>
            </a:r>
          </a:p>
        </p:txBody>
      </p:sp>
    </p:spTree>
    <p:extLst>
      <p:ext uri="{BB962C8B-B14F-4D97-AF65-F5344CB8AC3E}">
        <p14:creationId xmlns:p14="http://schemas.microsoft.com/office/powerpoint/2010/main" val="105464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7A846F-A81E-45C1-A172-A22CBE0D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3 – 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D3F49A1-949D-4EA5-BB63-F78124C4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7" cy="5517232"/>
          </a:xfrm>
        </p:spPr>
        <p:txBody>
          <a:bodyPr>
            <a:noAutofit/>
          </a:bodyPr>
          <a:lstStyle/>
          <a:p>
            <a:r>
              <a:rPr lang="pt-BR" sz="2400" dirty="0"/>
              <a:t>Interpretação e conclusões quanto às necessidades, problemas e preocupações do cliente para direcionar o plano assistencial.</a:t>
            </a:r>
          </a:p>
          <a:p>
            <a:r>
              <a:rPr lang="pt-BR" sz="2400" dirty="0"/>
              <a:t>reconhecer, interpretar e responder. Consensos técnicos das possibilidades de situações/ respostas encontradas. Foco: identificação dos aspectos funcionais, disfuncionais ou em risco.</a:t>
            </a:r>
          </a:p>
          <a:p>
            <a:r>
              <a:rPr lang="pt-BR" sz="2400" dirty="0"/>
              <a:t>Para comunicar as decisões sobre diagnósticos de enfermagem do cliente, da família ou da comunidade, é importante que recorra em um sistema de linguagem padronizada. </a:t>
            </a:r>
          </a:p>
          <a:p>
            <a:r>
              <a:rPr lang="pt-BR" sz="2400" dirty="0"/>
              <a:t>Os sistemas de linguagem específicos da enfermagem pode ser dar o exemplo como a Classificação de Diagnóstico da NANDA – I.</a:t>
            </a:r>
          </a:p>
        </p:txBody>
      </p:sp>
    </p:spTree>
    <p:extLst>
      <p:ext uri="{BB962C8B-B14F-4D97-AF65-F5344CB8AC3E}">
        <p14:creationId xmlns:p14="http://schemas.microsoft.com/office/powerpoint/2010/main" val="112497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B97558-551F-4BEB-92E0-07AF2DC6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128089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4 – Planejamento da Assistência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BC081B7-029D-46DF-99F1-6AFE8DF5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556792"/>
            <a:ext cx="8604446" cy="530120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São estratégias para prevenir, minimizar ou corrigir os problemas identificados nas etapas anteriores, sempre estabelecendo metas com o paciente. Sempre lembrar que o ponto mais importante no tratamento é a educação do paciente, em especial, o diabético devido as graves complicações da doença.</a:t>
            </a:r>
          </a:p>
        </p:txBody>
      </p:sp>
    </p:spTree>
    <p:extLst>
      <p:ext uri="{BB962C8B-B14F-4D97-AF65-F5344CB8AC3E}">
        <p14:creationId xmlns:p14="http://schemas.microsoft.com/office/powerpoint/2010/main" val="112429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5DAA21-D852-4794-8D49-364DDF98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0"/>
            <a:ext cx="7418784" cy="1905000"/>
          </a:xfrm>
        </p:spPr>
        <p:txBody>
          <a:bodyPr/>
          <a:lstStyle/>
          <a:p>
            <a:r>
              <a:rPr lang="pt-BR" dirty="0"/>
              <a:t>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CA4F44-B4ED-4B5C-8959-8ED412AF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820473" cy="5373216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• Promover um ambiente tranquilo e confortável respeitando a privacidade do cliente; </a:t>
            </a:r>
          </a:p>
          <a:p>
            <a:r>
              <a:rPr lang="pt-BR" sz="2800" dirty="0"/>
              <a:t>• Orientações sobre:  a doença e envelhecimento;  medicamentos em uso (indicação, doses, horários, efeitos colaterais);  alimentação. Se necessário, encaminhar para nutricionista para plano alimentar;  controle de hábitos de vida não saudáveis (fumo, estresse, bebida alcóolica e sedentarismo);  percepção de presença de complicações;  sinais de hipoglicemia em diabéticos;</a:t>
            </a:r>
          </a:p>
        </p:txBody>
      </p:sp>
    </p:spTree>
    <p:extLst>
      <p:ext uri="{BB962C8B-B14F-4D97-AF65-F5344CB8AC3E}">
        <p14:creationId xmlns:p14="http://schemas.microsoft.com/office/powerpoint/2010/main" val="9311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CDD784-238C-4225-BF79-EC5FE464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6AA5D0-E2FE-42DB-AED7-3FBD6039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892479" cy="4426438"/>
          </a:xfrm>
        </p:spPr>
        <p:txBody>
          <a:bodyPr>
            <a:noAutofit/>
          </a:bodyPr>
          <a:lstStyle/>
          <a:p>
            <a:r>
              <a:rPr lang="pt-BR" sz="3600" dirty="0"/>
              <a:t>É a aplicação, pela equipe de enfermagem (enfermeiro, técnico e auxiliar de enfermagem), das atividades prescritas pela etapa de Planejamento da Assistência, sendo o cumprimento pela equipe de enfermagem da Prescrição de Enfermagem, colocando o plano em ação. </a:t>
            </a:r>
          </a:p>
        </p:txBody>
      </p:sp>
    </p:spTree>
    <p:extLst>
      <p:ext uri="{BB962C8B-B14F-4D97-AF65-F5344CB8AC3E}">
        <p14:creationId xmlns:p14="http://schemas.microsoft.com/office/powerpoint/2010/main" val="132399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4C06DD-C727-4866-9562-B0FCE296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5 –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F2C3BB-98DC-4BC7-9760-32DD1D55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r>
              <a:rPr lang="pt-BR" sz="3200" dirty="0"/>
              <a:t> Determinar o quanto as metas de cuidados foram alcançadas; </a:t>
            </a:r>
          </a:p>
          <a:p>
            <a:r>
              <a:rPr lang="pt-BR" sz="3200" dirty="0"/>
              <a:t> Observar as mudanças a cada retorno à consulta.</a:t>
            </a:r>
          </a:p>
          <a:p>
            <a:r>
              <a:rPr lang="pt-BR" sz="3200" dirty="0"/>
              <a:t> Elogiar as mudanças incorporadas </a:t>
            </a:r>
          </a:p>
          <a:p>
            <a:r>
              <a:rPr lang="pt-BR" sz="3200" dirty="0"/>
              <a:t> Fazer ajustes</a:t>
            </a:r>
          </a:p>
          <a:p>
            <a:r>
              <a:rPr lang="pt-BR" sz="3200" dirty="0"/>
              <a:t>Sendo assim conhecido como evolução de enfermagem. </a:t>
            </a:r>
          </a:p>
        </p:txBody>
      </p:sp>
    </p:spTree>
    <p:extLst>
      <p:ext uri="{BB962C8B-B14F-4D97-AF65-F5344CB8AC3E}">
        <p14:creationId xmlns:p14="http://schemas.microsoft.com/office/powerpoint/2010/main" val="88867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0"/>
            <a:ext cx="7055958" cy="134076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O exercício da consulta de enfermagem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5" cy="4426438"/>
          </a:xfrm>
        </p:spPr>
        <p:txBody>
          <a:bodyPr>
            <a:noAutofit/>
          </a:bodyPr>
          <a:lstStyle/>
          <a:p>
            <a:r>
              <a:rPr lang="pt-BR" sz="2800" dirty="0"/>
              <a:t>1º precede significativas </a:t>
            </a:r>
            <a:r>
              <a:rPr lang="pt-BR" sz="2800" b="1" dirty="0"/>
              <a:t>mudanças na prática </a:t>
            </a:r>
            <a:r>
              <a:rPr lang="pt-BR" sz="2800" dirty="0"/>
              <a:t>assistencial, </a:t>
            </a:r>
          </a:p>
          <a:p>
            <a:r>
              <a:rPr lang="pt-BR" sz="2800" dirty="0"/>
              <a:t>2º é que os indivíduos vivenciam a Consulta de Enfermagem conforme sua percepção da experiência, que, por sua vez, </a:t>
            </a:r>
            <a:r>
              <a:rPr lang="pt-BR" sz="2800" b="1" dirty="0"/>
              <a:t>valida ou não</a:t>
            </a:r>
            <a:r>
              <a:rPr lang="pt-BR" sz="2800" dirty="0"/>
              <a:t> o atendimento realizado.</a:t>
            </a:r>
          </a:p>
          <a:p>
            <a:r>
              <a:rPr lang="pt-BR" sz="2800" dirty="0"/>
              <a:t>um estudo que avaliou a prática da Consulta durante o acompanhamento pré-natal. No início do atendimento pelo enfermeiro, as gestantes tinham a percepção da Consulta de Enfermagem como serviço complementar à Consulta Médica,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da Silva Santos, Álvaro. Saúde Coletiva (p. 35)</a:t>
            </a:r>
          </a:p>
        </p:txBody>
      </p:sp>
    </p:spTree>
    <p:extLst>
      <p:ext uri="{BB962C8B-B14F-4D97-AF65-F5344CB8AC3E}">
        <p14:creationId xmlns:p14="http://schemas.microsoft.com/office/powerpoint/2010/main" val="100667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ADDABA-D7E6-4510-8D6E-81B6CE4A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260648"/>
            <a:ext cx="7560838" cy="68613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5449E45-6FD8-4B1D-BB0D-43425656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975" cy="471447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pt-BR" sz="2400" b="1" dirty="0"/>
              <a:t>Art. 1º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 </a:t>
            </a:r>
            <a:r>
              <a:rPr lang="pt-BR" sz="2400" b="1" dirty="0"/>
              <a:t>deve ser realizado, de modo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deliberado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sistemático</a:t>
            </a:r>
            <a:r>
              <a:rPr lang="pt-BR" sz="2400" b="1" dirty="0"/>
              <a:t>, em todos os ambientes, públicos ou privados, em que ocorre o cuidado profissional de Enfermagem</a:t>
            </a:r>
          </a:p>
          <a:p>
            <a:pPr algn="just">
              <a:defRPr/>
            </a:pPr>
            <a:r>
              <a:rPr lang="pt-BR" sz="2400" b="1" dirty="0"/>
              <a:t>§ 1º – os </a:t>
            </a:r>
            <a:r>
              <a:rPr lang="pt-BR" sz="2400" b="1" i="1" dirty="0"/>
              <a:t>ambientes </a:t>
            </a:r>
            <a:r>
              <a:rPr lang="pt-BR" sz="2400" b="1" dirty="0"/>
              <a:t>de que trata o </a:t>
            </a:r>
            <a:r>
              <a:rPr lang="pt-BR" sz="2400" b="1" i="1" dirty="0"/>
              <a:t>caput</a:t>
            </a:r>
            <a:r>
              <a:rPr lang="pt-BR" sz="2400" b="1" dirty="0"/>
              <a:t> deste artigo referem-se a instituições prestadoras de serviços de internação hospitalar, instituições prestadoras de serviços ambulatoriais de saúde, domicílios, escolas, associações comunitárias, fábricas, entre outros</a:t>
            </a:r>
          </a:p>
          <a:p>
            <a:pPr algn="just">
              <a:defRPr/>
            </a:pPr>
            <a:r>
              <a:rPr lang="pt-BR" sz="2400" b="1" dirty="0"/>
              <a:t>§ 2º – quando realizado em instituições prestadoras de serviços ambulatoriais de saúde, domicílios, escolas, associações comunitárias, entre outros,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</a:t>
            </a:r>
            <a:r>
              <a:rPr lang="pt-BR" sz="2400" b="1" dirty="0"/>
              <a:t> corresponde ao usualmente denominado nesses ambientes como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08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54866-C51D-458B-ABD0-F0801BD4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7" cy="171636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ART. 6º A EXECUÇÃO DO PROCESSO DE ENFERMAGEM </a:t>
            </a:r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REGISTRADA FORMALMENTE</a:t>
            </a:r>
            <a:r>
              <a:rPr lang="pt-BR" sz="3600" b="1" dirty="0"/>
              <a:t>, ENVOLVENDO:</a:t>
            </a:r>
            <a:br>
              <a:rPr lang="pt-BR" sz="3600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A4D134-F117-4ED0-AC8A-7F2B1907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05000"/>
            <a:ext cx="8712967" cy="47643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um resumo dos dados coletados sobre a pessoa, família ou coletividade humana e sobre suas respostas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os diagnósticos de enfermagem acerca das respostas da pessoa, família ou coletividade humana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as ações ou intervenções de enfermagem, realizadas face aos diagnósticos de enfermagem identificados;   e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os resultados alcançados como consequência das ações ou intervenções de enfermagem realizadas.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59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F72A31-936A-43CB-BA68-1CAC13D3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 Papel do Enfermeiro Lei nº 7.498, de 25 de junho de 1986.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1013B6-48EA-47FB-A9EB-431FA490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05000"/>
            <a:ext cx="7632847" cy="48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• </a:t>
            </a:r>
            <a:r>
              <a:rPr lang="pt-BR" sz="2800" dirty="0"/>
              <a:t>Art. 11 - O enfermeiro exerce todas as atividades de Enfermagem, cabendo-lhe: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I - </a:t>
            </a:r>
            <a:r>
              <a:rPr lang="pt-BR" sz="2800" b="1" dirty="0"/>
              <a:t>privativamente: </a:t>
            </a:r>
          </a:p>
          <a:p>
            <a:pPr marL="0" indent="0">
              <a:buNone/>
            </a:pPr>
            <a:r>
              <a:rPr lang="pt-BR" sz="2800" dirty="0"/>
              <a:t>• c) planejamento, organização, coordenação, execução e avaliação dos serviços da assistência de enfermagem; </a:t>
            </a:r>
          </a:p>
          <a:p>
            <a:pPr marL="0" indent="0">
              <a:buNone/>
            </a:pPr>
            <a:r>
              <a:rPr lang="pt-BR" sz="2800" dirty="0"/>
              <a:t>• i) consulta de enfermagem; </a:t>
            </a:r>
          </a:p>
          <a:p>
            <a:pPr marL="0" indent="0">
              <a:buNone/>
            </a:pPr>
            <a:r>
              <a:rPr lang="pt-BR" sz="2800" dirty="0"/>
              <a:t>• j) prescrição da assistência de enfermagem</a:t>
            </a:r>
          </a:p>
        </p:txBody>
      </p:sp>
    </p:spTree>
    <p:extLst>
      <p:ext uri="{BB962C8B-B14F-4D97-AF65-F5344CB8AC3E}">
        <p14:creationId xmlns:p14="http://schemas.microsoft.com/office/powerpoint/2010/main" val="356156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F151DC-F506-400D-A50A-121F2C0E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PRONTUARIO</a:t>
            </a:r>
            <a:r>
              <a:rPr lang="pt-BR" dirty="0"/>
              <a:t/>
            </a:r>
            <a:br>
              <a:rPr lang="pt-BR" dirty="0"/>
            </a:br>
            <a:r>
              <a:rPr lang="pt-BR" sz="2400" dirty="0"/>
              <a:t>DEVE OU DEVERIA CONTER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C0D3071-A150-4C23-B3E1-117F9C71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0"/>
            <a:ext cx="8964487" cy="4724400"/>
          </a:xfrm>
        </p:spPr>
        <p:txBody>
          <a:bodyPr>
            <a:normAutofit fontScale="77500" lnSpcReduction="20000"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DEVE (OU DEVERIA) CONTER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o motivo para a procura do atendimento à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as condutas diagnósticas e terapêuticas dos diferentes profissionais envolvidos no cuidado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a evolu</a:t>
            </a:r>
            <a:r>
              <a:rPr kumimoji="1" lang="pt-PT" sz="3000" b="1" dirty="0">
                <a:latin typeface="Arial" charset="0"/>
                <a:cs typeface="Times New Roman" pitchFamily="18" charset="0"/>
              </a:rPr>
              <a:t>ção do estado da pessoa em resposta aos cuidados profissionais de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os procedimentos executados e os resultados alcançados, positivos ou não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 identificação de novos problemas de saúde e as condutas diagnosticas e terapêuticas a eles associadas </a:t>
            </a:r>
            <a:endParaRPr kumimoji="1" lang="pt-BR" sz="3000" b="1" dirty="0"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63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7" cy="134076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Benefícios esperados na consulta de enfermagem: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67328" cy="5517232"/>
          </a:xfrm>
        </p:spPr>
        <p:txBody>
          <a:bodyPr>
            <a:normAutofit/>
          </a:bodyPr>
          <a:lstStyle/>
          <a:p>
            <a:r>
              <a:rPr lang="pt-BR" sz="2400" dirty="0"/>
              <a:t>a demonstração do </a:t>
            </a:r>
            <a:r>
              <a:rPr lang="pt-BR" sz="2400" b="1" dirty="0"/>
              <a:t>caráter educativo </a:t>
            </a:r>
            <a:r>
              <a:rPr lang="pt-BR" sz="2400" dirty="0"/>
              <a:t>da consulta, que favorece obtenção e troca de saberes;</a:t>
            </a:r>
          </a:p>
          <a:p>
            <a:r>
              <a:rPr lang="pt-BR" sz="2400" dirty="0"/>
              <a:t>Aquisição de </a:t>
            </a:r>
            <a:r>
              <a:rPr lang="pt-BR" sz="2400" b="1" dirty="0"/>
              <a:t>confiança e de vínculo;</a:t>
            </a:r>
          </a:p>
          <a:p>
            <a:r>
              <a:rPr lang="pt-BR" sz="2400" dirty="0"/>
              <a:t> a </a:t>
            </a:r>
            <a:r>
              <a:rPr lang="pt-BR" sz="2400" b="1" dirty="0"/>
              <a:t>redução da frequência de internações</a:t>
            </a:r>
            <a:r>
              <a:rPr lang="pt-BR" sz="2400" dirty="0"/>
              <a:t>;</a:t>
            </a:r>
          </a:p>
          <a:p>
            <a:r>
              <a:rPr lang="pt-BR" sz="2400" dirty="0"/>
              <a:t> </a:t>
            </a:r>
            <a:r>
              <a:rPr lang="pt-BR" sz="2400" b="1" dirty="0"/>
              <a:t>aumento de ações de autocuidado</a:t>
            </a:r>
            <a:r>
              <a:rPr lang="pt-BR" sz="2400" dirty="0"/>
              <a:t>, quando baseada em orientações a pacientes crônicos;</a:t>
            </a:r>
          </a:p>
          <a:p>
            <a:r>
              <a:rPr lang="pt-BR" sz="2400" dirty="0"/>
              <a:t>o desenvolvimento de </a:t>
            </a:r>
            <a:r>
              <a:rPr lang="pt-BR" sz="2400" b="1" dirty="0"/>
              <a:t>processo comunicacional</a:t>
            </a:r>
            <a:r>
              <a:rPr lang="pt-BR" sz="2400" dirty="0"/>
              <a:t>, como ponto de partida para a integralidade e </a:t>
            </a:r>
            <a:r>
              <a:rPr lang="pt-BR" sz="2400" dirty="0" err="1"/>
              <a:t>longitudinalidade</a:t>
            </a:r>
            <a:r>
              <a:rPr lang="pt-BR" sz="2400" dirty="0"/>
              <a:t>;</a:t>
            </a:r>
          </a:p>
          <a:p>
            <a:r>
              <a:rPr lang="pt-BR" sz="2400" dirty="0"/>
              <a:t>a </a:t>
            </a:r>
            <a:r>
              <a:rPr lang="pt-BR" sz="2400" b="1" dirty="0"/>
              <a:t>detecção precoce </a:t>
            </a:r>
            <a:r>
              <a:rPr lang="pt-BR" sz="2400" dirty="0"/>
              <a:t>de desvios de saúde e o acompanhamento das medidas instituídas.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88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63D973-E614-406F-BFAF-DDF26A01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EFB9F2-4814-4342-818E-9F5D044F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AE3D1E-0296-47B0-BCD8-D42CD03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8" y="188640"/>
            <a:ext cx="87421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BF4816-BB9D-4ECF-AA1A-3414DD4D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Exemplo&#10;&#10;&#10;Idosa chegou ao consultório em companhia da filha, deambulando com dificuldade. Mostrando fragilidade&#10;emocional...">
            <a:extLst>
              <a:ext uri="{FF2B5EF4-FFF2-40B4-BE49-F238E27FC236}">
                <a16:creationId xmlns:a16="http://schemas.microsoft.com/office/drawing/2014/main" xmlns="" id="{4A6D22A1-8E34-468D-B728-746206C21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276"/>
            <a:ext cx="857179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4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424936" cy="428242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da </a:t>
            </a:r>
            <a:r>
              <a:rPr lang="pt-BR" sz="2400" dirty="0"/>
              <a:t>Silva Santos, Álvaro. </a:t>
            </a:r>
            <a:r>
              <a:rPr lang="pt-BR" sz="2400" b="1" dirty="0"/>
              <a:t>Saúde Coletiva </a:t>
            </a:r>
            <a:r>
              <a:rPr lang="pt-BR" sz="2400" dirty="0"/>
              <a:t>(p. 53). GEN Guanabara Koogan. </a:t>
            </a:r>
            <a:r>
              <a:rPr lang="pt-BR" sz="2400" dirty="0" smtClean="0"/>
              <a:t>Edição </a:t>
            </a:r>
            <a:r>
              <a:rPr lang="pt-BR" sz="2400" dirty="0"/>
              <a:t>do </a:t>
            </a:r>
            <a:r>
              <a:rPr lang="pt-BR" sz="2400" dirty="0" err="1"/>
              <a:t>Kindle</a:t>
            </a:r>
            <a:r>
              <a:rPr lang="pt-BR" sz="2400" dirty="0"/>
              <a:t>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www.abennacional.org.br/download/LeiPROFISSIONAL.pdf </a:t>
            </a:r>
            <a:r>
              <a:rPr lang="pt-BR" sz="2400" dirty="0" smtClean="0"/>
              <a:t>    </a:t>
            </a:r>
            <a:r>
              <a:rPr lang="pt-BR" sz="2400" dirty="0">
                <a:solidFill>
                  <a:schemeClr val="tx1"/>
                </a:solidFill>
                <a:hlinkClick r:id="rId2"/>
              </a:rPr>
              <a:t>Lei </a:t>
            </a:r>
            <a:r>
              <a:rPr lang="pt-BR" sz="2400" dirty="0" smtClean="0">
                <a:solidFill>
                  <a:schemeClr val="tx1"/>
                </a:solidFill>
                <a:hlinkClick r:id="rId2"/>
              </a:rPr>
              <a:t>7.498/86</a:t>
            </a:r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 smtClean="0">
                <a:hlinkClick r:id="rId3"/>
              </a:rPr>
              <a:t>http</a:t>
            </a:r>
            <a:r>
              <a:rPr lang="pt-BR" sz="2400">
                <a:hlinkClick r:id="rId3"/>
              </a:rPr>
              <a:t>://</a:t>
            </a:r>
            <a:r>
              <a:rPr lang="pt-BR" sz="2400" smtClean="0">
                <a:hlinkClick r:id="rId3"/>
              </a:rPr>
              <a:t>www.cofen.gov.br/resoluo-cofen-3582009_4384.html</a:t>
            </a:r>
            <a:endParaRPr lang="pt-BR" sz="240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>
                <a:hlinkClick r:id="rId4"/>
              </a:rPr>
              <a:t>https</a:t>
            </a:r>
            <a:r>
              <a:rPr lang="pt-BR" sz="2400" dirty="0">
                <a:hlinkClick r:id="rId4"/>
              </a:rPr>
              <a:t>://</a:t>
            </a:r>
            <a:r>
              <a:rPr lang="pt-BR" sz="2400" dirty="0" smtClean="0">
                <a:hlinkClick r:id="rId4"/>
              </a:rPr>
              <a:t>atencaobasica.saude.rs.gov.br/upload/arquivos/201510/01114722-20141105152247portaria-648-de-28-de-marco-de-2006.pdf</a:t>
            </a:r>
            <a:r>
              <a:rPr lang="pt-BR" sz="2400" dirty="0" smtClean="0"/>
              <a:t>     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6925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9B9F66-1B37-4CFA-943C-866046C4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/>
              <a:t>RESOLUÇÃO 358 (</a:t>
            </a:r>
            <a:r>
              <a:rPr lang="pt-BR" b="1" dirty="0" err="1"/>
              <a:t>COFEn</a:t>
            </a:r>
            <a:r>
              <a:rPr lang="pt-BR" b="1" dirty="0"/>
              <a:t>, 2009</a:t>
            </a:r>
            <a:r>
              <a:rPr lang="pt-BR" sz="3200" b="1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E4FCBF-95FE-4D0F-9E61-30FBEB91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8064895" cy="5112568"/>
          </a:xfrm>
        </p:spPr>
        <p:txBody>
          <a:bodyPr>
            <a:noAutofit/>
          </a:bodyPr>
          <a:lstStyle/>
          <a:p>
            <a:r>
              <a:rPr lang="pt-BR" sz="3600" dirty="0"/>
              <a:t>Dispõe sobre a Sistematização da Assistência de Enfermagem e a implementação do Processo de Enfermagem em ambientes, públicos ou privados, em que ocorre o cuidado profissional de Enfermagem,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361296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C9F11B-DD89-4F11-934A-D2AE3C7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30BD3086-0927-455D-839C-82F809EE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73" y="1905000"/>
            <a:ext cx="7333627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91B7A-B74A-48BA-99CE-7DA06576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280890"/>
          </a:xfrm>
        </p:spPr>
        <p:txBody>
          <a:bodyPr>
            <a:normAutofit/>
          </a:bodyPr>
          <a:lstStyle/>
          <a:p>
            <a:r>
              <a:rPr lang="pt-BR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RESOLUÇÃO COFEN Nº 634/2020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976CFB-41B4-4F50-8F00-3BD24BD2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72816"/>
            <a:ext cx="7848871" cy="4896544"/>
          </a:xfrm>
        </p:spPr>
        <p:txBody>
          <a:bodyPr>
            <a:normAutofit/>
          </a:bodyPr>
          <a:lstStyle/>
          <a:p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Autoriza e normatiza, “ad referendum” do Plenário do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Cofen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teleconsulta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de enfermagem como forma de combate à pandemia provocada pelo novo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coronavírus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(Sars-Cov-2), mediante consultas, esclarecimentos, encaminhamentos e orientações com uso de meios tecnológicos, e dá outras providências.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55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DA6617-F6F1-4E36-B489-867D10CD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 que é a consulta de Enfermagem ?&#10; A consulta de Enfermagem, sendo atividade privativa&#10;&#10;do Enfermeiro, utiliza component...">
            <a:extLst>
              <a:ext uri="{FF2B5EF4-FFF2-40B4-BE49-F238E27FC236}">
                <a16:creationId xmlns:a16="http://schemas.microsoft.com/office/drawing/2014/main" xmlns="" id="{94C84C60-8835-433C-B1A2-AEE93F874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446992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1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60405-EA0D-49C5-A4BA-FB5E4607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26D32EE-AA82-4559-9C8A-BDE1DD0E9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0634"/>
            <a:ext cx="7956376" cy="63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rmAutofit fontScale="90000"/>
          </a:bodyPr>
          <a:lstStyle/>
          <a:p>
            <a:pPr algn="r"/>
            <a:r>
              <a:rPr lang="pt-BR" sz="2700" dirty="0"/>
              <a:t>Caráter metodológico da Consulta de Enfermagem,  possui etapas circulares, interligadas e inter-relacionadas que, conforme a Resolução nº 358/2009 do COFEN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,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8280920" cy="50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4C82D0-874E-42DA-90E3-4868FB8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 – Coleta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252FF2-FBAF-4F4B-AEE1-4B8EFA1E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7" cy="5373216"/>
          </a:xfrm>
        </p:spPr>
        <p:txBody>
          <a:bodyPr>
            <a:noAutofit/>
          </a:bodyPr>
          <a:lstStyle/>
          <a:p>
            <a:r>
              <a:rPr lang="pt-BR" sz="2400" dirty="0"/>
              <a:t>Síntese da última consulta (queixas e recomendações) Como está agora? (ouvir atentamente) </a:t>
            </a:r>
          </a:p>
          <a:p>
            <a:r>
              <a:rPr lang="pt-BR" sz="2400" dirty="0"/>
              <a:t>Como organiza o dia a dia? Medicamentos, alimentação, atividade física (recordatório) </a:t>
            </a:r>
          </a:p>
          <a:p>
            <a:r>
              <a:rPr lang="pt-BR" sz="2400" dirty="0"/>
              <a:t>O que está achando do tratamento? Como se sente no geral? Indagar sobre: sono, eliminações, disposição, apetite, sexualidade, satisfação no trabalho/escola/família Fontes de Prazer/Lazer Exame físico conexões com o levantamento de dados </a:t>
            </a:r>
            <a:r>
              <a:rPr lang="pt-BR" sz="2400" dirty="0" err="1"/>
              <a:t>Ex</a:t>
            </a:r>
            <a:r>
              <a:rPr lang="pt-BR" sz="2400" dirty="0"/>
              <a:t>: Avaliação da higiene: indicativo de limitações e autonomia Verificação do Peso e cálculo do IMC/ histórico alimentar </a:t>
            </a:r>
          </a:p>
        </p:txBody>
      </p:sp>
    </p:spTree>
    <p:extLst>
      <p:ext uri="{BB962C8B-B14F-4D97-AF65-F5344CB8AC3E}">
        <p14:creationId xmlns:p14="http://schemas.microsoft.com/office/powerpoint/2010/main" val="324608794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838</TotalTime>
  <Words>1313</Words>
  <Application>Microsoft Office PowerPoint</Application>
  <PresentationFormat>Apresentação na tela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Cacho</vt:lpstr>
      <vt:lpstr>Apresentação do PowerPoint</vt:lpstr>
      <vt:lpstr>O Papel do Enfermeiro Lei nº 7.498, de 25 de junho de 1986. </vt:lpstr>
      <vt:lpstr>RESOLUÇÃO 358 (COFEn, 2009)</vt:lpstr>
      <vt:lpstr>Consulta de enfermagem</vt:lpstr>
      <vt:lpstr>RESOLUÇÃO COFEN Nº 634/2020</vt:lpstr>
      <vt:lpstr>Apresentação do PowerPoint</vt:lpstr>
      <vt:lpstr>Apresentação do PowerPoint</vt:lpstr>
      <vt:lpstr>Caráter metodológico da Consulta de Enfermagem,  possui etapas circulares, interligadas e inter-relacionadas que, conforme a Resolução nº 358/2009 do COFEN   ,   </vt:lpstr>
      <vt:lpstr>1 – Coleta de dados</vt:lpstr>
      <vt:lpstr>1 – Coleta de dados</vt:lpstr>
      <vt:lpstr>1- Exame físico</vt:lpstr>
      <vt:lpstr>3 – Diagnóstico</vt:lpstr>
      <vt:lpstr>4 – Planejamento da Assistência</vt:lpstr>
      <vt:lpstr>Implementação</vt:lpstr>
      <vt:lpstr>Implementação</vt:lpstr>
      <vt:lpstr>5 – Avaliação</vt:lpstr>
      <vt:lpstr>O exercício da consulta de enfermagem</vt:lpstr>
      <vt:lpstr>Apresentação do PowerPoint</vt:lpstr>
      <vt:lpstr>ART. 6º A EXECUÇÃO DO PROCESSO DE ENFERMAGEM DEVE SER REGISTRADA FORMALMENTE, ENVOLVENDO: </vt:lpstr>
      <vt:lpstr>PRONTUARIO DEVE OU DEVERIA CONTER</vt:lpstr>
      <vt:lpstr>Benefícios esperados na consulta de enfermagem: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de enfermagem</dc:title>
  <dc:creator>Usuario</dc:creator>
  <cp:lastModifiedBy>Usuario</cp:lastModifiedBy>
  <cp:revision>46</cp:revision>
  <dcterms:created xsi:type="dcterms:W3CDTF">2020-08-02T18:11:17Z</dcterms:created>
  <dcterms:modified xsi:type="dcterms:W3CDTF">2020-08-26T13:23:43Z</dcterms:modified>
</cp:coreProperties>
</file>