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8"/>
  </p:notesMasterIdLst>
  <p:sldIdLst>
    <p:sldId id="614" r:id="rId2"/>
    <p:sldId id="829" r:id="rId3"/>
    <p:sldId id="615" r:id="rId4"/>
    <p:sldId id="616" r:id="rId5"/>
    <p:sldId id="632" r:id="rId6"/>
    <p:sldId id="729" r:id="rId7"/>
    <p:sldId id="730" r:id="rId8"/>
    <p:sldId id="731" r:id="rId9"/>
    <p:sldId id="732" r:id="rId10"/>
    <p:sldId id="733" r:id="rId11"/>
    <p:sldId id="734" r:id="rId12"/>
    <p:sldId id="447" r:id="rId13"/>
    <p:sldId id="448" r:id="rId14"/>
    <p:sldId id="449" r:id="rId15"/>
    <p:sldId id="450" r:id="rId16"/>
    <p:sldId id="451" r:id="rId17"/>
    <p:sldId id="585" r:id="rId18"/>
    <p:sldId id="736" r:id="rId19"/>
    <p:sldId id="737" r:id="rId20"/>
    <p:sldId id="738" r:id="rId21"/>
    <p:sldId id="832" r:id="rId22"/>
    <p:sldId id="833" r:id="rId23"/>
    <p:sldId id="834" r:id="rId24"/>
    <p:sldId id="835" r:id="rId25"/>
    <p:sldId id="813" r:id="rId26"/>
    <p:sldId id="836" r:id="rId27"/>
    <p:sldId id="837" r:id="rId28"/>
    <p:sldId id="815" r:id="rId29"/>
    <p:sldId id="838" r:id="rId30"/>
    <p:sldId id="839" r:id="rId31"/>
    <p:sldId id="840" r:id="rId32"/>
    <p:sldId id="841" r:id="rId33"/>
    <p:sldId id="816" r:id="rId34"/>
    <p:sldId id="842" r:id="rId35"/>
    <p:sldId id="843" r:id="rId36"/>
    <p:sldId id="844" r:id="rId37"/>
    <p:sldId id="818" r:id="rId38"/>
    <p:sldId id="819" r:id="rId39"/>
    <p:sldId id="820" r:id="rId40"/>
    <p:sldId id="821" r:id="rId41"/>
    <p:sldId id="822" r:id="rId42"/>
    <p:sldId id="830" r:id="rId43"/>
    <p:sldId id="823" r:id="rId44"/>
    <p:sldId id="824" r:id="rId45"/>
    <p:sldId id="825" r:id="rId46"/>
    <p:sldId id="826" r:id="rId47"/>
    <p:sldId id="827" r:id="rId48"/>
    <p:sldId id="828" r:id="rId49"/>
    <p:sldId id="831" r:id="rId50"/>
    <p:sldId id="739" r:id="rId51"/>
    <p:sldId id="800" r:id="rId52"/>
    <p:sldId id="741" r:id="rId53"/>
    <p:sldId id="742" r:id="rId54"/>
    <p:sldId id="801" r:id="rId55"/>
    <p:sldId id="802" r:id="rId56"/>
    <p:sldId id="803" r:id="rId57"/>
    <p:sldId id="804" r:id="rId58"/>
    <p:sldId id="805" r:id="rId59"/>
    <p:sldId id="806" r:id="rId60"/>
    <p:sldId id="807" r:id="rId61"/>
    <p:sldId id="808" r:id="rId62"/>
    <p:sldId id="809" r:id="rId63"/>
    <p:sldId id="810" r:id="rId64"/>
    <p:sldId id="761" r:id="rId65"/>
    <p:sldId id="762" r:id="rId66"/>
    <p:sldId id="763" r:id="rId67"/>
    <p:sldId id="764" r:id="rId68"/>
    <p:sldId id="765" r:id="rId69"/>
    <p:sldId id="766" r:id="rId70"/>
    <p:sldId id="767" r:id="rId71"/>
    <p:sldId id="768" r:id="rId72"/>
    <p:sldId id="769" r:id="rId73"/>
    <p:sldId id="770" r:id="rId74"/>
    <p:sldId id="771" r:id="rId75"/>
    <p:sldId id="772" r:id="rId76"/>
    <p:sldId id="773" r:id="rId77"/>
    <p:sldId id="774" r:id="rId78"/>
    <p:sldId id="775" r:id="rId79"/>
    <p:sldId id="776" r:id="rId80"/>
    <p:sldId id="777" r:id="rId81"/>
    <p:sldId id="778" r:id="rId82"/>
    <p:sldId id="779" r:id="rId83"/>
    <p:sldId id="780" r:id="rId84"/>
    <p:sldId id="781" r:id="rId85"/>
    <p:sldId id="782" r:id="rId86"/>
    <p:sldId id="783" r:id="rId87"/>
    <p:sldId id="784" r:id="rId88"/>
    <p:sldId id="785" r:id="rId89"/>
    <p:sldId id="786" r:id="rId90"/>
    <p:sldId id="787" r:id="rId91"/>
    <p:sldId id="788" r:id="rId92"/>
    <p:sldId id="789" r:id="rId93"/>
    <p:sldId id="790" r:id="rId94"/>
    <p:sldId id="791" r:id="rId95"/>
    <p:sldId id="792" r:id="rId96"/>
    <p:sldId id="793" r:id="rId97"/>
    <p:sldId id="794" r:id="rId98"/>
    <p:sldId id="795" r:id="rId99"/>
    <p:sldId id="796" r:id="rId100"/>
    <p:sldId id="797" r:id="rId101"/>
    <p:sldId id="798" r:id="rId102"/>
    <p:sldId id="799" r:id="rId103"/>
    <p:sldId id="286" r:id="rId104"/>
    <p:sldId id="588" r:id="rId105"/>
    <p:sldId id="589" r:id="rId106"/>
    <p:sldId id="590" r:id="rId107"/>
    <p:sldId id="287" r:id="rId108"/>
    <p:sldId id="288" r:id="rId109"/>
    <p:sldId id="289" r:id="rId110"/>
    <p:sldId id="290" r:id="rId111"/>
    <p:sldId id="292" r:id="rId112"/>
    <p:sldId id="293" r:id="rId113"/>
    <p:sldId id="294" r:id="rId114"/>
    <p:sldId id="295" r:id="rId115"/>
    <p:sldId id="296" r:id="rId116"/>
    <p:sldId id="297" r:id="rId117"/>
    <p:sldId id="309" r:id="rId118"/>
    <p:sldId id="312" r:id="rId119"/>
    <p:sldId id="313" r:id="rId120"/>
    <p:sldId id="314" r:id="rId121"/>
    <p:sldId id="315" r:id="rId122"/>
    <p:sldId id="316" r:id="rId123"/>
    <p:sldId id="317" r:id="rId124"/>
    <p:sldId id="318" r:id="rId125"/>
    <p:sldId id="319" r:id="rId126"/>
    <p:sldId id="320" r:id="rId127"/>
    <p:sldId id="321" r:id="rId128"/>
    <p:sldId id="322" r:id="rId129"/>
    <p:sldId id="323" r:id="rId130"/>
    <p:sldId id="324" r:id="rId131"/>
    <p:sldId id="325" r:id="rId132"/>
    <p:sldId id="326" r:id="rId133"/>
    <p:sldId id="327" r:id="rId134"/>
    <p:sldId id="328" r:id="rId135"/>
    <p:sldId id="329" r:id="rId136"/>
    <p:sldId id="330" r:id="rId137"/>
    <p:sldId id="331" r:id="rId138"/>
    <p:sldId id="332" r:id="rId139"/>
    <p:sldId id="333" r:id="rId140"/>
    <p:sldId id="334" r:id="rId141"/>
    <p:sldId id="335" r:id="rId142"/>
    <p:sldId id="336" r:id="rId143"/>
    <p:sldId id="337" r:id="rId144"/>
    <p:sldId id="338" r:id="rId145"/>
    <p:sldId id="339" r:id="rId146"/>
    <p:sldId id="340" r:id="rId147"/>
    <p:sldId id="341" r:id="rId148"/>
    <p:sldId id="342" r:id="rId149"/>
    <p:sldId id="343" r:id="rId150"/>
    <p:sldId id="344" r:id="rId151"/>
    <p:sldId id="345" r:id="rId152"/>
    <p:sldId id="346" r:id="rId153"/>
    <p:sldId id="347" r:id="rId154"/>
    <p:sldId id="348" r:id="rId155"/>
    <p:sldId id="349" r:id="rId156"/>
    <p:sldId id="350" r:id="rId157"/>
    <p:sldId id="351" r:id="rId158"/>
    <p:sldId id="352" r:id="rId159"/>
    <p:sldId id="353" r:id="rId160"/>
    <p:sldId id="354" r:id="rId161"/>
    <p:sldId id="355" r:id="rId162"/>
    <p:sldId id="356" r:id="rId163"/>
    <p:sldId id="357" r:id="rId164"/>
    <p:sldId id="358" r:id="rId165"/>
    <p:sldId id="359" r:id="rId166"/>
    <p:sldId id="360" r:id="rId167"/>
    <p:sldId id="361" r:id="rId168"/>
    <p:sldId id="368" r:id="rId169"/>
    <p:sldId id="369" r:id="rId170"/>
    <p:sldId id="370" r:id="rId171"/>
    <p:sldId id="371" r:id="rId172"/>
    <p:sldId id="372" r:id="rId173"/>
    <p:sldId id="373" r:id="rId174"/>
    <p:sldId id="374" r:id="rId175"/>
    <p:sldId id="375" r:id="rId176"/>
    <p:sldId id="376" r:id="rId177"/>
    <p:sldId id="377" r:id="rId178"/>
    <p:sldId id="378" r:id="rId179"/>
    <p:sldId id="379" r:id="rId180"/>
    <p:sldId id="380" r:id="rId181"/>
    <p:sldId id="381" r:id="rId182"/>
    <p:sldId id="382" r:id="rId183"/>
    <p:sldId id="383" r:id="rId184"/>
    <p:sldId id="384" r:id="rId185"/>
    <p:sldId id="385" r:id="rId186"/>
    <p:sldId id="386" r:id="rId187"/>
    <p:sldId id="387" r:id="rId188"/>
    <p:sldId id="388" r:id="rId189"/>
    <p:sldId id="389" r:id="rId190"/>
    <p:sldId id="390" r:id="rId191"/>
    <p:sldId id="391" r:id="rId192"/>
    <p:sldId id="392" r:id="rId193"/>
    <p:sldId id="393" r:id="rId194"/>
    <p:sldId id="394" r:id="rId195"/>
    <p:sldId id="395" r:id="rId196"/>
    <p:sldId id="396" r:id="rId197"/>
    <p:sldId id="397" r:id="rId198"/>
    <p:sldId id="398" r:id="rId199"/>
    <p:sldId id="399" r:id="rId200"/>
    <p:sldId id="400" r:id="rId201"/>
    <p:sldId id="401" r:id="rId202"/>
    <p:sldId id="402" r:id="rId203"/>
    <p:sldId id="635" r:id="rId204"/>
    <p:sldId id="636" r:id="rId205"/>
    <p:sldId id="709" r:id="rId206"/>
    <p:sldId id="728" r:id="rId20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60"/>
  </p:normalViewPr>
  <p:slideViewPr>
    <p:cSldViewPr>
      <p:cViewPr varScale="1">
        <p:scale>
          <a:sx n="45" d="100"/>
          <a:sy n="45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presProps" Target="pres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F54CE-620A-4B97-A606-FC2C68AB3E34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9B34E-3700-4AA3-98D3-4FF4F572B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74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fld id="{27452BAD-5BE2-4642-A9D6-F2733699E056}" type="slidenum">
              <a:rPr lang="pt-BR" sz="1200"/>
              <a:pPr eaLnBrk="1" hangingPunct="1"/>
              <a:t>202</a:t>
            </a:fld>
            <a:endParaRPr lang="pt-BR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22/08/2020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hyperlink" Target="http://cienciahoje.uol.com.br/noticias/medicina-e-saude/celulas-tronco-para-recompor-cartilagens/?searchterm=celulas%20tronco" TargetMode="External"/><Relationship Id="rId2" Type="http://schemas.openxmlformats.org/officeDocument/2006/relationships/hyperlink" Target="http://cienciahoje.uol.com.br/revista-ch/revista-ch-2005/222/existem-pesquisas-sobre-o-uso-de-celulas-tronco/?searchterm=celulas%20tronco" TargetMode="Externa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4474" y="1016464"/>
            <a:ext cx="8719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474" y="1045913"/>
            <a:ext cx="871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24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sz="67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TERMOS DESCRITIVOS </a:t>
            </a:r>
            <a:r>
              <a:rPr lang="en-US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en-US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pt-BR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>
          <a:xfrm>
            <a:off x="539552" y="3886200"/>
            <a:ext cx="8208912" cy="1752600"/>
          </a:xfrm>
        </p:spPr>
        <p:txBody>
          <a:bodyPr/>
          <a:lstStyle/>
          <a:p>
            <a:r>
              <a:rPr lang="pt-BR" sz="4800" b="1" dirty="0">
                <a:solidFill>
                  <a:schemeClr val="tx1"/>
                </a:solidFill>
              </a:rPr>
              <a:t>Terminologia Embriológica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44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178698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FINAL </a:t>
            </a:r>
            <a:r>
              <a:rPr lang="pt-BR" b="1" dirty="0"/>
              <a:t>DO 6º MÊS: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pele enrugada, glândulas </a:t>
            </a:r>
            <a:r>
              <a:rPr lang="pt-BR" dirty="0"/>
              <a:t>sebáceas –</a:t>
            </a:r>
            <a:r>
              <a:rPr lang="pt-BR" dirty="0" err="1"/>
              <a:t>vérnix</a:t>
            </a:r>
            <a:r>
              <a:rPr lang="pt-BR" dirty="0"/>
              <a:t> </a:t>
            </a:r>
            <a:r>
              <a:rPr lang="pt-BR" dirty="0" err="1" smtClean="0"/>
              <a:t>caseoso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-comprimento = 34cm</a:t>
            </a:r>
            <a:br>
              <a:rPr lang="pt-BR" dirty="0"/>
            </a:br>
            <a:r>
              <a:rPr lang="pt-BR" dirty="0"/>
              <a:t>-peso = </a:t>
            </a:r>
            <a:r>
              <a:rPr lang="pt-BR" dirty="0" smtClean="0"/>
              <a:t>800g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/>
              <a:t>7º MÊS: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delgado </a:t>
            </a:r>
            <a:r>
              <a:rPr lang="pt-BR" dirty="0"/>
              <a:t>e </a:t>
            </a:r>
            <a:r>
              <a:rPr lang="pt-BR" dirty="0" smtClean="0"/>
              <a:t>magro, pele vermelha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-comprimento = 37cm</a:t>
            </a:r>
            <a:br>
              <a:rPr lang="pt-BR" dirty="0"/>
            </a:br>
            <a:r>
              <a:rPr lang="pt-BR" dirty="0"/>
              <a:t>-peso = 1700g 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9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5318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5372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2998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5890666"/>
          </a:xfrm>
        </p:spPr>
        <p:txBody>
          <a:bodyPr>
            <a:normAutofit fontScale="90000"/>
          </a:bodyPr>
          <a:lstStyle/>
          <a:p>
            <a:r>
              <a:rPr lang="pt-BR" dirty="0"/>
              <a:t>ASSISTÊNCIA DEENFERMAGEM NO PRÉ NATAL DE BAIXO RISCO</a:t>
            </a:r>
            <a:br>
              <a:rPr lang="pt-BR" dirty="0"/>
            </a:br>
            <a:r>
              <a:rPr lang="pt-BR" dirty="0"/>
              <a:t>-A </a:t>
            </a:r>
            <a:r>
              <a:rPr lang="pt-BR" b="1" dirty="0"/>
              <a:t>DUM</a:t>
            </a:r>
            <a:r>
              <a:rPr lang="pt-BR" dirty="0"/>
              <a:t>(data da última menstruação) é a principal informação com o qual se baseia para o cálculo da IG(idade gestacional) e DPP.</a:t>
            </a:r>
            <a:br>
              <a:rPr lang="pt-BR" dirty="0"/>
            </a:br>
            <a:r>
              <a:rPr lang="pt-BR" dirty="0"/>
              <a:t>-Divisão dos trimestres da gestação:</a:t>
            </a:r>
            <a:br>
              <a:rPr lang="pt-BR" dirty="0"/>
            </a:br>
            <a:r>
              <a:rPr lang="pt-BR" dirty="0"/>
              <a:t>Abaixo de 13 semanas = 1º trimestre</a:t>
            </a:r>
            <a:br>
              <a:rPr lang="pt-BR" dirty="0"/>
            </a:br>
            <a:r>
              <a:rPr lang="pt-BR" dirty="0"/>
              <a:t>Entre 14 e 27 semanas = 2º </a:t>
            </a:r>
            <a:r>
              <a:rPr lang="pt-BR" dirty="0" err="1"/>
              <a:t>timestre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Acima de 28 semanas = 3º trimestre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44556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913"/>
            <a:ext cx="9144000" cy="6408737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 3" pitchFamily="18" charset="2"/>
              <a:buNone/>
              <a:defRPr/>
            </a:pPr>
            <a:r>
              <a:rPr lang="pt-BR" sz="4000" b="1" dirty="0">
                <a:solidFill>
                  <a:srgbClr val="0DB7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MÉTODOS PARA CÁLCULO DA DPP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pt-BR" sz="40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partir da DUM - </a:t>
            </a:r>
            <a:r>
              <a:rPr lang="pt-BR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regra de </a:t>
            </a:r>
            <a:r>
              <a:rPr lang="pt-BR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Nagele</a:t>
            </a:r>
            <a:endParaRPr lang="pt-BR" sz="40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pt-BR" sz="40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Soma </a:t>
            </a:r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 (para multípara e </a:t>
            </a:r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 para primigesta) ao 1º dia da DUM e diminui </a:t>
            </a:r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 ao mês (ou soma </a:t>
            </a:r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 se janeiro, fevereiro ou março)</a:t>
            </a:r>
            <a:r>
              <a:rPr lang="pt-BR" sz="4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619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Text Box 2"/>
          <p:cNvSpPr txBox="1">
            <a:spLocks noChangeArrowheads="1"/>
          </p:cNvSpPr>
          <p:nvPr/>
        </p:nvSpPr>
        <p:spPr bwMode="auto">
          <a:xfrm>
            <a:off x="0" y="428625"/>
            <a:ext cx="9144000" cy="732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Cálculo da DPP</a:t>
            </a: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(para multípara)</a:t>
            </a:r>
            <a:endParaRPr lang="pt-BR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DUM: 13/09/2019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DPP:  </a:t>
            </a:r>
            <a:r>
              <a:rPr lang="pt-B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+7/-3/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       20/06/2020  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DUM: 27/06/2019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DPP:  </a:t>
            </a:r>
            <a:r>
              <a:rPr lang="pt-B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+7/-3/</a:t>
            </a: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       34/03/2020 = 03/04/2020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Para ano bissexto: se o mês de fevereiro for  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incluído somar 6 ao invés de 7</a:t>
            </a:r>
          </a:p>
          <a:p>
            <a:pPr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   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>
              <a:defRPr/>
            </a:pPr>
            <a:endParaRPr lang="pt-BR" sz="2400" dirty="0">
              <a:solidFill>
                <a:srgbClr val="FF0000"/>
              </a:solidFill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74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32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Cálculo da DPP</a:t>
            </a: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(para </a:t>
            </a:r>
            <a:r>
              <a:rPr lang="pt-BR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primípara</a:t>
            </a: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pt-BR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DUM: 13/09/2019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DPP: </a:t>
            </a:r>
            <a:r>
              <a:rPr lang="pt-B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+10/-3/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23/06/2020</a:t>
            </a:r>
          </a:p>
          <a:p>
            <a:pPr>
              <a:spcBef>
                <a:spcPct val="50000"/>
              </a:spcBef>
              <a:defRPr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DUM: 27/06/2019   ou 27/06/2019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DPP: </a:t>
            </a:r>
            <a:r>
              <a:rPr lang="pt-B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+10/-3/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</a:t>
            </a:r>
            <a:r>
              <a:rPr lang="pt-B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+10/-3/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37/03/2020 = 06/04/2020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Para ano bissexto: se o mês de fevereiro for  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incluído somar 9 ao invés de 10</a:t>
            </a:r>
          </a:p>
          <a:p>
            <a:pPr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   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>
              <a:defRPr/>
            </a:pPr>
            <a:endParaRPr lang="pt-BR" sz="2400" dirty="0">
              <a:solidFill>
                <a:srgbClr val="FF0000"/>
              </a:solidFill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70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5962674"/>
          </a:xfrm>
        </p:spPr>
        <p:txBody>
          <a:bodyPr>
            <a:normAutofit fontScale="90000"/>
          </a:bodyPr>
          <a:lstStyle/>
          <a:p>
            <a:r>
              <a:rPr lang="pt-BR" dirty="0"/>
              <a:t>Agendamento de </a:t>
            </a:r>
            <a:r>
              <a:rPr lang="pt-BR" dirty="0" err="1"/>
              <a:t>consultas:</a:t>
            </a:r>
            <a:r>
              <a:rPr lang="pt-BR" b="1" dirty="0" err="1"/>
              <a:t>Agendar</a:t>
            </a:r>
            <a:r>
              <a:rPr lang="pt-BR" b="1" dirty="0"/>
              <a:t> consultas de todo o </a:t>
            </a:r>
            <a:r>
              <a:rPr lang="pt-BR" b="1" dirty="0" err="1"/>
              <a:t>pré-natalna</a:t>
            </a:r>
            <a:r>
              <a:rPr lang="pt-BR" b="1" dirty="0"/>
              <a:t> 1ª consulta:-mensal até 27ª </a:t>
            </a:r>
            <a:r>
              <a:rPr lang="pt-BR" b="1" dirty="0" err="1"/>
              <a:t>semana-a</a:t>
            </a:r>
            <a:r>
              <a:rPr lang="pt-BR" b="1" dirty="0"/>
              <a:t> cada 3 semanas entre 28ª a 36ª semanas</a:t>
            </a:r>
            <a:r>
              <a:rPr lang="pt-BR" dirty="0"/>
              <a:t>“ Não dar alta com 36 </a:t>
            </a:r>
            <a:r>
              <a:rPr lang="pt-BR" dirty="0" err="1"/>
              <a:t>semanas”“NÃO</a:t>
            </a:r>
            <a:r>
              <a:rPr lang="pt-BR" dirty="0"/>
              <a:t> EXISTE ALTA DO PRÉ-NATAL” </a:t>
            </a:r>
            <a:r>
              <a:rPr lang="pt-BR" b="1" dirty="0"/>
              <a:t>-semanal entre 37ª e 41ª semanas -a partir de 41ª semana, encaminhar para a maternidade de referência para avaliação e agendar retorno à UBS em 1 semana-programar retorno puerperal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29788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178698"/>
          </a:xfrm>
        </p:spPr>
        <p:txBody>
          <a:bodyPr>
            <a:normAutofit fontScale="90000"/>
          </a:bodyPr>
          <a:lstStyle/>
          <a:p>
            <a:r>
              <a:rPr lang="pt-BR" dirty="0"/>
              <a:t>MEDIDA DE PESO:-Avaliar o ganho de peso na gravidez, através da mensuração do PESO / ESTATURA e avaliação no gráfico da gestante.</a:t>
            </a:r>
            <a:br>
              <a:rPr lang="pt-BR" dirty="0"/>
            </a:br>
            <a:r>
              <a:rPr lang="pt-BR" dirty="0"/>
              <a:t>-Ganho de peso adequado médio: 9 –11 Kg</a:t>
            </a:r>
            <a:br>
              <a:rPr lang="pt-BR" dirty="0"/>
            </a:br>
            <a:r>
              <a:rPr lang="pt-BR" b="1" dirty="0"/>
              <a:t>CONTROLE DE PA: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-Detectar precocemente os estados hipertensivos que constituem risco para mãe e feto. </a:t>
            </a:r>
            <a:br>
              <a:rPr lang="pt-BR" dirty="0"/>
            </a:br>
            <a:r>
              <a:rPr lang="pt-BR" dirty="0"/>
              <a:t>-PA &lt; 140x90 </a:t>
            </a:r>
            <a:r>
              <a:rPr lang="pt-BR" dirty="0" err="1"/>
              <a:t>mmhg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22317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583362"/>
          </a:xfrm>
        </p:spPr>
        <p:txBody>
          <a:bodyPr>
            <a:normAutofit fontScale="90000"/>
          </a:bodyPr>
          <a:lstStyle/>
          <a:p>
            <a:r>
              <a:rPr lang="pt-BR" dirty="0"/>
              <a:t>VERIFICAÇÃO DE EDEMA:-Observar a presença de edemas patológicos : face, tronco, membros e oculto.</a:t>
            </a:r>
            <a:br>
              <a:rPr lang="pt-BR" dirty="0"/>
            </a:br>
            <a:r>
              <a:rPr lang="pt-BR" b="1" dirty="0"/>
              <a:t>MEDIDA DA ALTURA UTERINA: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-Identificar o crescimento normal do feto e desvios, para tratamento adequado; AU IG.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b="1" dirty="0"/>
              <a:t>AUSCULTA DO BCF: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Constatar a cada consulta a presença do BCF, ritmo e </a:t>
            </a:r>
            <a:r>
              <a:rPr lang="pt-BR" dirty="0" err="1"/>
              <a:t>freqüência</a:t>
            </a:r>
            <a:r>
              <a:rPr lang="pt-BR" dirty="0"/>
              <a:t>; FCF=120 –160 </a:t>
            </a:r>
            <a:r>
              <a:rPr lang="pt-BR" dirty="0" err="1"/>
              <a:t>bpm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870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6178698"/>
          </a:xfrm>
        </p:spPr>
        <p:txBody>
          <a:bodyPr>
            <a:normAutofit/>
          </a:bodyPr>
          <a:lstStyle/>
          <a:p>
            <a:r>
              <a:rPr lang="pt-BR" b="1" dirty="0" smtClean="0"/>
              <a:t>FINAL </a:t>
            </a:r>
            <a:r>
              <a:rPr lang="pt-BR" b="1" dirty="0"/>
              <a:t>DO 9º MÊS</a:t>
            </a:r>
            <a:r>
              <a:rPr lang="pt-BR" b="1" dirty="0" smtClean="0"/>
              <a:t>:</a:t>
            </a:r>
            <a:br>
              <a:rPr lang="pt-BR" b="1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-comprimento = 48-52cm</a:t>
            </a:r>
            <a:br>
              <a:rPr lang="pt-BR" dirty="0"/>
            </a:br>
            <a:r>
              <a:rPr lang="pt-BR" dirty="0"/>
              <a:t>-peso = +/-3500 </a:t>
            </a:r>
            <a:r>
              <a:rPr lang="pt-BR" dirty="0" smtClean="0"/>
              <a:t>g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*</a:t>
            </a:r>
            <a:r>
              <a:rPr lang="pt-BR" b="1" dirty="0"/>
              <a:t>Nas últimas 8 semanas de gestação o feto ganha </a:t>
            </a:r>
            <a:r>
              <a:rPr lang="pt-BR" b="1" dirty="0" smtClean="0"/>
              <a:t>200 250g/semana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32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MEDINDO ALTURA UTERINA:</a:t>
            </a:r>
            <a:endParaRPr lang="pt-B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74" y="1600200"/>
            <a:ext cx="60210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8178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583362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EXAMES DE ROTINA</a:t>
            </a:r>
            <a:br>
              <a:rPr lang="pt-BR" sz="3600" dirty="0"/>
            </a:br>
            <a:r>
              <a:rPr lang="pt-BR" sz="3600" dirty="0"/>
              <a:t>Hemograma Completo</a:t>
            </a:r>
            <a:br>
              <a:rPr lang="pt-BR" sz="3600" dirty="0"/>
            </a:br>
            <a:r>
              <a:rPr lang="pt-BR" sz="3600" dirty="0"/>
              <a:t></a:t>
            </a:r>
            <a:r>
              <a:rPr lang="pt-BR" sz="3600" dirty="0" err="1"/>
              <a:t>Protoparasitológico</a:t>
            </a: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/>
              <a:t>Urina I, Urocultura no 1º, 2º e 3º Trimestre</a:t>
            </a:r>
            <a:br>
              <a:rPr lang="pt-BR" sz="3600" dirty="0"/>
            </a:br>
            <a:r>
              <a:rPr lang="pt-BR" sz="3600" dirty="0"/>
              <a:t>Glicemia de jejum no 1°trimestre e após 20 semanas</a:t>
            </a:r>
            <a:br>
              <a:rPr lang="pt-BR" sz="3600" dirty="0"/>
            </a:br>
            <a:r>
              <a:rPr lang="pt-BR" sz="3600" dirty="0"/>
              <a:t>Sorologia para Toxoplasmose (</a:t>
            </a:r>
            <a:r>
              <a:rPr lang="pt-BR" sz="3600" dirty="0" err="1"/>
              <a:t>IgG</a:t>
            </a:r>
            <a:r>
              <a:rPr lang="pt-BR" sz="3600" dirty="0"/>
              <a:t> e </a:t>
            </a:r>
            <a:r>
              <a:rPr lang="pt-BR" sz="3600" dirty="0" err="1"/>
              <a:t>IgM</a:t>
            </a:r>
            <a:r>
              <a:rPr lang="pt-BR" sz="3600" dirty="0"/>
              <a:t>)</a:t>
            </a:r>
            <a:r>
              <a:rPr lang="pt-BR" dirty="0"/>
              <a:t/>
            </a:r>
            <a:br>
              <a:rPr lang="pt-BR" dirty="0"/>
            </a:br>
            <a:r>
              <a:rPr lang="pt-BR" sz="3600" dirty="0"/>
              <a:t>Sorologia para HIV 1º e 3º Trimestre</a:t>
            </a:r>
            <a:br>
              <a:rPr lang="pt-BR" sz="3600" dirty="0"/>
            </a:br>
            <a:r>
              <a:rPr lang="pt-BR" sz="3600" dirty="0"/>
              <a:t>Sorologia de Hepatite B (</a:t>
            </a:r>
            <a:r>
              <a:rPr lang="pt-BR" sz="3600" dirty="0" err="1"/>
              <a:t>HbsAg</a:t>
            </a:r>
            <a:r>
              <a:rPr lang="pt-BR" sz="3600" dirty="0"/>
              <a:t> e </a:t>
            </a:r>
            <a:r>
              <a:rPr lang="pt-BR" sz="3600" dirty="0" err="1"/>
              <a:t>AntiHBc</a:t>
            </a:r>
            <a:r>
              <a:rPr lang="pt-BR" sz="3600" dirty="0"/>
              <a:t>)</a:t>
            </a:r>
            <a:br>
              <a:rPr lang="pt-BR" sz="3600" dirty="0"/>
            </a:br>
            <a:r>
              <a:rPr lang="pt-BR" sz="3600" dirty="0"/>
              <a:t>Sorologia para Rubéola (</a:t>
            </a:r>
            <a:r>
              <a:rPr lang="pt-BR" sz="3600" dirty="0" err="1"/>
              <a:t>IgG</a:t>
            </a:r>
            <a:r>
              <a:rPr lang="pt-BR" sz="3600" dirty="0"/>
              <a:t> e </a:t>
            </a:r>
            <a:r>
              <a:rPr lang="pt-BR" sz="3600" dirty="0" err="1"/>
              <a:t>IgM</a:t>
            </a:r>
            <a:r>
              <a:rPr lang="pt-BR" sz="3600" dirty="0"/>
              <a:t>)</a:t>
            </a:r>
            <a:br>
              <a:rPr lang="pt-BR" sz="3600" dirty="0"/>
            </a:br>
            <a:r>
              <a:rPr lang="pt-BR" sz="3600" dirty="0"/>
              <a:t>Sorologia para Lues (VDRL) 1º e 3º Trimestre </a:t>
            </a:r>
            <a:br>
              <a:rPr lang="pt-BR" sz="3600" dirty="0"/>
            </a:br>
            <a:r>
              <a:rPr lang="pt-BR" sz="3600" dirty="0"/>
              <a:t></a:t>
            </a:r>
            <a:r>
              <a:rPr lang="pt-BR" sz="3600" dirty="0" err="1"/>
              <a:t>Tipagem</a:t>
            </a:r>
            <a:r>
              <a:rPr lang="pt-BR" sz="3600" dirty="0"/>
              <a:t> sanguínea (ABO) com fator Rh (no caso </a:t>
            </a:r>
            <a:br>
              <a:rPr lang="pt-BR" sz="3600" dirty="0"/>
            </a:b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/>
              <a:t>de Rh negativo: </a:t>
            </a:r>
            <a:r>
              <a:rPr lang="pt-BR" sz="3600" dirty="0" err="1"/>
              <a:t>Coombs</a:t>
            </a:r>
            <a:r>
              <a:rPr lang="pt-BR" sz="3600" dirty="0"/>
              <a:t> indireto –se negativo repeti-lo a cada 4 ou 8 semanas) </a:t>
            </a:r>
          </a:p>
        </p:txBody>
      </p:sp>
    </p:spTree>
    <p:extLst>
      <p:ext uri="{BB962C8B-B14F-4D97-AF65-F5344CB8AC3E}">
        <p14:creationId xmlns:p14="http://schemas.microsoft.com/office/powerpoint/2010/main" val="36676554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583362"/>
          </a:xfrm>
        </p:spPr>
        <p:txBody>
          <a:bodyPr>
            <a:normAutofit/>
          </a:bodyPr>
          <a:lstStyle/>
          <a:p>
            <a:r>
              <a:rPr lang="pt-BR" dirty="0"/>
              <a:t>-</a:t>
            </a:r>
            <a:r>
              <a:rPr lang="pt-BR" b="1" dirty="0" err="1"/>
              <a:t>Colpocitologia</a:t>
            </a:r>
            <a:r>
              <a:rPr lang="pt-BR" b="1" dirty="0"/>
              <a:t> oncótica conforme rotina ginecológica-Ultra-som obstétrico: 1º preferencialmente ao redor da 12ªsemana e 2°de controle, se </a:t>
            </a:r>
            <a:r>
              <a:rPr lang="pt-BR" b="1" dirty="0" err="1"/>
              <a:t>possível</a:t>
            </a:r>
            <a:r>
              <a:rPr lang="pt-BR" dirty="0" err="1"/>
              <a:t>VACINAÇÃO</a:t>
            </a:r>
            <a:r>
              <a:rPr lang="pt-BR" b="1" dirty="0" err="1"/>
              <a:t>Dupla</a:t>
            </a:r>
            <a:r>
              <a:rPr lang="pt-BR" b="1" dirty="0"/>
              <a:t> Adulto (DT) : atualizar calendário -3 doses:1ª dose :1ª consulta2ª dose: após 60 dias3ª dose: após 120 dias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726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583362"/>
          </a:xfrm>
        </p:spPr>
        <p:txBody>
          <a:bodyPr>
            <a:normAutofit/>
          </a:bodyPr>
          <a:lstStyle/>
          <a:p>
            <a:r>
              <a:rPr lang="pt-BR" dirty="0"/>
              <a:t>–AÇÕES COMPLEMENTARES:-Atendimento odontológico</a:t>
            </a:r>
            <a:br>
              <a:rPr lang="pt-BR" dirty="0"/>
            </a:br>
            <a:r>
              <a:rPr lang="pt-BR" dirty="0"/>
              <a:t>-Ações educativas</a:t>
            </a:r>
            <a:br>
              <a:rPr lang="pt-BR" dirty="0"/>
            </a:br>
            <a:r>
              <a:rPr lang="pt-BR" dirty="0"/>
              <a:t>-Visitas domiciliares</a:t>
            </a:r>
            <a:br>
              <a:rPr lang="pt-BR" dirty="0"/>
            </a:br>
            <a:r>
              <a:rPr lang="pt-BR" dirty="0"/>
              <a:t>-Referência a serviços especializados</a:t>
            </a:r>
          </a:p>
        </p:txBody>
      </p:sp>
    </p:spTree>
    <p:extLst>
      <p:ext uri="{BB962C8B-B14F-4D97-AF65-F5344CB8AC3E}">
        <p14:creationId xmlns:p14="http://schemas.microsoft.com/office/powerpoint/2010/main" val="272779687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583362"/>
          </a:xfrm>
        </p:spPr>
        <p:txBody>
          <a:bodyPr>
            <a:normAutofit fontScale="90000"/>
          </a:bodyPr>
          <a:lstStyle/>
          <a:p>
            <a:r>
              <a:rPr lang="pt-BR" dirty="0"/>
              <a:t>REDUZINDO RISCOS PRÉ-NATAIS</a:t>
            </a:r>
            <a:br>
              <a:rPr lang="pt-BR" dirty="0"/>
            </a:br>
            <a:r>
              <a:rPr lang="pt-BR" dirty="0"/>
              <a:t>Orientar a gestante e família acerca dos riscos potenciais durante o período pré-natal</a:t>
            </a:r>
            <a:br>
              <a:rPr lang="pt-BR" dirty="0"/>
            </a:br>
            <a:r>
              <a:rPr lang="pt-BR" dirty="0"/>
              <a:t>Notificar a ocorrência dos seguintes SS/SS:</a:t>
            </a:r>
            <a:br>
              <a:rPr lang="pt-BR" dirty="0"/>
            </a:br>
            <a:r>
              <a:rPr lang="pt-BR" dirty="0"/>
              <a:t>-Febre acima de 38,5ºC, </a:t>
            </a:r>
            <a:r>
              <a:rPr lang="pt-BR" dirty="0" err="1"/>
              <a:t>Cefaléia</a:t>
            </a:r>
            <a:r>
              <a:rPr lang="pt-BR" dirty="0"/>
              <a:t> intensa</a:t>
            </a:r>
            <a:br>
              <a:rPr lang="pt-BR" dirty="0"/>
            </a:br>
            <a:r>
              <a:rPr lang="pt-BR" dirty="0"/>
              <a:t>-Tonteira, visão embaçada ou dupla, manchas a frente dos olhos, </a:t>
            </a:r>
            <a:br>
              <a:rPr lang="pt-BR" dirty="0"/>
            </a:br>
            <a:r>
              <a:rPr lang="pt-BR" dirty="0"/>
              <a:t>-Dores e cólica abdominais,</a:t>
            </a:r>
            <a:br>
              <a:rPr lang="pt-BR" dirty="0"/>
            </a:br>
            <a:r>
              <a:rPr lang="pt-BR" dirty="0"/>
              <a:t>-Dor </a:t>
            </a:r>
            <a:r>
              <a:rPr lang="pt-BR" dirty="0" err="1"/>
              <a:t>epigástrica,Vômitos</a:t>
            </a:r>
            <a:r>
              <a:rPr lang="pt-BR" dirty="0"/>
              <a:t> repetidos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025461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583362"/>
          </a:xfrm>
        </p:spPr>
        <p:txBody>
          <a:bodyPr>
            <a:normAutofit fontScale="90000"/>
          </a:bodyPr>
          <a:lstStyle/>
          <a:p>
            <a:r>
              <a:rPr lang="pt-BR" dirty="0"/>
              <a:t>Ausência ou redução marcante dos movimentos fetais</a:t>
            </a:r>
            <a:br>
              <a:rPr lang="pt-BR" dirty="0"/>
            </a:br>
            <a:r>
              <a:rPr lang="pt-BR" dirty="0"/>
              <a:t>Manchas de sangue ou sangramento vaginal, afluência ou eliminação constante de líquido pela vagina</a:t>
            </a:r>
            <a:br>
              <a:rPr lang="pt-BR" dirty="0"/>
            </a:br>
            <a:r>
              <a:rPr lang="pt-BR" dirty="0"/>
              <a:t>Dor ao urinar ou redução do volume urinário</a:t>
            </a:r>
            <a:br>
              <a:rPr lang="pt-BR" dirty="0"/>
            </a:br>
            <a:r>
              <a:rPr lang="pt-BR" dirty="0"/>
              <a:t>Edema das extremidades e de face, Cãibras musculares e convulsões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08710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583362"/>
          </a:xfrm>
        </p:spPr>
        <p:txBody>
          <a:bodyPr>
            <a:normAutofit fontScale="90000"/>
          </a:bodyPr>
          <a:lstStyle/>
          <a:p>
            <a:r>
              <a:rPr lang="pt-BR" dirty="0"/>
              <a:t>Ausência ou redução marcante dos movimentos fetais</a:t>
            </a:r>
            <a:br>
              <a:rPr lang="pt-BR" dirty="0"/>
            </a:br>
            <a:r>
              <a:rPr lang="pt-BR" dirty="0"/>
              <a:t>Manchas de sangue ou sangramento vaginal, afluência ou eliminação constante de líquido pela vagina</a:t>
            </a:r>
            <a:br>
              <a:rPr lang="pt-BR" dirty="0"/>
            </a:br>
            <a:r>
              <a:rPr lang="pt-BR" dirty="0"/>
              <a:t>Dor ao urinar ou redução do volume urinário</a:t>
            </a:r>
            <a:br>
              <a:rPr lang="pt-BR" dirty="0"/>
            </a:br>
            <a:r>
              <a:rPr lang="pt-BR" dirty="0"/>
              <a:t>Edema das extremidades e de face, Cãibras musculares e convulsões</a:t>
            </a:r>
          </a:p>
        </p:txBody>
      </p:sp>
    </p:spTree>
    <p:extLst>
      <p:ext uri="{BB962C8B-B14F-4D97-AF65-F5344CB8AC3E}">
        <p14:creationId xmlns:p14="http://schemas.microsoft.com/office/powerpoint/2010/main" val="34162749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"/>
            <a:ext cx="7430963" cy="571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4856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610475" cy="571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3317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463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109537">
              <a:defRPr/>
            </a:pPr>
            <a:r>
              <a:rPr lang="pt-BR" sz="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SINAIS DE CERTEZA OU POSITIVOS DA GRAVIDEZ </a:t>
            </a:r>
            <a:r>
              <a:rPr lang="pt-BR" sz="6000" dirty="0">
                <a:latin typeface="Arial" pitchFamily="34" charset="0"/>
                <a:cs typeface="Arial" pitchFamily="34" charset="0"/>
              </a:rPr>
              <a:t/>
            </a:r>
            <a:br>
              <a:rPr lang="pt-BR" sz="6000" dirty="0">
                <a:latin typeface="Arial" pitchFamily="34" charset="0"/>
                <a:cs typeface="Arial" pitchFamily="34" charset="0"/>
              </a:rPr>
            </a:br>
            <a:r>
              <a:rPr lang="pt-BR" sz="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causados unicamente pela gravidez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79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12864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0643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97153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7552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1889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43843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7610475" cy="57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66874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2261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72449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45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Palpação do contorno fetal</a:t>
            </a:r>
            <a:r>
              <a:rPr lang="pt-BR" dirty="0">
                <a:latin typeface="Arial" pitchFamily="34" charset="0"/>
                <a:cs typeface="Arial" pitchFamily="34" charset="0"/>
              </a:rPr>
              <a:t> realizada pela manobra de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Leopold</a:t>
            </a:r>
            <a:r>
              <a:rPr lang="pt-BR" dirty="0">
                <a:latin typeface="Arial" pitchFamily="34" charset="0"/>
                <a:cs typeface="Arial" pitchFamily="34" charset="0"/>
              </a:rPr>
              <a:t>.</a:t>
            </a:r>
            <a:br>
              <a:rPr lang="pt-BR" dirty="0">
                <a:latin typeface="Arial" pitchFamily="34" charset="0"/>
                <a:cs typeface="Arial" pitchFamily="34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844824"/>
            <a:ext cx="8856984" cy="4824536"/>
          </a:xfrm>
        </p:spPr>
        <p:txBody>
          <a:bodyPr>
            <a:normAutofit/>
          </a:bodyPr>
          <a:lstStyle/>
          <a:p>
            <a:r>
              <a:rPr lang="pt-BR" sz="4000" dirty="0" smtClean="0"/>
              <a:t>Com </a:t>
            </a:r>
            <a:r>
              <a:rPr lang="pt-BR" sz="4000" dirty="0"/>
              <a:t>o avanço da gestação, o feto pode ser </a:t>
            </a:r>
            <a:r>
              <a:rPr lang="pt-BR" sz="4000" dirty="0" smtClean="0"/>
              <a:t>palpado </a:t>
            </a:r>
            <a:r>
              <a:rPr lang="pt-BR" sz="4000" dirty="0"/>
              <a:t>através da parede abdominal materna (após 22-24 </a:t>
            </a:r>
            <a:r>
              <a:rPr lang="pt-BR" sz="4000" dirty="0" smtClean="0"/>
              <a:t>semanas</a:t>
            </a:r>
            <a:r>
              <a:rPr lang="pt-BR" sz="4000" dirty="0"/>
              <a:t>) e a posição pode ser determinada pelas manobras de </a:t>
            </a:r>
            <a:r>
              <a:rPr lang="pt-BR" sz="4000" dirty="0" err="1"/>
              <a:t>Leopold</a:t>
            </a:r>
            <a:r>
              <a:rPr lang="pt-BR" sz="4000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128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52693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6252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0873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84386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7492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52747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3671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32875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55389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904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1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79160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1201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83473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9176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82221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04508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62407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20265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5634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329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ço Reservado para Conteúdo 4"/>
          <p:cNvSpPr>
            <a:spLocks noGrp="1"/>
          </p:cNvSpPr>
          <p:nvPr>
            <p:ph idx="1"/>
          </p:nvPr>
        </p:nvSpPr>
        <p:spPr>
          <a:xfrm>
            <a:off x="0" y="0"/>
            <a:ext cx="9144000" cy="7572375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  <a:defRPr/>
            </a:pPr>
            <a:endParaRPr lang="pt-BR" dirty="0" smtClean="0"/>
          </a:p>
          <a:p>
            <a:pPr marL="109537" indent="0" algn="ctr" eaLnBrk="1" hangingPunct="1">
              <a:buFont typeface="Wingdings 3" pitchFamily="18" charset="2"/>
              <a:buNone/>
              <a:defRPr/>
            </a:pPr>
            <a:endParaRPr lang="pt-BR" sz="3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09537" indent="0" algn="ctr">
              <a:buNone/>
              <a:defRPr/>
            </a:pPr>
            <a:r>
              <a:rPr lang="pt-BR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Ausculta e contagem dos batimentos cardíacos fetais</a:t>
            </a:r>
            <a:r>
              <a:rPr lang="pt-BR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 (BCF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)  </a:t>
            </a:r>
          </a:p>
          <a:p>
            <a:pPr marL="109537" indent="0" algn="ctr">
              <a:buNone/>
              <a:defRPr/>
            </a:pP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marL="681037" indent="-571500">
              <a:buFontTx/>
              <a:buChar char="-"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a partir da quinta semana pela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ultra-sonografia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com Doppler</a:t>
            </a:r>
          </a:p>
          <a:p>
            <a:pPr marL="681037" indent="-571500">
              <a:buFontTx/>
              <a:buChar char="-"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da 10ª a 12ª semana pelo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sonar Doppler</a:t>
            </a:r>
          </a:p>
          <a:p>
            <a:pPr marL="681037" indent="-571500">
              <a:buFontTx/>
              <a:buChar char="-"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da 16ª -1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8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ª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semana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pelo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fetoscópio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convencional (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Pinard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pt-BR" dirty="0" smtClean="0"/>
          </a:p>
          <a:p>
            <a:pPr eaLnBrk="1" hangingPunct="1">
              <a:defRPr/>
            </a:pPr>
            <a:endParaRPr lang="pt-BR" dirty="0" smtClean="0"/>
          </a:p>
          <a:p>
            <a:pPr eaLnBrk="1" hangingPunct="1"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9015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35517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83191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47107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52193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95373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13143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67103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92294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36463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76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charset="0"/>
                <a:cs typeface="Arial" charset="0"/>
              </a:rPr>
              <a:t>Percepção de movimentos fetais ativos</a:t>
            </a:r>
            <a:endParaRPr lang="pt-BR" dirty="0"/>
          </a:p>
        </p:txBody>
      </p:sp>
      <p:sp>
        <p:nvSpPr>
          <p:cNvPr id="24578" name="Espaço Reservado para Conteúdo 4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>
            <a:normAutofit lnSpcReduction="10000"/>
          </a:bodyPr>
          <a:lstStyle/>
          <a:p>
            <a:pPr marL="109537" indent="0">
              <a:buNone/>
              <a:defRPr/>
            </a:pPr>
            <a:r>
              <a:rPr lang="pt-BR" sz="3200" dirty="0" smtClean="0">
                <a:latin typeface="Arial" charset="0"/>
                <a:cs typeface="Arial" charset="0"/>
              </a:rPr>
              <a:t>-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da 16ª a 20ª semana de idade gestacional.</a:t>
            </a:r>
          </a:p>
          <a:p>
            <a:pPr marL="109537" indent="0">
              <a:buNone/>
              <a:defRPr/>
            </a:pP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marL="109537" indent="0">
              <a:buNone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antecipado nas multíparas desde 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14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ª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semana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marL="109537" indent="0">
              <a:buNone/>
              <a:defRPr/>
            </a:pPr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 marL="109537" indent="0">
              <a:buNone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- a obesidade dificulta devido ao excesso de tecido adiposo abdominal</a:t>
            </a:r>
          </a:p>
          <a:p>
            <a:pPr marL="0" indent="0" eaLnBrk="1" hangingPunct="1">
              <a:buNone/>
              <a:defRPr/>
            </a:pPr>
            <a:endParaRPr lang="pt-BR" sz="3200" dirty="0" smtClean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pt-BR" dirty="0" smtClean="0"/>
          </a:p>
          <a:p>
            <a:pPr eaLnBrk="1" hangingPunct="1"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708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31017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07277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84144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9640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27162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32043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51994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17614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06558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97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54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b="1" dirty="0"/>
              <a:t>ULTRASSONOGRAFIA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 smtClean="0">
                <a:solidFill>
                  <a:srgbClr val="0070C0"/>
                </a:solidFill>
              </a:rPr>
              <a:t>TRANSDUTOR ABDOMINAL </a:t>
            </a:r>
            <a:r>
              <a:rPr lang="pt-BR" dirty="0" smtClean="0"/>
              <a:t>– visualização </a:t>
            </a:r>
            <a:r>
              <a:rPr lang="pt-BR" dirty="0"/>
              <a:t>do saco gestacional na 6ª sem (42º dia do ciclo </a:t>
            </a:r>
            <a:r>
              <a:rPr lang="pt-BR" dirty="0" smtClean="0"/>
              <a:t>menstrual)</a:t>
            </a:r>
          </a:p>
          <a:p>
            <a:pPr marL="0" indent="0">
              <a:buNone/>
            </a:pPr>
            <a:r>
              <a:rPr lang="pt-BR" dirty="0"/>
              <a:t/>
            </a:r>
            <a:br>
              <a:rPr lang="pt-BR" dirty="0"/>
            </a:br>
            <a:r>
              <a:rPr lang="pt-BR" b="1" dirty="0" smtClean="0">
                <a:solidFill>
                  <a:srgbClr val="0070C0"/>
                </a:solidFill>
              </a:rPr>
              <a:t>TRANSDUTOR VAGINAL </a:t>
            </a:r>
            <a:r>
              <a:rPr lang="pt-BR" dirty="0" smtClean="0"/>
              <a:t>– visualização </a:t>
            </a:r>
            <a:r>
              <a:rPr lang="pt-BR" dirty="0"/>
              <a:t>do saco gestacional com 2mm </a:t>
            </a:r>
            <a:r>
              <a:rPr lang="pt-BR" dirty="0" smtClean="0"/>
              <a:t>– 2º </a:t>
            </a:r>
            <a:r>
              <a:rPr lang="pt-BR" dirty="0"/>
              <a:t>dia de atraso menstrual (30º dia do ciclo </a:t>
            </a:r>
            <a:r>
              <a:rPr lang="pt-BR" dirty="0" smtClean="0"/>
              <a:t>menstrual</a:t>
            </a:r>
            <a:r>
              <a:rPr lang="pt-BR" dirty="0"/>
              <a:t>)</a:t>
            </a:r>
            <a:br>
              <a:rPr lang="pt-BR" dirty="0"/>
            </a:br>
            <a:r>
              <a:rPr lang="pt-BR" dirty="0"/>
              <a:t>* margem de </a:t>
            </a:r>
            <a:r>
              <a:rPr lang="pt-BR" dirty="0" smtClean="0"/>
              <a:t>erro </a:t>
            </a:r>
            <a:r>
              <a:rPr lang="pt-BR" dirty="0"/>
              <a:t>= 2 </a:t>
            </a:r>
            <a:r>
              <a:rPr lang="pt-BR" dirty="0" smtClean="0"/>
              <a:t>semanas</a:t>
            </a:r>
          </a:p>
          <a:p>
            <a:pPr marL="0" indent="0">
              <a:buNone/>
            </a:pPr>
            <a:r>
              <a:rPr lang="pt-BR" dirty="0"/>
              <a:t/>
            </a:r>
            <a:br>
              <a:rPr lang="pt-BR" dirty="0"/>
            </a:br>
            <a:r>
              <a:rPr lang="pt-BR" b="1" dirty="0" smtClean="0">
                <a:solidFill>
                  <a:srgbClr val="FF0000"/>
                </a:solidFill>
                <a:cs typeface="Arial" charset="0"/>
              </a:rPr>
              <a:t>VISUALIZAÇÃO DO CONTORNO ESQUELÉTICO FETAL</a:t>
            </a:r>
            <a:r>
              <a:rPr lang="pt-BR" dirty="0">
                <a:cs typeface="Arial" charset="0"/>
              </a:rPr>
              <a:t>  </a:t>
            </a:r>
            <a:r>
              <a:rPr lang="pt-BR" dirty="0" smtClean="0">
                <a:cs typeface="Arial" charset="0"/>
              </a:rPr>
              <a:t>- pode </a:t>
            </a:r>
            <a:r>
              <a:rPr lang="pt-BR" dirty="0">
                <a:cs typeface="Arial" charset="0"/>
              </a:rPr>
              <a:t>ser confirmado na 8ª semana de idade gestacional.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7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96390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98242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07979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75103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91301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73830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06644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20177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48721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487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92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7923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40797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64371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33771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09495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48123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37874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13917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88488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582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87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4989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47669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83390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54007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8155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96356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87533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87819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62708" y="2743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sz="2800" b="1" u="sng" smtClean="0">
                <a:latin typeface="Tahoma" charset="0"/>
              </a:rPr>
              <a:t/>
            </a:r>
            <a:br>
              <a:rPr lang="pt-BR" sz="2800" b="1" u="sng" smtClean="0">
                <a:latin typeface="Tahoma" charset="0"/>
              </a:rPr>
            </a:br>
            <a:r>
              <a:rPr lang="pt-BR" sz="2800" b="1" u="sng" smtClean="0">
                <a:latin typeface="Tahoma" charset="0"/>
              </a:rPr>
              <a:t>Agendamento de consultas:</a:t>
            </a:r>
            <a:br>
              <a:rPr lang="pt-BR" sz="2800" b="1" u="sng" smtClean="0">
                <a:latin typeface="Tahoma" charset="0"/>
              </a:rPr>
            </a:br>
            <a:r>
              <a:rPr lang="pt-BR" sz="3200" b="1" u="sng" smtClean="0">
                <a:latin typeface="Tahoma" charset="0"/>
              </a:rPr>
              <a:t/>
            </a:r>
            <a:br>
              <a:rPr lang="pt-BR" sz="3200" b="1" u="sng" smtClean="0">
                <a:latin typeface="Tahoma" charset="0"/>
              </a:rPr>
            </a:br>
            <a:r>
              <a:rPr lang="pt-BR" sz="3200" smtClean="0">
                <a:latin typeface="Tahoma" charset="0"/>
              </a:rPr>
              <a:t>Agendar consultas de todo o pré-natal</a:t>
            </a:r>
            <a:br>
              <a:rPr lang="pt-BR" sz="3200" smtClean="0">
                <a:latin typeface="Tahoma" charset="0"/>
              </a:rPr>
            </a:br>
            <a:r>
              <a:rPr lang="pt-BR" sz="3200" smtClean="0">
                <a:latin typeface="Tahoma" charset="0"/>
              </a:rPr>
              <a:t>na 1ª consulta:</a:t>
            </a:r>
            <a:br>
              <a:rPr lang="pt-BR" sz="3200" smtClean="0">
                <a:latin typeface="Tahoma" charset="0"/>
              </a:rPr>
            </a:br>
            <a:r>
              <a:rPr lang="pt-BR" sz="3200" smtClean="0">
                <a:latin typeface="Tahoma" charset="0"/>
              </a:rPr>
              <a:t>- mensal até 27ª semana</a:t>
            </a:r>
            <a:br>
              <a:rPr lang="pt-BR" sz="3200" smtClean="0">
                <a:latin typeface="Tahoma" charset="0"/>
              </a:rPr>
            </a:br>
            <a:r>
              <a:rPr lang="pt-BR" sz="3200" smtClean="0">
                <a:latin typeface="Tahoma" charset="0"/>
              </a:rPr>
              <a:t>- a cada 3 semanas entre 28ª a 36ª semanas</a:t>
            </a:r>
            <a:br>
              <a:rPr lang="pt-BR" sz="3200" smtClean="0">
                <a:latin typeface="Tahoma" charset="0"/>
              </a:rPr>
            </a:br>
            <a:r>
              <a:rPr lang="pt-BR" sz="2800" b="1" u="sng" smtClean="0">
                <a:latin typeface="Tahoma" charset="0"/>
              </a:rPr>
              <a:t>“ Não dar alta com 36 semanas”</a:t>
            </a:r>
            <a:br>
              <a:rPr lang="pt-BR" sz="2800" b="1" u="sng" smtClean="0">
                <a:latin typeface="Tahoma" charset="0"/>
              </a:rPr>
            </a:br>
            <a:r>
              <a:rPr lang="pt-BR" sz="2800" b="1" u="sng" smtClean="0">
                <a:latin typeface="Tahoma" charset="0"/>
              </a:rPr>
              <a:t>“</a:t>
            </a:r>
            <a:r>
              <a:rPr lang="pt-BR" sz="2800" b="1" u="sng" smtClean="0">
                <a:solidFill>
                  <a:schemeClr val="tx1"/>
                </a:solidFill>
                <a:latin typeface="Tahoma" charset="0"/>
              </a:rPr>
              <a:t>NÃO EXISTE ALTA DO PRÉ-NATAL” </a:t>
            </a:r>
            <a:r>
              <a:rPr lang="pt-BR" sz="2800" b="1" u="sng" smtClean="0">
                <a:latin typeface="Tahoma" charset="0"/>
              </a:rPr>
              <a:t/>
            </a:r>
            <a:br>
              <a:rPr lang="pt-BR" sz="2800" b="1" u="sng" smtClean="0">
                <a:latin typeface="Tahoma" charset="0"/>
              </a:rPr>
            </a:br>
            <a:r>
              <a:rPr lang="pt-BR" sz="3200" smtClean="0">
                <a:latin typeface="Tahoma" charset="0"/>
              </a:rPr>
              <a:t>- semanal entre 37ª e 41ª semanas</a:t>
            </a:r>
            <a:r>
              <a:rPr lang="pt-BR" sz="2800" smtClean="0">
                <a:latin typeface="Tahoma" charset="0"/>
              </a:rPr>
              <a:t> </a:t>
            </a:r>
            <a:br>
              <a:rPr lang="pt-BR" sz="2800" smtClean="0">
                <a:latin typeface="Tahoma" charset="0"/>
              </a:rPr>
            </a:br>
            <a:r>
              <a:rPr lang="pt-BR" sz="2800" smtClean="0">
                <a:latin typeface="Tahoma" charset="0"/>
              </a:rPr>
              <a:t>- a partir de 41ª semana, encaminhar para a maternidade de referência para avaliação e agendar retorno à UBS em 1 semana</a:t>
            </a:r>
            <a:br>
              <a:rPr lang="pt-BR" sz="2800" smtClean="0">
                <a:latin typeface="Tahoma" charset="0"/>
              </a:rPr>
            </a:br>
            <a:r>
              <a:rPr lang="pt-BR" sz="2800" smtClean="0">
                <a:latin typeface="Tahoma" charset="0"/>
              </a:rPr>
              <a:t>-programar retorno puerperal</a:t>
            </a:r>
            <a:endParaRPr lang="pt-BR" sz="2800" b="1" u="sng" smtClean="0">
              <a:latin typeface="Tahoma" charset="0"/>
            </a:endParaRPr>
          </a:p>
        </p:txBody>
      </p:sp>
      <p:pic>
        <p:nvPicPr>
          <p:cNvPr id="8195" name="Picture 3" descr="mãe paulist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304800"/>
            <a:ext cx="1406769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logo no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08" y="260350"/>
            <a:ext cx="168812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ãe paulist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304800"/>
            <a:ext cx="154744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logo no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3" y="304800"/>
            <a:ext cx="168812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06769" y="685800"/>
            <a:ext cx="6822831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pt-BR" sz="2800"/>
              <a:t>EXAMES DE ROTINA</a:t>
            </a:r>
          </a:p>
          <a:p>
            <a:pPr eaLnBrk="1" hangingPunct="1"/>
            <a:endParaRPr lang="pt-BR" sz="1400"/>
          </a:p>
          <a:p>
            <a:pPr eaLnBrk="1" hangingPunct="1"/>
            <a:endParaRPr lang="pt-BR" sz="2800"/>
          </a:p>
          <a:p>
            <a:pPr algn="l" eaLnBrk="1" hangingPunct="1"/>
            <a:endParaRPr lang="pt-BR" sz="2800"/>
          </a:p>
          <a:p>
            <a:pPr algn="l" eaLnBrk="1" hangingPunct="1"/>
            <a:endParaRPr lang="pt-BR" sz="2800" b="1"/>
          </a:p>
          <a:p>
            <a:pPr algn="l" eaLnBrk="1" hangingPunct="1"/>
            <a:endParaRPr lang="pt-BR" sz="2800" b="1"/>
          </a:p>
          <a:p>
            <a:pPr algn="l" eaLnBrk="1" hangingPunct="1"/>
            <a:endParaRPr lang="pt-BR" sz="2800" b="1"/>
          </a:p>
          <a:p>
            <a:pPr algn="l" eaLnBrk="1" hangingPunct="1"/>
            <a:endParaRPr lang="pt-BR" sz="2800" b="1"/>
          </a:p>
          <a:p>
            <a:pPr algn="l" eaLnBrk="1" hangingPunct="1"/>
            <a:endParaRPr lang="pt-BR" sz="2800" b="1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984739" y="1371600"/>
            <a:ext cx="740019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hangingPunct="1">
              <a:buClr>
                <a:srgbClr val="FF6600"/>
              </a:buClr>
              <a:buFont typeface="Wingdings" pitchFamily="2" charset="2"/>
              <a:buChar char="Ø"/>
            </a:pPr>
            <a:r>
              <a:rPr lang="pt-BR" sz="2400" b="1"/>
              <a:t> </a:t>
            </a:r>
            <a:r>
              <a:rPr lang="pt-BR" sz="2000"/>
              <a:t>Hemograma Completo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Char char="Ø"/>
            </a:pPr>
            <a:r>
              <a:rPr lang="pt-BR" sz="2000"/>
              <a:t> Protoparasitológico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Char char="Ø"/>
            </a:pPr>
            <a:r>
              <a:rPr lang="pt-BR" sz="2000"/>
              <a:t> Urina I, Urocultura no 1º, 2º e 3º Trimestre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Char char="Ø"/>
            </a:pPr>
            <a:r>
              <a:rPr lang="pt-BR" sz="2000"/>
              <a:t> Glicemia de jejum no 1°trimestre e após 20 semanas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Char char="Ø"/>
            </a:pPr>
            <a:r>
              <a:rPr lang="pt-BR" sz="2000"/>
              <a:t> Sorologia para Toxoplasmose (IgG e IgM)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Char char="Ø"/>
            </a:pPr>
            <a:r>
              <a:rPr lang="pt-BR" sz="2000"/>
              <a:t> Sorologia para HIV 1º e 3º Trimestre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Char char="Ø"/>
            </a:pPr>
            <a:r>
              <a:rPr lang="pt-BR" sz="2000"/>
              <a:t> Sorologia de Hepatite B (HbsAg e AntiHBc)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Char char="Ø"/>
            </a:pPr>
            <a:r>
              <a:rPr lang="pt-BR" sz="2000"/>
              <a:t> Sorologia para Rubéola (IgG e IgM)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Char char="Ø"/>
            </a:pPr>
            <a:r>
              <a:rPr lang="pt-BR" sz="2000"/>
              <a:t> Sorologia para Lues (VDRL) 1º e 3º Trimestre 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Char char="Ø"/>
            </a:pPr>
            <a:r>
              <a:rPr lang="pt-BR" sz="2000"/>
              <a:t> Tipagem sanguínea (ABO) com fator Rh (no caso    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/>
              <a:t>    de Rh negativo: Coombs indireto – se negativo repeti-lo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/>
              <a:t>    a cada 4 ou 8 semanas) 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/>
              <a:t> 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 b="1" u="sng"/>
              <a:t>   PREENCHER TODOS OS DADOS NO CARTÃO DE PRÉ-NATAL   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 b="1" u="sng"/>
              <a:t>                      E NO PRONTUÁRIO DA PACIENTE</a:t>
            </a:r>
          </a:p>
        </p:txBody>
      </p:sp>
    </p:spTree>
    <p:extLst>
      <p:ext uri="{BB962C8B-B14F-4D97-AF65-F5344CB8AC3E}">
        <p14:creationId xmlns:p14="http://schemas.microsoft.com/office/powerpoint/2010/main" val="18013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4474" y="1016464"/>
            <a:ext cx="8719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474" y="1045913"/>
            <a:ext cx="87191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effectLst/>
              </a:rPr>
              <a:t>O </a:t>
            </a:r>
            <a:r>
              <a:rPr lang="en-US" sz="2800" dirty="0" err="1" smtClean="0">
                <a:effectLst/>
              </a:rPr>
              <a:t>período</a:t>
            </a:r>
            <a:r>
              <a:rPr lang="en-US" sz="2800" dirty="0" smtClean="0">
                <a:effectLst/>
              </a:rPr>
              <a:t> embrionário vai até a oitava semana de </a:t>
            </a:r>
            <a:r>
              <a:rPr lang="en-US" sz="2800" dirty="0" err="1" smtClean="0">
                <a:effectLst/>
              </a:rPr>
              <a:t>desenvolvimento</a:t>
            </a:r>
            <a:r>
              <a:rPr lang="en-US" sz="2800" dirty="0" smtClean="0">
                <a:effectLst/>
              </a:rPr>
              <a:t>, </a:t>
            </a:r>
            <a:r>
              <a:rPr lang="en-US" sz="2800" dirty="0" err="1" smtClean="0">
                <a:effectLst/>
              </a:rPr>
              <a:t>quando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 err="1" smtClean="0">
                <a:effectLst/>
              </a:rPr>
              <a:t>todas</a:t>
            </a:r>
            <a:r>
              <a:rPr lang="en-US" sz="2800" dirty="0" smtClean="0">
                <a:effectLst/>
              </a:rPr>
              <a:t> as principais estruturas estão começando a desenvolver. Somente o coração e a circulação estão funcionando.  O tamanho do embrião é dado pelo </a:t>
            </a:r>
            <a:r>
              <a:rPr lang="en-US" sz="2800" dirty="0" err="1" smtClean="0">
                <a:effectLst/>
              </a:rPr>
              <a:t>comprimento</a:t>
            </a:r>
            <a:r>
              <a:rPr lang="en-US" sz="2800" dirty="0" smtClean="0">
                <a:effectLst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</a:rPr>
              <a:t>cefalocaudal</a:t>
            </a:r>
            <a:r>
              <a:rPr lang="en-US" sz="2800" dirty="0" smtClean="0">
                <a:effectLst/>
              </a:rPr>
              <a:t>, medido do vértice do crânio até as </a:t>
            </a:r>
            <a:r>
              <a:rPr lang="en-US" sz="2800" dirty="0" err="1" smtClean="0">
                <a:effectLst/>
              </a:rPr>
              <a:t>nádegas</a:t>
            </a: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sz="24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24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/>
          <a:srcRect l="18020" r="18911" b="9299"/>
          <a:stretch/>
        </p:blipFill>
        <p:spPr>
          <a:xfrm>
            <a:off x="1561909" y="4377722"/>
            <a:ext cx="2042489" cy="2280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/>
          <a:srcRect l="6949" t="7831" r="10457" b="6213"/>
          <a:stretch/>
        </p:blipFill>
        <p:spPr>
          <a:xfrm rot="16200000">
            <a:off x="4789828" y="3913163"/>
            <a:ext cx="2280779" cy="320989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sz="6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EMBRIÃO</a:t>
            </a:r>
            <a:endParaRPr lang="pt-BR" sz="60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65621" y="3769740"/>
            <a:ext cx="8719197" cy="305720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295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51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03385" y="1600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sz="3200" b="1" u="sng" smtClean="0">
                <a:latin typeface="Tahoma" charset="0"/>
              </a:rPr>
              <a:t/>
            </a:r>
            <a:br>
              <a:rPr lang="pt-BR" sz="3200" b="1" u="sng" smtClean="0">
                <a:latin typeface="Tahoma" charset="0"/>
              </a:rPr>
            </a:br>
            <a:r>
              <a:rPr lang="pt-BR" sz="3200" b="1" u="sng" smtClean="0">
                <a:latin typeface="Tahoma" charset="0"/>
              </a:rPr>
              <a:t/>
            </a:r>
            <a:br>
              <a:rPr lang="pt-BR" sz="3200" b="1" u="sng" smtClean="0">
                <a:latin typeface="Tahoma" charset="0"/>
              </a:rPr>
            </a:br>
            <a:r>
              <a:rPr lang="pt-BR" sz="3200" b="1" u="sng" smtClean="0">
                <a:latin typeface="Tahoma" charset="0"/>
              </a:rPr>
              <a:t/>
            </a:r>
            <a:br>
              <a:rPr lang="pt-BR" sz="3200" b="1" u="sng" smtClean="0">
                <a:latin typeface="Tahoma" charset="0"/>
              </a:rPr>
            </a:br>
            <a:r>
              <a:rPr lang="pt-BR" sz="3200" b="1" u="sng" smtClean="0">
                <a:latin typeface="Tahoma" charset="0"/>
              </a:rPr>
              <a:t/>
            </a:r>
            <a:br>
              <a:rPr lang="pt-BR" sz="3200" b="1" u="sng" smtClean="0">
                <a:latin typeface="Tahoma" charset="0"/>
              </a:rPr>
            </a:br>
            <a:r>
              <a:rPr lang="pt-BR" sz="3200" b="1" u="sng" smtClean="0">
                <a:latin typeface="Tahoma" charset="0"/>
              </a:rPr>
              <a:t/>
            </a:r>
            <a:br>
              <a:rPr lang="pt-BR" sz="3200" b="1" u="sng" smtClean="0">
                <a:latin typeface="Tahoma" charset="0"/>
              </a:rPr>
            </a:br>
            <a:r>
              <a:rPr lang="pt-BR" sz="3200" b="1" u="sng" smtClean="0">
                <a:latin typeface="Tahoma" charset="0"/>
              </a:rPr>
              <a:t/>
            </a:r>
            <a:br>
              <a:rPr lang="pt-BR" sz="3200" b="1" u="sng" smtClean="0">
                <a:latin typeface="Tahoma" charset="0"/>
              </a:rPr>
            </a:br>
            <a:r>
              <a:rPr lang="pt-BR" sz="3200" b="1" u="sng" smtClean="0">
                <a:latin typeface="Tahoma" charset="0"/>
              </a:rPr>
              <a:t/>
            </a:r>
            <a:br>
              <a:rPr lang="pt-BR" sz="3200" b="1" u="sng" smtClean="0">
                <a:latin typeface="Tahoma" charset="0"/>
              </a:rPr>
            </a:br>
            <a:r>
              <a:rPr lang="pt-BR" sz="2800" b="1" smtClean="0">
                <a:latin typeface="Tahoma" charset="0"/>
              </a:rPr>
              <a:t>- </a:t>
            </a:r>
            <a:r>
              <a:rPr lang="pt-BR" sz="2800" smtClean="0">
                <a:solidFill>
                  <a:schemeClr val="tx1"/>
                </a:solidFill>
                <a:latin typeface="Tahoma" charset="0"/>
              </a:rPr>
              <a:t>Colpocitologia oncótica conforme rotina ginecológica</a:t>
            </a:r>
            <a:br>
              <a:rPr lang="pt-BR" sz="2800" smtClean="0">
                <a:solidFill>
                  <a:schemeClr val="tx1"/>
                </a:solidFill>
                <a:latin typeface="Tahoma" charset="0"/>
              </a:rPr>
            </a:br>
            <a:r>
              <a:rPr lang="pt-BR" sz="2800" smtClean="0">
                <a:solidFill>
                  <a:schemeClr val="tx1"/>
                </a:solidFill>
                <a:latin typeface="Tahoma" charset="0"/>
              </a:rPr>
              <a:t>- Ultra-som obstétrico: </a:t>
            </a:r>
            <a:br>
              <a:rPr lang="pt-BR" sz="2800" smtClean="0">
                <a:solidFill>
                  <a:schemeClr val="tx1"/>
                </a:solidFill>
                <a:latin typeface="Tahoma" charset="0"/>
              </a:rPr>
            </a:br>
            <a:r>
              <a:rPr lang="pt-BR" sz="2800" smtClean="0">
                <a:solidFill>
                  <a:schemeClr val="tx1"/>
                </a:solidFill>
                <a:latin typeface="Tahoma" charset="0"/>
              </a:rPr>
              <a:t>1º preferencialmente ao redor da 12ªsemana e 2° de controle, se possível</a:t>
            </a:r>
            <a:br>
              <a:rPr lang="pt-BR" sz="2800" smtClean="0">
                <a:solidFill>
                  <a:schemeClr val="tx1"/>
                </a:solidFill>
                <a:latin typeface="Tahoma" charset="0"/>
              </a:rPr>
            </a:br>
            <a:r>
              <a:rPr lang="pt-BR" sz="2800" b="1" u="sng" smtClean="0">
                <a:latin typeface="Tahoma" charset="0"/>
              </a:rPr>
              <a:t>VACINAÇÃO</a:t>
            </a:r>
            <a:r>
              <a:rPr lang="pt-BR" sz="2800" smtClean="0">
                <a:latin typeface="Tahoma" charset="0"/>
              </a:rPr>
              <a:t> </a:t>
            </a:r>
            <a:br>
              <a:rPr lang="pt-BR" sz="2800" smtClean="0">
                <a:latin typeface="Tahoma" charset="0"/>
              </a:rPr>
            </a:br>
            <a:r>
              <a:rPr lang="pt-BR" sz="2800" smtClean="0">
                <a:latin typeface="Tahoma" charset="0"/>
              </a:rPr>
              <a:t>Dupla Adulto (DT) : </a:t>
            </a:r>
            <a:br>
              <a:rPr lang="pt-BR" sz="2800" smtClean="0">
                <a:latin typeface="Tahoma" charset="0"/>
              </a:rPr>
            </a:br>
            <a:r>
              <a:rPr lang="pt-BR" sz="2800" smtClean="0">
                <a:latin typeface="Tahoma" charset="0"/>
              </a:rPr>
              <a:t>atualizar calendário - 3 doses:</a:t>
            </a:r>
            <a:br>
              <a:rPr lang="pt-BR" sz="2800" smtClean="0">
                <a:latin typeface="Tahoma" charset="0"/>
              </a:rPr>
            </a:br>
            <a:r>
              <a:rPr lang="pt-BR" sz="2800" smtClean="0">
                <a:latin typeface="Tahoma" charset="0"/>
              </a:rPr>
              <a:t> 1ª dose :1ª consulta</a:t>
            </a:r>
            <a:br>
              <a:rPr lang="pt-BR" sz="2800" smtClean="0">
                <a:latin typeface="Tahoma" charset="0"/>
              </a:rPr>
            </a:br>
            <a:r>
              <a:rPr lang="pt-BR" sz="2800" smtClean="0">
                <a:latin typeface="Tahoma" charset="0"/>
              </a:rPr>
              <a:t>2ª dose: após 60 dias</a:t>
            </a:r>
            <a:br>
              <a:rPr lang="pt-BR" sz="2800" smtClean="0">
                <a:latin typeface="Tahoma" charset="0"/>
              </a:rPr>
            </a:br>
            <a:r>
              <a:rPr lang="pt-BR" sz="2800" smtClean="0">
                <a:latin typeface="Tahoma" charset="0"/>
              </a:rPr>
              <a:t>3ª dose: após 120 dias</a:t>
            </a:r>
          </a:p>
        </p:txBody>
      </p:sp>
      <p:pic>
        <p:nvPicPr>
          <p:cNvPr id="10243" name="Picture 3" descr="mãe paulist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228600"/>
            <a:ext cx="20398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logo no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4" y="228600"/>
            <a:ext cx="211015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0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03385" y="2743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sz="2400" b="1" u="sng" smtClean="0">
                <a:latin typeface="Tahoma" charset="0"/>
              </a:rPr>
              <a:t>Grupos de gestante</a:t>
            </a:r>
            <a:br>
              <a:rPr lang="pt-BR" sz="2400" b="1" u="sng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>-Dividir em 1º, 2°e 3º trimestres</a:t>
            </a:r>
            <a:br>
              <a:rPr lang="pt-BR" sz="2400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>   temas relacionados com o trimestre </a:t>
            </a:r>
            <a:br>
              <a:rPr lang="pt-BR" sz="2400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>-Promover discussões em grupo, participativas:</a:t>
            </a:r>
            <a:br>
              <a:rPr lang="pt-BR" sz="2400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>podem ser veículos para mudança de atitude</a:t>
            </a:r>
            <a:br>
              <a:rPr lang="pt-BR" sz="2400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/>
            </a:r>
            <a:br>
              <a:rPr lang="pt-BR" sz="2400" smtClean="0">
                <a:latin typeface="Tahoma" charset="0"/>
              </a:rPr>
            </a:br>
            <a:r>
              <a:rPr lang="pt-BR" sz="2400" b="1" smtClean="0">
                <a:latin typeface="Tahoma" charset="0"/>
              </a:rPr>
              <a:t>Efeitos dos grupos</a:t>
            </a:r>
            <a:r>
              <a:rPr lang="pt-BR" sz="2400" smtClean="0">
                <a:latin typeface="Tahoma" charset="0"/>
              </a:rPr>
              <a:t>:</a:t>
            </a:r>
            <a:br>
              <a:rPr lang="pt-BR" sz="2400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>-aumenta autoconfiança</a:t>
            </a:r>
            <a:br>
              <a:rPr lang="pt-BR" sz="2400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>-aumenta aceitação e adesão aos tratamentos</a:t>
            </a:r>
            <a:br>
              <a:rPr lang="pt-BR" sz="2400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>-diminui uso de analgésicos</a:t>
            </a:r>
            <a:br>
              <a:rPr lang="pt-BR" sz="2400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>-promovem maior satisfação com o parto</a:t>
            </a:r>
            <a:br>
              <a:rPr lang="pt-BR" sz="2400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/>
            </a:r>
            <a:br>
              <a:rPr lang="pt-BR" sz="2400" smtClean="0">
                <a:latin typeface="Tahoma" charset="0"/>
              </a:rPr>
            </a:br>
            <a:r>
              <a:rPr lang="pt-BR" sz="2400" b="1" u="sng" smtClean="0">
                <a:latin typeface="Tahoma" charset="0"/>
              </a:rPr>
              <a:t>Prescrição pelo enfermeiro ( segundo M.S. – 2.000):</a:t>
            </a:r>
            <a:br>
              <a:rPr lang="pt-BR" sz="2400" b="1" u="sng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>Ácido fólico 5 mg – 1 cp ao dia até a 14ª semana</a:t>
            </a:r>
            <a:br>
              <a:rPr lang="pt-BR" sz="2400" smtClean="0">
                <a:latin typeface="Tahoma" charset="0"/>
              </a:rPr>
            </a:br>
            <a:r>
              <a:rPr lang="pt-BR" sz="2400" smtClean="0">
                <a:latin typeface="Tahoma" charset="0"/>
              </a:rPr>
              <a:t>Sulfato ferroso - 40 mg de Fe elementar(REMUME)</a:t>
            </a:r>
            <a:endParaRPr lang="pt-BR" sz="2400" b="1" u="sng" smtClean="0">
              <a:latin typeface="Tahoma" charset="0"/>
            </a:endParaRPr>
          </a:p>
        </p:txBody>
      </p:sp>
      <p:pic>
        <p:nvPicPr>
          <p:cNvPr id="11267" name="Picture 4" descr="mãe paulist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304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logo no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46" y="304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29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ãe paulista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3886200"/>
            <a:ext cx="18991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logo no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69" y="228600"/>
            <a:ext cx="20398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286608" y="2049463"/>
            <a:ext cx="16998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 sz="2400">
              <a:latin typeface="Times New Roman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800" b="1" u="sng"/>
              <a:t>1</a:t>
            </a:r>
            <a:r>
              <a:rPr lang="pt-BR" sz="2000" b="1" u="sng"/>
              <a:t>ª Consulta de pré- natal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 b="1"/>
              <a:t>(Informações deverão constar na Ficha Obstétrica)  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 b="1"/>
              <a:t> </a:t>
            </a:r>
            <a:r>
              <a:rPr lang="pt-BR" sz="2000" b="1" u="sng"/>
              <a:t>IDENTIFICAR VULNERABILIDADES E RISCOS</a:t>
            </a:r>
            <a:r>
              <a:rPr lang="pt-BR" sz="2000" b="1"/>
              <a:t> 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endParaRPr lang="pt-BR" sz="2000" b="1"/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 u="sng"/>
              <a:t>Identificação</a:t>
            </a:r>
            <a:r>
              <a:rPr lang="pt-BR" sz="2000"/>
              <a:t>:idade(&lt;16 e &gt; 35 anos), naturalidade, ocupação, escolaridade, situação conjugal, quesito raça-cor</a:t>
            </a:r>
            <a:endParaRPr lang="pt-BR" sz="2000" u="sng"/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 u="sng"/>
              <a:t>Anamnese</a:t>
            </a:r>
            <a:r>
              <a:rPr lang="pt-BR" sz="2000"/>
              <a:t>: antecedentes </a:t>
            </a:r>
            <a:r>
              <a:rPr lang="pt-BR" sz="2000" u="sng"/>
              <a:t>familiares</a:t>
            </a:r>
            <a:r>
              <a:rPr lang="pt-BR" sz="2000"/>
              <a:t>(D.M., Hipertensão arterial, gemelaridade, ca de mama, malformações)    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 u="sng"/>
              <a:t>Pessoais</a:t>
            </a:r>
            <a:r>
              <a:rPr lang="pt-BR" sz="2000"/>
              <a:t>( doenças, a. menstruais, a.sexuais, a.obstétricos e gestação atual= DUM, DPP, I.G. em semanas)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 u="sng"/>
              <a:t> Exame Físico</a:t>
            </a:r>
            <a:r>
              <a:rPr lang="pt-BR" sz="2000"/>
              <a:t>:         Geral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/>
              <a:t>                              Pressão arterial (na posição sentada)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/>
              <a:t>                              Altura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/>
              <a:t>                              Peso ( em média 1,5 Kg/mês)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/>
              <a:t>                              Membros Inferiores       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/>
              <a:t>                             </a:t>
            </a:r>
            <a:r>
              <a:rPr lang="pt-BR" sz="2000" u="sng"/>
              <a:t>Exame Físico Especial</a:t>
            </a:r>
            <a:r>
              <a:rPr lang="pt-BR" sz="2000"/>
              <a:t>: Mamas, OGE, OGI,Altura uterina( 20 sem.      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/>
              <a:t>Na cicatriz umbel., 24 a 36 semanas cresce 4 cm/ mês),  Apresentação fetal, BCF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 b="1" u="sng"/>
              <a:t>Consultas de retorno: </a:t>
            </a:r>
            <a:r>
              <a:rPr lang="pt-BR" sz="2000"/>
              <a:t>estimular presença de acompanhante, reavaliar riscos, atenção às queixas, orientar sintomas comuns,preparo para o parto,etc</a:t>
            </a:r>
          </a:p>
          <a:p>
            <a:pPr algn="l" eaLnBrk="1" hangingPunct="1">
              <a:buClr>
                <a:srgbClr val="FF6600"/>
              </a:buClr>
              <a:buFont typeface="Wingdings" pitchFamily="2" charset="2"/>
              <a:buNone/>
            </a:pPr>
            <a:r>
              <a:rPr lang="pt-BR" sz="2000"/>
              <a:t> Exame Físico: peso, PA, edema, AU, apres. fetal, BCF </a:t>
            </a:r>
            <a:endParaRPr lang="pt-BR" sz="2000" b="1" u="sng"/>
          </a:p>
        </p:txBody>
      </p:sp>
    </p:spTree>
    <p:extLst>
      <p:ext uri="{BB962C8B-B14F-4D97-AF65-F5344CB8AC3E}">
        <p14:creationId xmlns:p14="http://schemas.microsoft.com/office/powerpoint/2010/main" val="151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>
          <a:xfrm>
            <a:off x="534194" y="176138"/>
            <a:ext cx="7786688" cy="792163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</a:rPr>
              <a:t>Células-tronco embrionárias</a:t>
            </a:r>
          </a:p>
        </p:txBody>
      </p:sp>
      <p:sp>
        <p:nvSpPr>
          <p:cNvPr id="26627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1872208"/>
          </a:xfrm>
        </p:spPr>
        <p:txBody>
          <a:bodyPr>
            <a:normAutofit/>
          </a:bodyPr>
          <a:lstStyle/>
          <a:p>
            <a:pPr marL="0" indent="0" algn="just">
              <a:buFont typeface="Arial" pitchFamily="34" charset="0"/>
              <a:buNone/>
              <a:tabLst>
                <a:tab pos="0" algn="l"/>
              </a:tabLst>
            </a:pPr>
            <a:r>
              <a:rPr lang="pt-BR" sz="2400" dirty="0" smtClean="0"/>
              <a:t>Até o estágio de blastocisto, as células ainda se encontram indiferenciadas; ou seja, se forem isoladas, podem originar qualquer célula do corpo de um indivíduo. Por essa característica, até a fase de blástula, as células embrionárias são chamadas de </a:t>
            </a:r>
            <a:r>
              <a:rPr lang="pt-BR" sz="2400" b="1" dirty="0" smtClean="0"/>
              <a:t>células-tronco</a:t>
            </a:r>
            <a:r>
              <a:rPr lang="pt-BR" sz="2400" dirty="0" smtClean="0"/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611188" y="4005263"/>
            <a:ext cx="7632700" cy="23764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pt-BR" sz="2000" b="1" dirty="0">
                <a:solidFill>
                  <a:schemeClr val="tx1"/>
                </a:solidFill>
              </a:rPr>
              <a:t>Hora de navegar</a:t>
            </a:r>
            <a:r>
              <a:rPr lang="pt-BR" sz="2000" dirty="0">
                <a:solidFill>
                  <a:schemeClr val="tx1"/>
                </a:solidFill>
              </a:rPr>
              <a:t>: pesquise sobre aplicação de células-tronco para tratamento de doenças. Acesse os seguintes links: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chemeClr val="tx1"/>
                </a:solidFill>
                <a:hlinkClick r:id="rId2"/>
              </a:rPr>
              <a:t>http://cienciahoje.uol.com.br/revista-ch/revista-ch-2005/222/existem-pesquisas-sobre-o-uso-de-celulas-tronco/?</a:t>
            </a:r>
            <a:r>
              <a:rPr lang="pt-BR" sz="1600" dirty="0" err="1">
                <a:solidFill>
                  <a:schemeClr val="tx1"/>
                </a:solidFill>
                <a:hlinkClick r:id="rId2"/>
              </a:rPr>
              <a:t>searchterm</a:t>
            </a:r>
            <a:r>
              <a:rPr lang="pt-BR" sz="1600" dirty="0">
                <a:solidFill>
                  <a:schemeClr val="tx1"/>
                </a:solidFill>
                <a:hlinkClick r:id="rId2"/>
              </a:rPr>
              <a:t>=</a:t>
            </a:r>
            <a:r>
              <a:rPr lang="pt-BR" sz="1600" dirty="0" err="1">
                <a:solidFill>
                  <a:schemeClr val="tx1"/>
                </a:solidFill>
                <a:hlinkClick r:id="rId2"/>
              </a:rPr>
              <a:t>celulas</a:t>
            </a:r>
            <a:r>
              <a:rPr lang="pt-BR" sz="1600" dirty="0">
                <a:solidFill>
                  <a:schemeClr val="tx1"/>
                </a:solidFill>
                <a:hlinkClick r:id="rId2"/>
              </a:rPr>
              <a:t>%20tronco</a:t>
            </a:r>
            <a:r>
              <a:rPr lang="pt-BR" sz="1600" dirty="0">
                <a:solidFill>
                  <a:schemeClr val="tx1"/>
                </a:solidFill>
              </a:rPr>
              <a:t>&gt; </a:t>
            </a:r>
            <a:r>
              <a:rPr lang="pt-BR" sz="1400" dirty="0">
                <a:solidFill>
                  <a:schemeClr val="tx1"/>
                </a:solidFill>
              </a:rPr>
              <a:t>Acesso em: 11 de junho de 2012;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chemeClr val="tx1"/>
                </a:solidFill>
                <a:hlinkClick r:id="rId3"/>
              </a:rPr>
              <a:t>http://cienciahoje.uol.com.br/noticias/medicina-e-saude/celulas-tronco-para-recompor-cartilagens/?</a:t>
            </a:r>
            <a:r>
              <a:rPr lang="pt-BR" sz="1600" dirty="0" err="1">
                <a:solidFill>
                  <a:schemeClr val="tx1"/>
                </a:solidFill>
                <a:hlinkClick r:id="rId3"/>
              </a:rPr>
              <a:t>searchterm</a:t>
            </a:r>
            <a:r>
              <a:rPr lang="pt-BR" sz="1600" dirty="0">
                <a:solidFill>
                  <a:schemeClr val="tx1"/>
                </a:solidFill>
                <a:hlinkClick r:id="rId3"/>
              </a:rPr>
              <a:t>=</a:t>
            </a:r>
            <a:r>
              <a:rPr lang="pt-BR" sz="1600" dirty="0" err="1">
                <a:solidFill>
                  <a:schemeClr val="tx1"/>
                </a:solidFill>
                <a:hlinkClick r:id="rId3"/>
              </a:rPr>
              <a:t>celulas</a:t>
            </a:r>
            <a:r>
              <a:rPr lang="pt-BR" sz="1600" dirty="0">
                <a:solidFill>
                  <a:schemeClr val="tx1"/>
                </a:solidFill>
                <a:hlinkClick r:id="rId3"/>
              </a:rPr>
              <a:t>%20tronco</a:t>
            </a:r>
            <a:r>
              <a:rPr lang="pt-BR" sz="1600" dirty="0">
                <a:solidFill>
                  <a:schemeClr val="tx1"/>
                </a:solidFill>
              </a:rPr>
              <a:t>&gt; </a:t>
            </a:r>
            <a:r>
              <a:rPr lang="pt-BR" sz="1400" dirty="0">
                <a:solidFill>
                  <a:schemeClr val="tx1"/>
                </a:solidFill>
              </a:rPr>
              <a:t>Acesso em: 11 de junho de 2012.</a:t>
            </a:r>
          </a:p>
          <a:p>
            <a:pPr algn="just">
              <a:defRPr/>
            </a:pPr>
            <a:r>
              <a:rPr lang="pt-BR" sz="2000" dirty="0">
                <a:solidFill>
                  <a:schemeClr val="tx1"/>
                </a:solidFill>
              </a:rPr>
              <a:t>Após as leituras dos textos sugeridos,  registre suas observações  para que, no final da aula, você tenha um  bom material de  estudo.</a:t>
            </a:r>
          </a:p>
        </p:txBody>
      </p:sp>
      <p:sp>
        <p:nvSpPr>
          <p:cNvPr id="5" name="Elipse 4"/>
          <p:cNvSpPr/>
          <p:nvPr/>
        </p:nvSpPr>
        <p:spPr>
          <a:xfrm>
            <a:off x="2339752" y="2924944"/>
            <a:ext cx="4608512" cy="10081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O uso de células-tronco embrionárias com finalidades médicas é um tema polêmico!</a:t>
            </a:r>
          </a:p>
        </p:txBody>
      </p:sp>
    </p:spTree>
    <p:extLst>
      <p:ext uri="{BB962C8B-B14F-4D97-AF65-F5344CB8AC3E}">
        <p14:creationId xmlns:p14="http://schemas.microsoft.com/office/powerpoint/2010/main" val="3253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649288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DEFEITOS DE FORMAÇÃO DO TUBO NERVOSO</a:t>
            </a:r>
          </a:p>
        </p:txBody>
      </p:sp>
      <p:sp>
        <p:nvSpPr>
          <p:cNvPr id="31747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018" cy="3744119"/>
          </a:xfrm>
        </p:spPr>
        <p:txBody>
          <a:bodyPr/>
          <a:lstStyle/>
          <a:p>
            <a:pPr marL="0" indent="0" algn="just">
              <a:buFont typeface="Arial" pitchFamily="34" charset="0"/>
              <a:buNone/>
            </a:pPr>
            <a:r>
              <a:rPr lang="pt-BR" sz="2000" dirty="0" smtClean="0"/>
              <a:t>Durante o desenvolvimento do embrião, podem ocorrer falhas no fechamento da região anterior do tubo nervoso, provocando uma condição patológica, denominada </a:t>
            </a:r>
            <a:r>
              <a:rPr lang="pt-BR" sz="2000" b="1" dirty="0" smtClean="0"/>
              <a:t>anencefalia.</a:t>
            </a:r>
            <a:r>
              <a:rPr lang="pt-BR" sz="2000" dirty="0" smtClean="0"/>
              <a:t> Os defeitos de formação do tubo nervoso, no ser humano, aparecem  numa proporção de 1 para cada 500 nascimentos.</a:t>
            </a:r>
            <a:endParaRPr lang="pt-BR" sz="2000" b="1" dirty="0" smtClean="0"/>
          </a:p>
        </p:txBody>
      </p:sp>
      <p:sp>
        <p:nvSpPr>
          <p:cNvPr id="31748" name="Retângulo 5"/>
          <p:cNvSpPr>
            <a:spLocks noChangeArrowheads="1"/>
          </p:cNvSpPr>
          <p:nvPr/>
        </p:nvSpPr>
        <p:spPr bwMode="auto">
          <a:xfrm>
            <a:off x="5435600" y="1844675"/>
            <a:ext cx="2520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/>
              <a:t>Visão frontal de feto com anencefalia</a:t>
            </a:r>
          </a:p>
        </p:txBody>
      </p:sp>
      <p:sp>
        <p:nvSpPr>
          <p:cNvPr id="7" name="Retângulo 6"/>
          <p:cNvSpPr/>
          <p:nvPr/>
        </p:nvSpPr>
        <p:spPr>
          <a:xfrm>
            <a:off x="684213" y="5013325"/>
            <a:ext cx="7488237" cy="136683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pt-BR" b="1" dirty="0"/>
              <a:t>ABORTO E QUESTÕES ÉTICAS</a:t>
            </a:r>
            <a:r>
              <a:rPr lang="pt-BR" dirty="0"/>
              <a:t>: pesquise  sobre quais condições o aborto é legalmente amparado no Brasil.  Complemente sua pesquisa buscando informações  com dados estatísticos  sobre o número de mortes de  mulheres que recorrem a esse procedimento em clínicas clandestinas. </a:t>
            </a:r>
          </a:p>
        </p:txBody>
      </p:sp>
      <p:pic>
        <p:nvPicPr>
          <p:cNvPr id="31751" name="Picture 2" descr="Ficheiro:Anencephaly fr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060575"/>
            <a:ext cx="33337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tângulo 4"/>
          <p:cNvSpPr>
            <a:spLocks noChangeArrowheads="1"/>
          </p:cNvSpPr>
          <p:nvPr/>
        </p:nvSpPr>
        <p:spPr bwMode="auto">
          <a:xfrm>
            <a:off x="4787900" y="4437063"/>
            <a:ext cx="34559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/>
              <a:t>Imagem: Visão frontal de feto com anencefalia / Autoria de Ed Uthman, MD / Disponibilizado por Dead3y3 / Domínio Público</a:t>
            </a:r>
          </a:p>
        </p:txBody>
      </p:sp>
    </p:spTree>
    <p:extLst>
      <p:ext uri="{BB962C8B-B14F-4D97-AF65-F5344CB8AC3E}">
        <p14:creationId xmlns:p14="http://schemas.microsoft.com/office/powerpoint/2010/main" val="25314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o </a:t>
            </a:r>
            <a:r>
              <a:rPr lang="pt-BR" dirty="0">
                <a:solidFill>
                  <a:srgbClr val="FF0000"/>
                </a:solidFill>
              </a:rPr>
              <a:t>sangue oxigenado chega da placenta através da veia umbilical. Ao se aproximar do fígado o sangue passa diretamente para o </a:t>
            </a:r>
            <a:r>
              <a:rPr lang="pt-BR" b="1" dirty="0">
                <a:solidFill>
                  <a:srgbClr val="FF0000"/>
                </a:solidFill>
              </a:rPr>
              <a:t>ducto venoso</a:t>
            </a:r>
            <a:r>
              <a:rPr lang="pt-BR" dirty="0">
                <a:solidFill>
                  <a:srgbClr val="FF0000"/>
                </a:solidFill>
              </a:rPr>
              <a:t>, um vaso fetal que comunica a veia umbilical com a veia cava inferior. </a:t>
            </a:r>
            <a:r>
              <a:rPr lang="pt-BR" dirty="0"/>
              <a:t>Percorrendo a veia cava inferior, </a:t>
            </a:r>
            <a:r>
              <a:rPr lang="pt-BR" dirty="0">
                <a:solidFill>
                  <a:srgbClr val="FF0000"/>
                </a:solidFill>
              </a:rPr>
              <a:t>o sangue chega no átrio direito e é direcionado através do </a:t>
            </a:r>
            <a:r>
              <a:rPr lang="pt-BR" b="1" dirty="0">
                <a:solidFill>
                  <a:srgbClr val="FF0000"/>
                </a:solidFill>
              </a:rPr>
              <a:t>forame oval</a:t>
            </a:r>
            <a:r>
              <a:rPr lang="pt-BR" dirty="0">
                <a:solidFill>
                  <a:srgbClr val="FF0000"/>
                </a:solidFill>
              </a:rPr>
              <a:t> para o átrio esquerdo. </a:t>
            </a:r>
            <a:r>
              <a:rPr lang="pt-BR" dirty="0"/>
              <a:t>Assim, neste compartimento o sangue com alto teor de oxigênio vindo da veia cava se mistura com o sangue pouco oxigenado vindo das veias pulmonares, já que os pulmões extraem oxigênio e não o fornece. O </a:t>
            </a:r>
            <a:r>
              <a:rPr lang="pt-BR" b="1" dirty="0"/>
              <a:t>ducto arterial</a:t>
            </a:r>
            <a:r>
              <a:rPr lang="pt-BR" dirty="0"/>
              <a:t>, ao desviar o sangue da artéria pulmonar para a artéria aorta, protege os pulmões da sobrecarga e permite que o ventrículo direito se fortaleça para a sua total capacidade funcional ao nascimento.</a:t>
            </a:r>
          </a:p>
        </p:txBody>
      </p:sp>
    </p:spTree>
    <p:extLst>
      <p:ext uri="{BB962C8B-B14F-4D97-AF65-F5344CB8AC3E}">
        <p14:creationId xmlns:p14="http://schemas.microsoft.com/office/powerpoint/2010/main" val="11804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PSEUDOCISTOS DE CORDÃO UMBILICAL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Decorrentes de </a:t>
            </a:r>
            <a:r>
              <a:rPr lang="pt-BR" dirty="0"/>
              <a:t>edema focal da geleia de </a:t>
            </a:r>
            <a:r>
              <a:rPr lang="pt-BR" dirty="0" err="1"/>
              <a:t>Warthon</a:t>
            </a:r>
            <a:r>
              <a:rPr lang="pt-BR" dirty="0"/>
              <a:t>, ocorrendo com</a:t>
            </a:r>
          </a:p>
          <a:p>
            <a:r>
              <a:rPr lang="pt-BR" dirty="0"/>
              <a:t>grande frequência em fetos com </a:t>
            </a:r>
            <a:r>
              <a:rPr lang="pt-BR" dirty="0" err="1"/>
              <a:t>aneupliodias</a:t>
            </a:r>
            <a:r>
              <a:rPr lang="pt-BR" dirty="0"/>
              <a:t>, </a:t>
            </a:r>
            <a:r>
              <a:rPr lang="pt-BR" dirty="0" smtClean="0"/>
              <a:t>especialmente </a:t>
            </a:r>
            <a:r>
              <a:rPr lang="pt-BR" dirty="0"/>
              <a:t>a </a:t>
            </a:r>
            <a:r>
              <a:rPr lang="pt-BR" dirty="0" err="1"/>
              <a:t>trissomia</a:t>
            </a:r>
            <a:r>
              <a:rPr lang="pt-BR" dirty="0"/>
              <a:t> do cromossomo </a:t>
            </a:r>
            <a:r>
              <a:rPr lang="pt-BR" dirty="0" smtClean="0"/>
              <a:t>18.</a:t>
            </a:r>
          </a:p>
          <a:p>
            <a:r>
              <a:rPr lang="pt-BR" dirty="0" smtClean="0"/>
              <a:t>etiologia desconhecida</a:t>
            </a:r>
            <a:r>
              <a:rPr lang="pt-BR" dirty="0"/>
              <a:t>. </a:t>
            </a:r>
            <a:endParaRPr lang="pt-BR" dirty="0" smtClean="0"/>
          </a:p>
          <a:p>
            <a:r>
              <a:rPr lang="pt-BR" dirty="0" smtClean="0"/>
              <a:t>Uma </a:t>
            </a:r>
            <a:r>
              <a:rPr lang="pt-BR" dirty="0"/>
              <a:t>hipótese seria o aumento da </a:t>
            </a:r>
            <a:r>
              <a:rPr lang="pt-BR" dirty="0" smtClean="0"/>
              <a:t>pressão vascular </a:t>
            </a:r>
            <a:r>
              <a:rPr lang="pt-BR" dirty="0"/>
              <a:t>na circulação umbilical e placentária, que </a:t>
            </a:r>
            <a:r>
              <a:rPr lang="pt-BR" dirty="0" smtClean="0"/>
              <a:t>frequentemente acompanha </a:t>
            </a:r>
            <a:r>
              <a:rPr lang="pt-BR" dirty="0"/>
              <a:t>fetos com </a:t>
            </a:r>
            <a:r>
              <a:rPr lang="pt-BR" dirty="0" err="1"/>
              <a:t>aneuploidias</a:t>
            </a:r>
            <a:r>
              <a:rPr lang="pt-BR" dirty="0"/>
              <a:t>. O aumento </a:t>
            </a:r>
            <a:r>
              <a:rPr lang="pt-BR" dirty="0" smtClean="0"/>
              <a:t>da pressão </a:t>
            </a:r>
            <a:r>
              <a:rPr lang="pt-BR" dirty="0"/>
              <a:t>hidrostática no cordão poderia levar a </a:t>
            </a:r>
            <a:r>
              <a:rPr lang="pt-BR" dirty="0" smtClean="0"/>
              <a:t>transferência de </a:t>
            </a:r>
            <a:r>
              <a:rPr lang="pt-BR" dirty="0"/>
              <a:t>líquido para a geleia de </a:t>
            </a:r>
            <a:r>
              <a:rPr lang="pt-BR" dirty="0" err="1"/>
              <a:t>Wharton</a:t>
            </a:r>
            <a:r>
              <a:rPr lang="pt-BR" dirty="0"/>
              <a:t>, causando o </a:t>
            </a:r>
            <a:r>
              <a:rPr lang="pt-BR" dirty="0" smtClean="0"/>
              <a:t>edema localizado </a:t>
            </a:r>
            <a:r>
              <a:rPr lang="pt-BR" dirty="0"/>
              <a:t>e formando o </a:t>
            </a:r>
            <a:r>
              <a:rPr lang="pt-BR" dirty="0" err="1" smtClean="0"/>
              <a:t>pseudocisto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7412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CÁLCULO DA IDADE GESTACIONAL (IG</a:t>
            </a:r>
            <a:r>
              <a:rPr lang="pt-BR" b="1" dirty="0"/>
              <a:t>)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328592"/>
          </a:xfrm>
        </p:spPr>
        <p:txBody>
          <a:bodyPr>
            <a:normAutofit/>
          </a:bodyPr>
          <a:lstStyle/>
          <a:p>
            <a:r>
              <a:rPr lang="pt-BR" sz="3600" dirty="0" smtClean="0"/>
              <a:t>A estimativa da IG de</a:t>
            </a:r>
            <a:r>
              <a:rPr lang="pt-BR" sz="3600" dirty="0" smtClean="0">
                <a:cs typeface="Arial" charset="0"/>
              </a:rPr>
              <a:t>p</a:t>
            </a:r>
            <a:r>
              <a:rPr lang="pt-BR" sz="3600" dirty="0" smtClean="0"/>
              <a:t>ende da data da última menstruação (DUM) – </a:t>
            </a:r>
            <a:r>
              <a:rPr lang="pt-BR" sz="3600" dirty="0">
                <a:cs typeface="Arial" charset="0"/>
              </a:rPr>
              <a:t>p</a:t>
            </a:r>
            <a:r>
              <a:rPr lang="pt-BR" sz="3600" dirty="0" smtClean="0"/>
              <a:t>rimeiro dia de sangramento do último ciclo menstrual.</a:t>
            </a:r>
          </a:p>
          <a:p>
            <a:r>
              <a:rPr lang="pt-BR" sz="3600" dirty="0" smtClean="0"/>
              <a:t>Quando a DUM é conhecida e certa:</a:t>
            </a:r>
          </a:p>
          <a:p>
            <a:pPr marL="0" indent="0">
              <a:buNone/>
            </a:pPr>
            <a:r>
              <a:rPr lang="pt-BR" sz="3600" b="1" u="sng" dirty="0" smtClean="0">
                <a:solidFill>
                  <a:srgbClr val="FF0000"/>
                </a:solidFill>
              </a:rPr>
              <a:t>Uso do calendário</a:t>
            </a:r>
            <a:r>
              <a:rPr lang="pt-BR" sz="3600" b="1" dirty="0" smtClean="0">
                <a:solidFill>
                  <a:srgbClr val="FF0000"/>
                </a:solidFill>
              </a:rPr>
              <a:t> </a:t>
            </a:r>
            <a:r>
              <a:rPr lang="pt-BR" sz="3600" dirty="0" smtClean="0"/>
              <a:t>– soma o número de dias do intervalo entre a DUM e a data da consulta, dividindo o total </a:t>
            </a:r>
            <a:r>
              <a:rPr lang="pt-BR" sz="3600" dirty="0">
                <a:cs typeface="Arial" charset="0"/>
              </a:rPr>
              <a:t>p</a:t>
            </a:r>
            <a:r>
              <a:rPr lang="pt-BR" sz="3600" dirty="0" smtClean="0"/>
              <a:t>or 7 (resultado em semanas)</a:t>
            </a:r>
            <a:endParaRPr lang="pt-BR" sz="3600" u="sng" dirty="0"/>
          </a:p>
        </p:txBody>
      </p:sp>
    </p:spTree>
    <p:extLst>
      <p:ext uri="{BB962C8B-B14F-4D97-AF65-F5344CB8AC3E}">
        <p14:creationId xmlns:p14="http://schemas.microsoft.com/office/powerpoint/2010/main" val="1993522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81138"/>
            <a:ext cx="8291513" cy="48275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pt-BR" sz="2100" b="1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pt-BR" sz="3300" b="1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pt-BR" sz="3300" b="1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pt-BR" sz="3300" b="1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pt-BR" sz="3300" b="1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pt-BR" sz="3300" b="1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None/>
            </a:pPr>
            <a:r>
              <a:rPr lang="pt-BR" sz="3300" b="1" dirty="0" smtClean="0">
                <a:latin typeface="Arial" charset="0"/>
                <a:cs typeface="Arial" charset="0"/>
              </a:rPr>
              <a:t>Exemplo: </a:t>
            </a:r>
          </a:p>
          <a:p>
            <a:pPr>
              <a:lnSpc>
                <a:spcPct val="90000"/>
              </a:lnSpc>
              <a:buClr>
                <a:schemeClr val="tx1"/>
              </a:buClr>
              <a:buNone/>
            </a:pPr>
            <a:r>
              <a:rPr lang="pt-BR" sz="33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DUM</a:t>
            </a:r>
            <a:r>
              <a:rPr lang="pt-BR" sz="3300" b="1" dirty="0" smtClean="0">
                <a:latin typeface="Arial" charset="0"/>
                <a:cs typeface="Arial" charset="0"/>
              </a:rPr>
              <a:t>: 15- 03 - 20</a:t>
            </a:r>
            <a:r>
              <a:rPr lang="pt-BR" sz="3300" b="1" dirty="0">
                <a:latin typeface="Arial" charset="0"/>
                <a:cs typeface="Arial" charset="0"/>
              </a:rPr>
              <a:t>20</a:t>
            </a:r>
            <a:r>
              <a:rPr lang="pt-BR" sz="3300" b="1" dirty="0" smtClean="0">
                <a:latin typeface="Arial" charset="0"/>
                <a:cs typeface="Arial" charset="0"/>
              </a:rPr>
              <a:t>                   </a:t>
            </a:r>
          </a:p>
          <a:p>
            <a:pPr>
              <a:lnSpc>
                <a:spcPct val="90000"/>
              </a:lnSpc>
              <a:buClr>
                <a:schemeClr val="tx1"/>
              </a:buClr>
              <a:buNone/>
            </a:pPr>
            <a:r>
              <a:rPr lang="pt-BR" sz="33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Data atual</a:t>
            </a:r>
            <a:r>
              <a:rPr lang="pt-BR" sz="3300" b="1" dirty="0" smtClean="0">
                <a:latin typeface="Arial" charset="0"/>
                <a:cs typeface="Arial" charset="0"/>
              </a:rPr>
              <a:t>:20 </a:t>
            </a:r>
            <a:r>
              <a:rPr lang="pt-BR" sz="3600" b="1" dirty="0" smtClean="0">
                <a:latin typeface="Arial" charset="0"/>
                <a:cs typeface="Arial" charset="0"/>
              </a:rPr>
              <a:t>– 08 - </a:t>
            </a:r>
            <a:r>
              <a:rPr lang="pt-BR" sz="3300" b="1" dirty="0" smtClean="0">
                <a:latin typeface="Arial" charset="0"/>
                <a:cs typeface="Arial" charset="0"/>
              </a:rPr>
              <a:t>20</a:t>
            </a:r>
            <a:r>
              <a:rPr lang="pt-BR" sz="3300" b="1" dirty="0">
                <a:latin typeface="Arial" charset="0"/>
                <a:cs typeface="Arial" charset="0"/>
              </a:rPr>
              <a:t>20</a:t>
            </a:r>
            <a:endParaRPr lang="pt-BR" sz="3300" b="1" dirty="0" smtClean="0">
              <a:latin typeface="Arial" charset="0"/>
              <a:cs typeface="Arial" charset="0"/>
            </a:endParaRP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7"/>
            <a:ext cx="8748464" cy="2094259"/>
          </a:xfrm>
        </p:spPr>
        <p:txBody>
          <a:bodyPr lIns="92075" tIns="46038" rIns="92075" bIns="46038">
            <a:normAutofit/>
          </a:bodyPr>
          <a:lstStyle/>
          <a:p>
            <a:pPr algn="ctr" eaLnBrk="1" hangingPunct="1">
              <a:defRPr/>
            </a:pPr>
            <a:r>
              <a:rPr lang="pt-BR" sz="4400" b="1" dirty="0" smtClean="0">
                <a:solidFill>
                  <a:srgbClr val="0DB709"/>
                </a:solidFill>
                <a:latin typeface="Arial" pitchFamily="34" charset="0"/>
                <a:cs typeface="Arial" pitchFamily="34" charset="0"/>
              </a:rPr>
              <a:t>MÉTODOS PARA CÁLCULO DA IG</a:t>
            </a:r>
            <a:r>
              <a:rPr lang="pt-BR" sz="5300" b="1" dirty="0" smtClean="0">
                <a:solidFill>
                  <a:srgbClr val="0DB70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5300" b="1" dirty="0" smtClean="0">
                <a:solidFill>
                  <a:srgbClr val="0DB709"/>
                </a:solidFill>
                <a:latin typeface="Arial" pitchFamily="34" charset="0"/>
                <a:cs typeface="Arial" pitchFamily="34" charset="0"/>
              </a:rPr>
            </a:br>
            <a:endParaRPr lang="pt-BR" sz="3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9219" name="Text Box 3"/>
          <p:cNvSpPr txBox="1">
            <a:spLocks noChangeArrowheads="1"/>
          </p:cNvSpPr>
          <p:nvPr/>
        </p:nvSpPr>
        <p:spPr bwMode="auto">
          <a:xfrm>
            <a:off x="285750" y="1676400"/>
            <a:ext cx="80724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endParaRPr lang="pt-BR" sz="3600" b="1" dirty="0">
              <a:solidFill>
                <a:srgbClr val="0DB70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  <a:cs typeface="Times New Roman" charset="0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lang="pt-BR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MÉTODO DO CALENDÁRIO</a:t>
            </a:r>
          </a:p>
        </p:txBody>
      </p:sp>
    </p:spTree>
    <p:extLst>
      <p:ext uri="{BB962C8B-B14F-4D97-AF65-F5344CB8AC3E}">
        <p14:creationId xmlns:p14="http://schemas.microsoft.com/office/powerpoint/2010/main" val="345747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2938" y="285750"/>
            <a:ext cx="7786687" cy="6200775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chemeClr val="tx1"/>
              </a:buClr>
              <a:buNone/>
            </a:pPr>
            <a:r>
              <a:rPr lang="pt-BR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</a:t>
            </a:r>
            <a:r>
              <a:rPr lang="pt-BR" sz="3200" b="1" dirty="0" smtClean="0">
                <a:latin typeface="Arial" charset="0"/>
                <a:cs typeface="Arial" charset="0"/>
              </a:rPr>
              <a:t>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Março: 1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6 </a:t>
            </a:r>
            <a:endParaRPr lang="pt-BR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None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      Abril:    30</a:t>
            </a:r>
            <a:endParaRPr lang="pt-BR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      Maio:    31</a:t>
            </a:r>
          </a:p>
          <a:p>
            <a:pPr>
              <a:lnSpc>
                <a:spcPct val="90000"/>
              </a:lnSpc>
              <a:buClr>
                <a:schemeClr val="tx1"/>
              </a:buClr>
              <a:buNone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J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unho:  30</a:t>
            </a:r>
            <a:endParaRPr lang="pt-BR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      Julho:   31</a:t>
            </a:r>
          </a:p>
          <a:p>
            <a:pPr>
              <a:lnSpc>
                <a:spcPct val="90000"/>
              </a:lnSpc>
              <a:buClr>
                <a:schemeClr val="tx1"/>
              </a:buClr>
              <a:buNone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      Agosto: 2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0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pt-BR" sz="32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None/>
            </a:pPr>
            <a:r>
              <a:rPr lang="pt-BR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TOTAL:</a:t>
            </a:r>
            <a:r>
              <a:rPr lang="pt-BR" sz="3200" b="1" dirty="0" smtClean="0">
                <a:latin typeface="Arial" charset="0"/>
                <a:cs typeface="Arial" charset="0"/>
              </a:rPr>
              <a:t>15</a:t>
            </a:r>
            <a:r>
              <a:rPr lang="pt-BR" b="1" dirty="0" smtClean="0">
                <a:latin typeface="Arial" charset="0"/>
                <a:cs typeface="Arial" charset="0"/>
              </a:rPr>
              <a:t>8</a:t>
            </a:r>
            <a:r>
              <a:rPr lang="pt-BR" sz="3200" b="1" dirty="0" smtClean="0">
                <a:latin typeface="Arial" charset="0"/>
                <a:cs typeface="Arial" charset="0"/>
              </a:rPr>
              <a:t> : 7 = 22 (resto=4)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sz="3200" b="1" dirty="0" smtClean="0">
                <a:latin typeface="Arial" charset="0"/>
                <a:cs typeface="Arial" charset="0"/>
              </a:rPr>
              <a:t>                  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pt-BR" sz="3200" b="1" dirty="0" smtClean="0">
                <a:latin typeface="Arial" charset="0"/>
                <a:cs typeface="Arial" charset="0"/>
              </a:rPr>
              <a:t>                IG </a:t>
            </a:r>
            <a:r>
              <a:rPr lang="pt-BR" sz="3200" b="1" dirty="0" smtClean="0">
                <a:latin typeface="Arial" charset="0"/>
                <a:cs typeface="Arial" charset="0"/>
                <a:sym typeface="Symbol" pitchFamily="18" charset="2"/>
              </a:rPr>
              <a:t></a:t>
            </a:r>
            <a:r>
              <a:rPr lang="pt-BR" sz="3200" b="1" dirty="0" smtClean="0">
                <a:latin typeface="Arial" charset="0"/>
                <a:cs typeface="Arial" charset="0"/>
              </a:rPr>
              <a:t> 22 semanas e 4 dias</a:t>
            </a:r>
            <a:r>
              <a:rPr lang="pt-BR" sz="32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2391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200" y="785813"/>
            <a:ext cx="7086600" cy="1071562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pt-BR" sz="3400" b="1" smtClean="0">
                <a:solidFill>
                  <a:srgbClr val="FFFF66"/>
                </a:solidFill>
                <a:cs typeface="Times New Roman" pitchFamily="18" charset="0"/>
              </a:rPr>
              <a:t>    </a:t>
            </a:r>
            <a:endParaRPr lang="pt-BR" b="1" smtClean="0">
              <a:solidFill>
                <a:srgbClr val="0000FF"/>
              </a:solidFill>
              <a:cs typeface="Times New Roman" pitchFamily="18" charset="0"/>
            </a:endParaRP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pt-BR" b="1" smtClean="0">
                <a:cs typeface="Times New Roman" pitchFamily="18" charset="0"/>
              </a:rPr>
              <a:t>             DUM conhecida/certeza</a:t>
            </a: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None/>
            </a:pPr>
            <a:endParaRPr lang="pt-BR" b="1" smtClean="0">
              <a:cs typeface="Times New Roman" pitchFamily="18" charset="0"/>
            </a:endParaRP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None/>
            </a:pPr>
            <a:endParaRPr lang="pt-BR" b="1" smtClean="0">
              <a:cs typeface="Times New Roman" pitchFamily="18" charset="0"/>
            </a:endParaRP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7921575" cy="919162"/>
          </a:xfrm>
        </p:spPr>
        <p:txBody>
          <a:bodyPr lIns="92075" tIns="46038" rIns="92075" bIns="46038">
            <a:normAutofit/>
          </a:bodyPr>
          <a:lstStyle/>
          <a:p>
            <a:pPr algn="ctr" eaLnBrk="1" hangingPunct="1">
              <a:defRPr/>
            </a:pPr>
            <a:r>
              <a:rPr lang="pt-BR" sz="3600" b="1" dirty="0" err="1" smtClean="0">
                <a:solidFill>
                  <a:srgbClr val="0000FF"/>
                </a:solidFill>
                <a:cs typeface="Times New Roman" pitchFamily="18" charset="0"/>
              </a:rPr>
              <a:t>Gestograma</a:t>
            </a:r>
            <a:r>
              <a:rPr lang="pt-BR" sz="3600" b="1" dirty="0" smtClean="0">
                <a:solidFill>
                  <a:srgbClr val="0000FF"/>
                </a:solidFill>
                <a:cs typeface="Times New Roman" pitchFamily="18" charset="0"/>
              </a:rPr>
              <a:t> (Disco Gestacional)</a:t>
            </a:r>
            <a:endParaRPr lang="pt-BR" sz="3400" b="1" dirty="0" smtClean="0">
              <a:solidFill>
                <a:srgbClr val="FF0000"/>
              </a:solidFill>
            </a:endParaRPr>
          </a:p>
        </p:txBody>
      </p:sp>
      <p:pic>
        <p:nvPicPr>
          <p:cNvPr id="30724" name="Picture 7" descr="GESTOGRA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00250"/>
            <a:ext cx="592931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153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23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60648"/>
            <a:ext cx="8435975" cy="583217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chemeClr val="tx1"/>
              </a:buClr>
              <a:buNone/>
            </a:pPr>
            <a:r>
              <a:rPr lang="pt-BR" sz="4000" dirty="0">
                <a:latin typeface="Arial" pitchFamily="34" charset="0"/>
                <a:cs typeface="Arial" pitchFamily="34" charset="0"/>
              </a:rPr>
              <a:t>Quando a DUM é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desconhecida mas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abe-se 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p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eríodo e a época do mês em que ocorreu, considera-se 1º dia DUM:</a:t>
            </a:r>
          </a:p>
          <a:p>
            <a:pPr algn="just">
              <a:lnSpc>
                <a:spcPct val="90000"/>
              </a:lnSpc>
              <a:buClr>
                <a:schemeClr val="tx1"/>
              </a:buClr>
              <a:buNone/>
            </a:pP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FFFF66"/>
              </a:buClr>
              <a:buFont typeface="Wingdings" pitchFamily="2" charset="2"/>
              <a:buNone/>
            </a:pPr>
            <a:r>
              <a:rPr lang="pt-BR" sz="3600" b="1" dirty="0" smtClean="0">
                <a:latin typeface="Arial" charset="0"/>
                <a:cs typeface="Arial" charset="0"/>
              </a:rPr>
              <a:t>                       Início mês = Dia 05</a:t>
            </a:r>
          </a:p>
          <a:p>
            <a:pPr algn="just" eaLnBrk="1" hangingPunct="1">
              <a:lnSpc>
                <a:spcPct val="90000"/>
              </a:lnSpc>
              <a:buClr>
                <a:srgbClr val="FFFF66"/>
              </a:buClr>
              <a:buFont typeface="Wingdings" pitchFamily="2" charset="2"/>
              <a:buNone/>
            </a:pPr>
            <a:r>
              <a:rPr lang="pt-BR" sz="3600" b="1" dirty="0" smtClean="0">
                <a:latin typeface="Arial" charset="0"/>
                <a:cs typeface="Arial" charset="0"/>
              </a:rPr>
              <a:t>                       Meio mês = Dia 15</a:t>
            </a:r>
          </a:p>
          <a:p>
            <a:pPr algn="just" eaLnBrk="1" hangingPunct="1">
              <a:lnSpc>
                <a:spcPct val="90000"/>
              </a:lnSpc>
              <a:buClr>
                <a:srgbClr val="FFFF66"/>
              </a:buClr>
              <a:buFont typeface="Wingdings" pitchFamily="2" charset="2"/>
              <a:buNone/>
            </a:pPr>
            <a:r>
              <a:rPr lang="pt-BR" sz="3600" b="1" dirty="0" smtClean="0">
                <a:latin typeface="Arial" charset="0"/>
                <a:cs typeface="Arial" charset="0"/>
              </a:rPr>
              <a:t>                       Final mês = Dia 25  </a:t>
            </a:r>
          </a:p>
        </p:txBody>
      </p:sp>
    </p:spTree>
    <p:extLst>
      <p:ext uri="{BB962C8B-B14F-4D97-AF65-F5344CB8AC3E}">
        <p14:creationId xmlns:p14="http://schemas.microsoft.com/office/powerpoint/2010/main" val="664453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mulher diz que menstruou no início do mês de maio de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2020</a:t>
            </a:r>
          </a:p>
          <a:p>
            <a:pPr marL="0" indent="0">
              <a:buNone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Considera a DUM 5 – 5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–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2020</a:t>
            </a:r>
          </a:p>
          <a:p>
            <a:pPr marL="0" indent="0">
              <a:buNone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Data da consulta em 20 – </a:t>
            </a:r>
            <a:r>
              <a:rPr lang="pt-BR" b="1" dirty="0" smtClean="0">
                <a:latin typeface="Arial" charset="0"/>
                <a:cs typeface="Arial" charset="0"/>
              </a:rPr>
              <a:t>8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20</a:t>
            </a:r>
          </a:p>
          <a:p>
            <a:pPr marL="0" indent="0">
              <a:buNone/>
            </a:pPr>
            <a:endParaRPr lang="pt-BR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107 : 7 ═ 15 semanas e 2 dias</a:t>
            </a:r>
            <a:endParaRPr lang="pt-BR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b="1" dirty="0">
              <a:latin typeface="Arial" pitchFamily="34" charset="0"/>
              <a:cs typeface="Arial" pitchFamily="34" charset="0"/>
            </a:endParaRPr>
          </a:p>
          <a:p>
            <a:endParaRPr lang="pt-BR" b="1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0007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13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357313"/>
            <a:ext cx="9144000" cy="5043487"/>
          </a:xfrm>
        </p:spPr>
        <p:txBody>
          <a:bodyPr>
            <a:normAutofit fontScale="92500"/>
          </a:bodyPr>
          <a:lstStyle/>
          <a:p>
            <a:pPr algn="just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pt-BR" sz="2600" b="1" smtClean="0">
                <a:solidFill>
                  <a:srgbClr val="FFFF66"/>
                </a:solidFill>
                <a:cs typeface="Times New Roman" pitchFamily="18" charset="0"/>
              </a:rPr>
              <a:t>           </a:t>
            </a:r>
            <a:endParaRPr lang="pt-BR" sz="2600" b="1" smtClean="0">
              <a:cs typeface="Times New Roman" pitchFamily="18" charset="0"/>
            </a:endParaRPr>
          </a:p>
          <a:p>
            <a:pPr algn="just" eaLnBrk="1" hangingPunct="1">
              <a:buClr>
                <a:srgbClr val="FFFF66"/>
              </a:buClr>
              <a:buFont typeface="Wingdings" pitchFamily="2" charset="2"/>
              <a:buNone/>
            </a:pPr>
            <a:r>
              <a:rPr lang="pt-BR" sz="3600" b="1" smtClean="0">
                <a:latin typeface="Arial" charset="0"/>
                <a:cs typeface="Arial" charset="0"/>
              </a:rPr>
              <a:t>                     </a:t>
            </a:r>
            <a:r>
              <a:rPr lang="pt-BR" sz="3600" b="1" smtClean="0">
                <a:solidFill>
                  <a:srgbClr val="33CC33"/>
                </a:solidFill>
                <a:latin typeface="Arial" charset="0"/>
                <a:cs typeface="Arial" charset="0"/>
              </a:rPr>
              <a:t>AU/Toque Vaginal</a:t>
            </a: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pt-BR" sz="3600" b="1" smtClean="0">
                <a:latin typeface="Arial" charset="0"/>
                <a:cs typeface="Arial" charset="0"/>
              </a:rPr>
              <a:t>Até 6 semanas – sem alteração</a:t>
            </a: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pt-BR" sz="3600" b="1" smtClean="0">
                <a:latin typeface="Arial" charset="0"/>
                <a:cs typeface="Arial" charset="0"/>
              </a:rPr>
              <a:t>8 semanas – 2 x tamanho normal</a:t>
            </a: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pt-BR" sz="3600" b="1" smtClean="0">
                <a:latin typeface="Arial" charset="0"/>
                <a:cs typeface="Arial" charset="0"/>
              </a:rPr>
              <a:t>10 semanas – 3 x tamanho normal</a:t>
            </a: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pt-BR" sz="3600" b="1" smtClean="0">
                <a:latin typeface="Arial" charset="0"/>
                <a:cs typeface="Arial" charset="0"/>
              </a:rPr>
              <a:t>12 semanas – palpável sínfise púbica</a:t>
            </a: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pt-BR" sz="3600" b="1" smtClean="0">
                <a:latin typeface="Arial" charset="0"/>
                <a:cs typeface="Arial" charset="0"/>
              </a:rPr>
              <a:t>16 semanas – ½ entre SP e cicatriz umbilical</a:t>
            </a: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pt-BR" sz="3600" b="1" smtClean="0">
                <a:latin typeface="Arial" charset="0"/>
                <a:cs typeface="Arial" charset="0"/>
              </a:rPr>
              <a:t>20 a 30 semanas – AU = IG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768752" cy="928694"/>
          </a:xfrm>
        </p:spPr>
        <p:txBody>
          <a:bodyPr lIns="92075" tIns="46038" rIns="92075" bIns="46038">
            <a:normAutofit fontScale="90000"/>
          </a:bodyPr>
          <a:lstStyle/>
          <a:p>
            <a:pPr algn="ctr" eaLnBrk="1" hangingPunct="1">
              <a:defRPr/>
            </a:pPr>
            <a:r>
              <a:rPr lang="pt-BR" sz="3400" dirty="0" smtClean="0">
                <a:solidFill>
                  <a:srgbClr val="FF0000"/>
                </a:solidFill>
              </a:rPr>
              <a:t/>
            </a:r>
            <a:br>
              <a:rPr lang="pt-BR" sz="3400" dirty="0" smtClean="0">
                <a:solidFill>
                  <a:srgbClr val="FF0000"/>
                </a:solidFill>
              </a:rPr>
            </a:br>
            <a:r>
              <a:rPr lang="pt-BR" sz="4400" dirty="0" smtClean="0">
                <a:solidFill>
                  <a:srgbClr val="FF0000"/>
                </a:solidFill>
                <a:cs typeface="Times New Roman" pitchFamily="18" charset="0"/>
              </a:rPr>
              <a:t>DUM totalmente desconhecida</a:t>
            </a:r>
            <a:endParaRPr lang="pt-BR" sz="3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33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4474" y="1016464"/>
            <a:ext cx="8719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475" y="1340768"/>
            <a:ext cx="87191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effectLst/>
              </a:rPr>
              <a:t>Refere</a:t>
            </a:r>
            <a:r>
              <a:rPr lang="en-US" sz="3600" dirty="0" smtClean="0">
                <a:effectLst/>
              </a:rPr>
              <a:t>-se ao embrião e todas as estruturas que se </a:t>
            </a:r>
            <a:r>
              <a:rPr lang="en-US" sz="3600" dirty="0" err="1" smtClean="0">
                <a:effectLst/>
              </a:rPr>
              <a:t>formam</a:t>
            </a:r>
            <a:r>
              <a:rPr lang="en-US" sz="3600" dirty="0" smtClean="0">
                <a:effectLst/>
              </a:rPr>
              <a:t> (</a:t>
            </a:r>
            <a:r>
              <a:rPr lang="en-US" sz="3600" dirty="0" err="1" smtClean="0">
                <a:effectLst/>
              </a:rPr>
              <a:t>embrionárias</a:t>
            </a:r>
            <a:r>
              <a:rPr lang="en-US" sz="3600" dirty="0" smtClean="0">
                <a:effectLst/>
              </a:rPr>
              <a:t> e extra-</a:t>
            </a:r>
            <a:r>
              <a:rPr lang="en-US" sz="3600" dirty="0" err="1" smtClean="0">
                <a:effectLst/>
              </a:rPr>
              <a:t>embrionárias</a:t>
            </a:r>
            <a:r>
              <a:rPr lang="pt-BR" sz="3600" b="1" dirty="0"/>
              <a:t>)</a:t>
            </a:r>
            <a:endParaRPr lang="en-US" sz="36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87" y="3095094"/>
            <a:ext cx="3978816" cy="3575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3020" y="3140479"/>
            <a:ext cx="3312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Embrião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Âminio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Saco coriônico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Saco Vitelino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476509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CONCEPTO</a:t>
            </a:r>
            <a:r>
              <a:rPr lang="en-US" b="1" dirty="0" smtClean="0"/>
              <a:t>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03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188913"/>
            <a:ext cx="9144000" cy="6664325"/>
          </a:xfrm>
        </p:spPr>
        <p:txBody>
          <a:bodyPr/>
          <a:lstStyle/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pt-B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ULTRA-SONOGRAFIA: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</a:t>
            </a:r>
            <a:br>
              <a:rPr lang="pt-BR" sz="2800" dirty="0">
                <a:latin typeface="Arial" pitchFamily="34" charset="0"/>
                <a:cs typeface="Arial" pitchFamily="34" charset="0"/>
              </a:rPr>
            </a:br>
            <a:r>
              <a:rPr lang="pt-BR" sz="2800" dirty="0">
                <a:latin typeface="Arial" pitchFamily="34" charset="0"/>
                <a:cs typeface="Arial" pitchFamily="34" charset="0"/>
              </a:rPr>
              <a:t>Quando mais precoce maior fidedignidade. Parâmetros considerados: </a:t>
            </a:r>
            <a:endParaRPr lang="pt-BR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endParaRPr lang="pt-BR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Circunfer</a:t>
            </a:r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ê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ncia cef</a:t>
            </a:r>
            <a:r>
              <a:rPr lang="pt-B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á</a:t>
            </a: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lica :</a:t>
            </a:r>
            <a:r>
              <a:rPr lang="pt-BR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parâmetro mais fiel. Entre as semanas 8 e 13 → erro de +/- 7 dias.</a:t>
            </a:r>
          </a:p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endParaRPr lang="pt-BR" b="1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pt-BR" dirty="0"/>
          </a:p>
        </p:txBody>
      </p:sp>
      <p:pic>
        <p:nvPicPr>
          <p:cNvPr id="33795" name="Picture 4" descr="Resultado de imagem para circunferência cefá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928938"/>
            <a:ext cx="428625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67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Conteúdo 4"/>
          <p:cNvSpPr>
            <a:spLocks noGrp="1"/>
          </p:cNvSpPr>
          <p:nvPr>
            <p:ph idx="1"/>
          </p:nvPr>
        </p:nvSpPr>
        <p:spPr>
          <a:xfrm>
            <a:off x="179388" y="115888"/>
            <a:ext cx="8785225" cy="5891212"/>
          </a:xfrm>
        </p:spPr>
        <p:txBody>
          <a:bodyPr/>
          <a:lstStyle/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pt-BR" sz="3600" b="1" smtClean="0">
                <a:latin typeface="Arial" charset="0"/>
                <a:cs typeface="Arial" charset="0"/>
              </a:rPr>
              <a:t>Diâmetro biparietal (DBP):</a:t>
            </a:r>
            <a:r>
              <a:rPr lang="pt-BR" sz="3600" smtClean="0">
                <a:latin typeface="Arial" charset="0"/>
                <a:cs typeface="Arial" charset="0"/>
              </a:rPr>
              <a:t> a partir da semana 12 até o termo. Erro: da 12</a:t>
            </a:r>
            <a:r>
              <a:rPr lang="en-US" sz="3600" smtClean="0">
                <a:latin typeface="Arial" charset="0"/>
                <a:cs typeface="Arial" charset="0"/>
              </a:rPr>
              <a:t>ª</a:t>
            </a:r>
            <a:r>
              <a:rPr lang="pt-BR" sz="3600" smtClean="0">
                <a:latin typeface="Arial" charset="0"/>
                <a:cs typeface="Arial" charset="0"/>
              </a:rPr>
              <a:t> s. até a 27</a:t>
            </a:r>
            <a:r>
              <a:rPr lang="en-US" sz="3600" smtClean="0">
                <a:latin typeface="Arial" charset="0"/>
                <a:cs typeface="Arial" charset="0"/>
              </a:rPr>
              <a:t>ª</a:t>
            </a:r>
            <a:r>
              <a:rPr lang="pt-BR" sz="3600" smtClean="0">
                <a:latin typeface="Arial" charset="0"/>
                <a:cs typeface="Arial" charset="0"/>
              </a:rPr>
              <a:t> = 1 s.; da 28</a:t>
            </a:r>
            <a:r>
              <a:rPr lang="en-US" sz="3600" smtClean="0">
                <a:latin typeface="Arial" charset="0"/>
                <a:cs typeface="Arial" charset="0"/>
              </a:rPr>
              <a:t>ª</a:t>
            </a:r>
            <a:r>
              <a:rPr lang="pt-BR" sz="3600" smtClean="0">
                <a:latin typeface="Arial" charset="0"/>
                <a:cs typeface="Arial" charset="0"/>
              </a:rPr>
              <a:t> até a 34</a:t>
            </a:r>
            <a:r>
              <a:rPr lang="en-US" sz="3600" smtClean="0">
                <a:latin typeface="Arial" charset="0"/>
                <a:cs typeface="Arial" charset="0"/>
              </a:rPr>
              <a:t>ª</a:t>
            </a:r>
            <a:r>
              <a:rPr lang="pt-BR" sz="3600" smtClean="0">
                <a:latin typeface="Arial" charset="0"/>
                <a:cs typeface="Arial" charset="0"/>
              </a:rPr>
              <a:t> = 2 s.; da 35</a:t>
            </a:r>
            <a:r>
              <a:rPr lang="en-US" sz="3600" smtClean="0">
                <a:latin typeface="Arial" charset="0"/>
                <a:cs typeface="Arial" charset="0"/>
              </a:rPr>
              <a:t>ª</a:t>
            </a:r>
            <a:r>
              <a:rPr lang="pt-BR" sz="3600" smtClean="0">
                <a:latin typeface="Arial" charset="0"/>
                <a:cs typeface="Arial" charset="0"/>
              </a:rPr>
              <a:t> em diante = 2,5 s.</a:t>
            </a:r>
          </a:p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pt-BR" sz="2800" smtClean="0">
              <a:solidFill>
                <a:schemeClr val="tx2"/>
              </a:solidFill>
            </a:endParaRPr>
          </a:p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pt-BR" sz="2800" b="1" smtClean="0">
              <a:solidFill>
                <a:schemeClr val="tx2"/>
              </a:solidFill>
            </a:endParaRPr>
          </a:p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pt-BR" b="1" smtClean="0">
              <a:solidFill>
                <a:schemeClr val="tx2"/>
              </a:solidFill>
            </a:endParaRPr>
          </a:p>
          <a:p>
            <a:endParaRPr lang="pt-BR" smtClean="0"/>
          </a:p>
        </p:txBody>
      </p:sp>
      <p:pic>
        <p:nvPicPr>
          <p:cNvPr id="34819" name="Picture 2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786063"/>
            <a:ext cx="6786562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5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Conteúdo 4"/>
          <p:cNvSpPr>
            <a:spLocks noGrp="1"/>
          </p:cNvSpPr>
          <p:nvPr>
            <p:ph idx="1"/>
          </p:nvPr>
        </p:nvSpPr>
        <p:spPr>
          <a:xfrm>
            <a:off x="0" y="333375"/>
            <a:ext cx="9144000" cy="5673725"/>
          </a:xfrm>
        </p:spPr>
        <p:txBody>
          <a:bodyPr>
            <a:normAutofit lnSpcReduction="10000"/>
          </a:bodyPr>
          <a:lstStyle/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pt-BR" sz="2800" b="1" smtClean="0">
              <a:solidFill>
                <a:schemeClr val="tx2"/>
              </a:solidFill>
            </a:endParaRPr>
          </a:p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pt-BR" sz="6000" b="1" smtClean="0">
                <a:solidFill>
                  <a:schemeClr val="tx2"/>
                </a:solidFill>
                <a:latin typeface="Arial" charset="0"/>
                <a:cs typeface="Arial" charset="0"/>
              </a:rPr>
              <a:t>Fêmur</a:t>
            </a:r>
            <a:r>
              <a:rPr lang="pt-BR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: a partir de 13 s. </a:t>
            </a:r>
            <a:r>
              <a:rPr lang="pt-BR" sz="6000" b="1" smtClean="0">
                <a:solidFill>
                  <a:schemeClr val="tx2"/>
                </a:solidFill>
                <a:latin typeface="Arial" charset="0"/>
                <a:cs typeface="Arial" charset="0"/>
              </a:rPr>
              <a:t>Erro</a:t>
            </a:r>
            <a:r>
              <a:rPr lang="pt-BR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: a partir da 13</a:t>
            </a:r>
            <a:r>
              <a:rPr lang="en-US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ª</a:t>
            </a:r>
            <a:r>
              <a:rPr lang="pt-BR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 até a 18</a:t>
            </a:r>
            <a:r>
              <a:rPr lang="en-US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ª</a:t>
            </a:r>
            <a:r>
              <a:rPr lang="pt-BR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 = 1 s. da 19</a:t>
            </a:r>
            <a:r>
              <a:rPr lang="en-US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ª</a:t>
            </a:r>
            <a:r>
              <a:rPr lang="pt-BR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 até a 30</a:t>
            </a:r>
            <a:r>
              <a:rPr lang="en-US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ª</a:t>
            </a:r>
            <a:r>
              <a:rPr lang="pt-BR" sz="6000" u="sng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pt-BR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= 1,5 s. da 31</a:t>
            </a:r>
            <a:r>
              <a:rPr lang="en-US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ª</a:t>
            </a:r>
            <a:r>
              <a:rPr lang="pt-BR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 até a 36</a:t>
            </a:r>
            <a:r>
              <a:rPr lang="en-US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ª</a:t>
            </a:r>
            <a:r>
              <a:rPr lang="pt-BR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 = 2,5 s.; a partir da 37</a:t>
            </a:r>
            <a:r>
              <a:rPr lang="en-US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ª</a:t>
            </a:r>
            <a:r>
              <a:rPr lang="pt-BR" sz="6000" smtClean="0">
                <a:solidFill>
                  <a:schemeClr val="tx2"/>
                </a:solidFill>
                <a:latin typeface="Arial" charset="0"/>
                <a:cs typeface="Arial" charset="0"/>
              </a:rPr>
              <a:t> = 3 s.</a:t>
            </a:r>
            <a:endParaRPr lang="en-US" sz="600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pt-BR" b="1" smtClean="0">
              <a:solidFill>
                <a:schemeClr val="tx2"/>
              </a:solidFill>
            </a:endParaRPr>
          </a:p>
          <a:p>
            <a:endParaRPr lang="pt-BR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5938"/>
          </a:xfrm>
        </p:spPr>
        <p:txBody>
          <a:bodyPr/>
          <a:lstStyle/>
          <a:p>
            <a:pPr lvl="1" algn="ctr" eaLnBrk="1" hangingPunct="1"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728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611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88913"/>
            <a:ext cx="9144000" cy="6408737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 3" pitchFamily="18" charset="2"/>
              <a:buNone/>
              <a:defRPr/>
            </a:pPr>
            <a:r>
              <a:rPr lang="pt-BR" sz="4000" b="1" dirty="0">
                <a:solidFill>
                  <a:srgbClr val="0DB70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MÉTODOS PARA CÁLCULO DA DPP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pt-BR" sz="40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partir da DUM - </a:t>
            </a:r>
            <a:r>
              <a:rPr lang="pt-BR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regra de </a:t>
            </a:r>
            <a:r>
              <a:rPr lang="pt-BR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Nagele</a:t>
            </a:r>
            <a:endParaRPr lang="pt-BR" sz="40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pt-BR" sz="40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Soma </a:t>
            </a:r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 (para multípara e </a:t>
            </a:r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 para primigesta) ao 1º dia da DUM e diminui </a:t>
            </a:r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 ao mês (ou soma </a:t>
            </a:r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 se janeiro, fevereiro ou março)</a:t>
            </a:r>
            <a:r>
              <a:rPr lang="pt-BR" sz="4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1101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Text Box 2"/>
          <p:cNvSpPr txBox="1">
            <a:spLocks noChangeArrowheads="1"/>
          </p:cNvSpPr>
          <p:nvPr/>
        </p:nvSpPr>
        <p:spPr bwMode="auto">
          <a:xfrm>
            <a:off x="0" y="428625"/>
            <a:ext cx="9144000" cy="732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Cálculo da DPP</a:t>
            </a: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(para multípara)</a:t>
            </a:r>
            <a:endParaRPr lang="pt-BR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DUM: 13/09/2019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DPP:  </a:t>
            </a:r>
            <a:r>
              <a:rPr lang="pt-B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+7/-3/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       20/06/2020  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DUM: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27/06/2020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DPP:  </a:t>
            </a:r>
            <a:r>
              <a:rPr lang="pt-B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+7/-3/</a:t>
            </a: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        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34/03/2021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=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03/04/2021</a:t>
            </a: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Para ano bissexto: se o mês de fevereiro for  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incluído somar 6 ao invés de 7</a:t>
            </a:r>
          </a:p>
          <a:p>
            <a:pPr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   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>
              <a:defRPr/>
            </a:pPr>
            <a:endParaRPr lang="pt-BR" sz="2400" dirty="0">
              <a:solidFill>
                <a:srgbClr val="FF0000"/>
              </a:solidFill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10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32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Cálculo da DPP</a:t>
            </a: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(para </a:t>
            </a:r>
            <a:r>
              <a:rPr lang="pt-BR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primípara</a:t>
            </a: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pt-BR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DUM: 13/09/2019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DPP: </a:t>
            </a:r>
            <a:r>
              <a:rPr lang="pt-B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+10/-3/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23/06/2020</a:t>
            </a:r>
          </a:p>
          <a:p>
            <a:pPr>
              <a:spcBef>
                <a:spcPct val="50000"/>
              </a:spcBef>
              <a:defRPr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DUM: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27/06/2020  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ou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27/06/20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20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DPP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: </a:t>
            </a:r>
            <a:r>
              <a:rPr lang="pt-B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+10/-3/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</a:t>
            </a:r>
            <a:r>
              <a:rPr lang="pt-B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+10/-3/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     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37/03/2021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=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06/04/2021</a:t>
            </a: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Para ano bissexto: se o mês de fevereiro for  </a:t>
            </a:r>
          </a:p>
          <a:p>
            <a:pPr>
              <a:spcBef>
                <a:spcPct val="50000"/>
              </a:spcBef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incluído somar 9 ao invés de 10</a:t>
            </a:r>
          </a:p>
          <a:p>
            <a:pPr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   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>
              <a:defRPr/>
            </a:pPr>
            <a:endParaRPr lang="pt-BR" sz="2400" dirty="0">
              <a:solidFill>
                <a:srgbClr val="FF0000"/>
              </a:solidFill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62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3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2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857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4474" y="1016464"/>
            <a:ext cx="8719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3090" y="1177871"/>
            <a:ext cx="90209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effectLst/>
              </a:rPr>
              <a:t>Após</a:t>
            </a:r>
            <a:r>
              <a:rPr lang="en-US" sz="4000" dirty="0" smtClean="0">
                <a:effectLst/>
              </a:rPr>
              <a:t> o </a:t>
            </a:r>
            <a:r>
              <a:rPr lang="en-US" sz="4000" dirty="0" err="1" smtClean="0">
                <a:effectLst/>
              </a:rPr>
              <a:t>período</a:t>
            </a:r>
            <a:r>
              <a:rPr lang="en-US" sz="4000" dirty="0" smtClean="0">
                <a:effectLst/>
              </a:rPr>
              <a:t> </a:t>
            </a:r>
            <a:r>
              <a:rPr lang="en-US" sz="4000" dirty="0" err="1" smtClean="0">
                <a:effectLst/>
              </a:rPr>
              <a:t>embrionário</a:t>
            </a:r>
            <a:r>
              <a:rPr lang="en-US" sz="4000" dirty="0"/>
              <a:t>.</a:t>
            </a:r>
            <a:r>
              <a:rPr lang="en-US" sz="4000" dirty="0" smtClean="0">
                <a:effectLst/>
              </a:rPr>
              <a:t> </a:t>
            </a:r>
            <a:r>
              <a:rPr lang="pt-BR" sz="4000" dirty="0" smtClean="0"/>
              <a:t>Praticamente </a:t>
            </a:r>
            <a:r>
              <a:rPr lang="pt-BR" sz="4000" dirty="0"/>
              <a:t>todo o processo de </a:t>
            </a:r>
            <a:r>
              <a:rPr lang="pt-BR" sz="4000" dirty="0" err="1"/>
              <a:t>organogênese</a:t>
            </a:r>
            <a:r>
              <a:rPr lang="pt-BR" sz="4000" dirty="0"/>
              <a:t> já </a:t>
            </a:r>
            <a:r>
              <a:rPr lang="pt-BR" sz="4000" dirty="0" smtClean="0"/>
              <a:t>terminou. </a:t>
            </a:r>
            <a:r>
              <a:rPr lang="pt-BR" sz="4000" dirty="0"/>
              <a:t>U</a:t>
            </a:r>
            <a:r>
              <a:rPr lang="pt-BR" sz="4000" dirty="0" smtClean="0"/>
              <a:t>m “mini” </a:t>
            </a:r>
            <a:r>
              <a:rPr lang="pt-BR" sz="4000" dirty="0"/>
              <a:t>ser humano que </a:t>
            </a:r>
            <a:r>
              <a:rPr lang="pt-BR" sz="4000" dirty="0" smtClean="0"/>
              <a:t>precisa </a:t>
            </a:r>
            <a:r>
              <a:rPr lang="pt-BR" sz="4000" dirty="0"/>
              <a:t>crescer e se desenvolver</a:t>
            </a:r>
            <a:r>
              <a:rPr lang="pt-BR" sz="4000" dirty="0" smtClean="0"/>
              <a:t>.</a:t>
            </a:r>
            <a:r>
              <a:rPr lang="en-US" sz="4000" dirty="0" smtClean="0">
                <a:effectLst/>
              </a:rPr>
              <a:t>  </a:t>
            </a:r>
            <a:r>
              <a:rPr lang="en-US" sz="4000" dirty="0" err="1" smtClean="0">
                <a:effectLst/>
              </a:rPr>
              <a:t>Ocorre</a:t>
            </a:r>
            <a:r>
              <a:rPr lang="en-US" sz="4000" dirty="0" smtClean="0">
                <a:effectLst/>
              </a:rPr>
              <a:t> a </a:t>
            </a:r>
            <a:r>
              <a:rPr lang="en-US" sz="4000" dirty="0" err="1" smtClean="0">
                <a:effectLst/>
              </a:rPr>
              <a:t>diferenciação</a:t>
            </a:r>
            <a:r>
              <a:rPr lang="en-US" sz="4000" dirty="0" smtClean="0">
                <a:effectLst/>
              </a:rPr>
              <a:t> e o </a:t>
            </a:r>
            <a:r>
              <a:rPr lang="en-US" sz="4000" dirty="0" err="1" smtClean="0">
                <a:effectLst/>
              </a:rPr>
              <a:t>crescimento</a:t>
            </a:r>
            <a:r>
              <a:rPr lang="en-US" sz="4000" dirty="0" smtClean="0">
                <a:effectLst/>
              </a:rPr>
              <a:t> dos </a:t>
            </a:r>
            <a:r>
              <a:rPr lang="en-US" sz="4000" dirty="0" err="1" smtClean="0">
                <a:effectLst/>
              </a:rPr>
              <a:t>tecidos</a:t>
            </a:r>
            <a:r>
              <a:rPr lang="en-US" sz="4000" dirty="0" smtClean="0">
                <a:effectLst/>
              </a:rPr>
              <a:t> e   </a:t>
            </a:r>
            <a:r>
              <a:rPr lang="en-US" sz="4000" dirty="0" smtClean="0"/>
              <a:t> </a:t>
            </a:r>
            <a:r>
              <a:rPr lang="en-US" sz="4000" dirty="0" err="1" smtClean="0"/>
              <a:t>e</a:t>
            </a:r>
            <a:r>
              <a:rPr lang="en-US" sz="4000" dirty="0" smtClean="0"/>
              <a:t> </a:t>
            </a:r>
            <a:r>
              <a:rPr lang="en-US" sz="4000" dirty="0" err="1" smtClean="0">
                <a:effectLst/>
              </a:rPr>
              <a:t>órgãos</a:t>
            </a:r>
            <a:r>
              <a:rPr lang="en-US" sz="4000" dirty="0" smtClean="0">
                <a:effectLst/>
              </a:rPr>
              <a:t>, </a:t>
            </a:r>
            <a:r>
              <a:rPr lang="en-US" sz="4000" dirty="0" err="1" smtClean="0">
                <a:effectLst/>
              </a:rPr>
              <a:t>tornando</a:t>
            </a:r>
            <a:r>
              <a:rPr lang="en-US" sz="4000" dirty="0" smtClean="0">
                <a:effectLst/>
              </a:rPr>
              <a:t> </a:t>
            </a:r>
            <a:r>
              <a:rPr lang="en-US" sz="4000" dirty="0" err="1" smtClean="0">
                <a:effectLst/>
              </a:rPr>
              <a:t>possível</a:t>
            </a:r>
            <a:r>
              <a:rPr lang="en-US" sz="4000" dirty="0" smtClean="0">
                <a:effectLst/>
              </a:rPr>
              <a:t>                     </a:t>
            </a:r>
            <a:r>
              <a:rPr lang="en-US" sz="4000" dirty="0" err="1" smtClean="0">
                <a:effectLst/>
              </a:rPr>
              <a:t>obbbbbb</a:t>
            </a:r>
            <a:r>
              <a:rPr lang="en-US" sz="4000" dirty="0" smtClean="0">
                <a:effectLst/>
              </a:rPr>
              <a:t>        o </a:t>
            </a:r>
            <a:r>
              <a:rPr lang="en-US" sz="4000" dirty="0" err="1" smtClean="0">
                <a:effectLst/>
              </a:rPr>
              <a:t>funcionamento</a:t>
            </a:r>
            <a:r>
              <a:rPr lang="en-US" sz="4000" dirty="0" smtClean="0">
                <a:effectLst/>
              </a:rPr>
              <a:t> </a:t>
            </a:r>
            <a:r>
              <a:rPr lang="en-US" sz="4000" dirty="0" err="1" smtClean="0">
                <a:effectLst/>
              </a:rPr>
              <a:t>destes</a:t>
            </a:r>
            <a:r>
              <a:rPr lang="en-US" sz="4000" dirty="0" smtClean="0">
                <a:effectLst/>
              </a:rPr>
              <a:t>.</a:t>
            </a:r>
            <a:endParaRPr lang="en-US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6" y="4221088"/>
            <a:ext cx="2454240" cy="2636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ângulo 1"/>
          <p:cNvSpPr/>
          <p:nvPr/>
        </p:nvSpPr>
        <p:spPr>
          <a:xfrm>
            <a:off x="2267745" y="47193"/>
            <a:ext cx="3863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prstClr val="black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</a:rPr>
              <a:t>FETO</a:t>
            </a:r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59981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560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389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4300"/>
            <a:ext cx="8601075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0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42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6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59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1ª consulta: anamnese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SEXUALIDADE</a:t>
            </a:r>
          </a:p>
          <a:p>
            <a:r>
              <a:rPr lang="pt-BR" dirty="0" smtClean="0"/>
              <a:t>Prática sexual na gestação atual</a:t>
            </a:r>
          </a:p>
          <a:p>
            <a:r>
              <a:rPr lang="pt-BR" dirty="0" smtClean="0"/>
              <a:t>Dor durante o ato sexual (</a:t>
            </a:r>
            <a:r>
              <a:rPr lang="pt-BR" dirty="0" err="1" smtClean="0"/>
              <a:t>dispareunia</a:t>
            </a:r>
            <a:endParaRPr lang="pt-BR" dirty="0" smtClean="0"/>
          </a:p>
          <a:p>
            <a:r>
              <a:rPr lang="pt-BR" dirty="0" smtClean="0"/>
              <a:t>Número de </a:t>
            </a:r>
            <a:r>
              <a:rPr lang="pt-BR" dirty="0"/>
              <a:t>p</a:t>
            </a:r>
            <a:r>
              <a:rPr lang="pt-BR" dirty="0" smtClean="0"/>
              <a:t>arceiros sexuais da gestante</a:t>
            </a:r>
          </a:p>
          <a:p>
            <a:r>
              <a:rPr lang="pt-BR" dirty="0" smtClean="0"/>
              <a:t>Uso de </a:t>
            </a:r>
            <a:r>
              <a:rPr lang="pt-BR" dirty="0"/>
              <a:t>p</a:t>
            </a:r>
            <a:r>
              <a:rPr lang="pt-BR" dirty="0" smtClean="0"/>
              <a:t>reservativos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30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39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84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66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908720"/>
            <a:ext cx="4033838" cy="4104605"/>
          </a:xfrm>
        </p:spPr>
        <p:txBody>
          <a:bodyPr>
            <a:noAutofit/>
          </a:bodyPr>
          <a:lstStyle/>
          <a:p>
            <a:pPr marL="0" indent="0" algn="just">
              <a:buFont typeface="Arial" pitchFamily="34" charset="0"/>
              <a:buNone/>
            </a:pPr>
            <a:r>
              <a:rPr lang="pt-BR" sz="2400" dirty="0" smtClean="0"/>
              <a:t>No período fetal, que vai da 9ª até a 38ª semana de gestação,  verifica-se um rápido crescimento do corpo e o novo ser já tem praticamente todos os órgãos, sistemas e tecidos formados. </a:t>
            </a:r>
          </a:p>
          <a:p>
            <a:pPr marL="0" indent="0" algn="just">
              <a:buFont typeface="Arial" pitchFamily="34" charset="0"/>
              <a:buNone/>
            </a:pPr>
            <a:r>
              <a:rPr lang="pt-BR" sz="2400" dirty="0" smtClean="0"/>
              <a:t>Aos sete meses, caso ocorra um nascimento prematuro, o feto apresenta grandes chances de sobrevivência.</a:t>
            </a:r>
          </a:p>
        </p:txBody>
      </p:sp>
      <p:sp>
        <p:nvSpPr>
          <p:cNvPr id="38915" name="Título 1"/>
          <p:cNvSpPr>
            <a:spLocks noGrp="1"/>
          </p:cNvSpPr>
          <p:nvPr>
            <p:ph type="title"/>
          </p:nvPr>
        </p:nvSpPr>
        <p:spPr>
          <a:xfrm>
            <a:off x="1320800" y="215864"/>
            <a:ext cx="7067624" cy="792162"/>
          </a:xfrm>
        </p:spPr>
        <p:txBody>
          <a:bodyPr>
            <a:noAutofit/>
          </a:bodyPr>
          <a:lstStyle/>
          <a:p>
            <a:r>
              <a:rPr lang="pt-BR" sz="3200" b="1" dirty="0" smtClean="0"/>
              <a:t>DESENVOLVIMENTO FETAL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250825" y="5229225"/>
            <a:ext cx="4033838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2000" b="1" dirty="0">
                <a:latin typeface="Arial" charset="0"/>
                <a:cs typeface="Arial" charset="0"/>
              </a:rPr>
              <a:t>Não é apenas o embrião que passa por transformações, a gestante também tem seu corpo modificado durante o período da gravidez.</a:t>
            </a:r>
          </a:p>
        </p:txBody>
      </p:sp>
      <p:sp>
        <p:nvSpPr>
          <p:cNvPr id="38918" name="Retângulo 6"/>
          <p:cNvSpPr>
            <a:spLocks noChangeArrowheads="1"/>
          </p:cNvSpPr>
          <p:nvPr/>
        </p:nvSpPr>
        <p:spPr bwMode="auto">
          <a:xfrm>
            <a:off x="4498975" y="5229225"/>
            <a:ext cx="41767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/>
              <a:t>Imagem: Ultrassom 4D de um feto / Imagem produzida por  Wolfgang Moroder / Disponibilizada por Moroder / GNU Free Documentation License </a:t>
            </a:r>
          </a:p>
        </p:txBody>
      </p:sp>
      <p:sp>
        <p:nvSpPr>
          <p:cNvPr id="38919" name="Retângulo 7"/>
          <p:cNvSpPr>
            <a:spLocks noChangeArrowheads="1"/>
          </p:cNvSpPr>
          <p:nvPr/>
        </p:nvSpPr>
        <p:spPr bwMode="auto">
          <a:xfrm>
            <a:off x="4572001" y="1124744"/>
            <a:ext cx="4103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2000" dirty="0"/>
              <a:t>Feto com cerca de sete meses de vida</a:t>
            </a:r>
          </a:p>
        </p:txBody>
      </p:sp>
      <p:pic>
        <p:nvPicPr>
          <p:cNvPr id="38920" name="Picture 9" descr="File:Fetal yawning 4D ultrasound ecografia 4D Dr. Wolfgang Moroder.theora.og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4572000" cy="33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6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7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CLASSIFICAÇÃO DO RISCO GESTACIONAL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GRAVIDEZ DE ALTO RISCO: Identificação de fatores associados a um </a:t>
            </a:r>
            <a:r>
              <a:rPr lang="pt-BR" dirty="0" err="1" smtClean="0"/>
              <a:t>ior</a:t>
            </a:r>
            <a:r>
              <a:rPr lang="pt-BR" dirty="0" smtClean="0"/>
              <a:t> </a:t>
            </a:r>
            <a:r>
              <a:rPr lang="pt-BR" dirty="0" err="1" smtClean="0"/>
              <a:t>rognóstico</a:t>
            </a:r>
            <a:r>
              <a:rPr lang="pt-BR" dirty="0" smtClean="0"/>
              <a:t> materno  e </a:t>
            </a:r>
            <a:r>
              <a:rPr lang="pt-BR" dirty="0" err="1" smtClean="0"/>
              <a:t>erinatal</a:t>
            </a:r>
            <a:r>
              <a:rPr lang="pt-BR" dirty="0"/>
              <a:t> </a:t>
            </a:r>
            <a:r>
              <a:rPr lang="pt-BR" dirty="0" smtClean="0"/>
              <a:t>→  AVALIAÇÕES MAIS FREQUENTES E OCEDIMENTOS DE MAIOR DENSIDADE TECNOLÓGICA QUANDO NECESSÁRIOS.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857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4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43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Avaliação do Risco Gestacional na Atenção Básica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Fatores de risco indicativos de realização do pré-natal de baixo risco (não necessitam encaminhamento ao pré-natal de alto risco) 	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87947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pt-BR" sz="3600" b="1" dirty="0"/>
              <a:t>FATORES RELACIONADOS ÀS CARACTERÍSTICAS INDIVIDUAIS E ÀS CONDIÇÕES SOCIODEMOGRÁFICASDESFAVORÁVEIS 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62500" lnSpcReduction="20000"/>
          </a:bodyPr>
          <a:lstStyle/>
          <a:p>
            <a:r>
              <a:rPr lang="pt-BR" dirty="0" smtClean="0"/>
              <a:t>- </a:t>
            </a:r>
            <a:r>
              <a:rPr lang="pt-BR" dirty="0"/>
              <a:t>Idade menor que 15 e maior que 35 anos.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Ocupação: esforço físico excessivo, carga horária extensa, rotatividade de horário, exposição a agentes físicos, </a:t>
            </a:r>
            <a:r>
              <a:rPr lang="pt-BR" dirty="0" err="1"/>
              <a:t>químicose</a:t>
            </a:r>
            <a:r>
              <a:rPr lang="pt-BR" dirty="0"/>
              <a:t> biológicos, estresse.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Situação familiar insegura e não aceitação da gravidez, principalmente em se tratando de adolescente.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Situação conjugal insegura.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Baixa escolaridade (menor do que cinco anos de estudo regular).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Condições ambientais desfavoráveis.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Altura menor do que 1,45 m.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IMC que evidencie baixo peso, sobrepeso ou obesidade. </a:t>
            </a:r>
            <a:endParaRPr lang="pt-BR" dirty="0" smtClean="0"/>
          </a:p>
          <a:p>
            <a:r>
              <a:rPr lang="pt-BR" b="1" dirty="0" smtClean="0"/>
              <a:t>Atenção</a:t>
            </a:r>
            <a:r>
              <a:rPr lang="pt-BR" b="1" dirty="0"/>
              <a:t>: </a:t>
            </a:r>
            <a:r>
              <a:rPr lang="pt-BR" dirty="0"/>
              <a:t>deve ser redobrada a atenção no acompanhamento de mulheres negras, indígenas, com baixa escolaridade, </a:t>
            </a:r>
            <a:r>
              <a:rPr lang="pt-BR" dirty="0" smtClean="0"/>
              <a:t>com idade </a:t>
            </a:r>
            <a:r>
              <a:rPr lang="pt-BR" dirty="0"/>
              <a:t>inferior a 15 anos e superior a 35 anos, em mulheres que tiveram pelo menos um filho morto em gestação anterior </a:t>
            </a:r>
            <a:r>
              <a:rPr lang="pt-BR" dirty="0" smtClean="0"/>
              <a:t>e nas </a:t>
            </a:r>
            <a:r>
              <a:rPr lang="pt-BR" dirty="0"/>
              <a:t>que tiveram mais de três filhos vivos em gestações anteriores. 	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0714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FATORES RELACIONADOS À HISTÓRIA REPRODUTIVA ANTERIOR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- </a:t>
            </a:r>
            <a:r>
              <a:rPr lang="pt-BR" dirty="0"/>
              <a:t>Recém-nascido com restrição de crescimento, </a:t>
            </a:r>
            <a:r>
              <a:rPr lang="pt-BR" dirty="0" err="1"/>
              <a:t>pré</a:t>
            </a:r>
            <a:r>
              <a:rPr lang="pt-BR" dirty="0"/>
              <a:t>-termo ou malformado.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 err="1"/>
              <a:t>Macrossomia</a:t>
            </a:r>
            <a:r>
              <a:rPr lang="pt-BR" dirty="0"/>
              <a:t> fetal.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Síndromes hemorrágicas ou hipertensivas.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Intervalo </a:t>
            </a:r>
            <a:r>
              <a:rPr lang="pt-BR" dirty="0" err="1"/>
              <a:t>interpartal</a:t>
            </a:r>
            <a:r>
              <a:rPr lang="pt-BR" dirty="0"/>
              <a:t> menor do que dois anos ou maior do que cinco anos.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 err="1"/>
              <a:t>Nuliparidade</a:t>
            </a:r>
            <a:r>
              <a:rPr lang="pt-BR" dirty="0"/>
              <a:t> e </a:t>
            </a:r>
            <a:r>
              <a:rPr lang="pt-BR" dirty="0" err="1"/>
              <a:t>multiparidade</a:t>
            </a:r>
            <a:r>
              <a:rPr lang="pt-BR" dirty="0"/>
              <a:t> (cinco ou mais partos).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Cirurgia uterina anterior.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Três ou mais cesarianas. 	</a:t>
            </a:r>
          </a:p>
        </p:txBody>
      </p:sp>
    </p:spTree>
    <p:extLst>
      <p:ext uri="{BB962C8B-B14F-4D97-AF65-F5344CB8AC3E}">
        <p14:creationId xmlns:p14="http://schemas.microsoft.com/office/powerpoint/2010/main" val="41517182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FATORES RELACIONADOS À GRAVIDEZ ATUAL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- </a:t>
            </a:r>
            <a:r>
              <a:rPr lang="pt-BR" dirty="0"/>
              <a:t>Ganho ponderal inadequado.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Infecção urinária. 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/>
              <a:t>Anemia. 	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57588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Fatores de risco indicativos de encaminhamento ao pré-natal de alto risco 	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378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FATORES RELACIONADOS ÀS CONDIÇÕES PRÉVIAS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 smtClean="0"/>
              <a:t>- </a:t>
            </a:r>
            <a:r>
              <a:rPr lang="pt-BR" dirty="0"/>
              <a:t>Cardiopatias. -</a:t>
            </a:r>
            <a:r>
              <a:rPr lang="pt-BR" dirty="0" err="1"/>
              <a:t>Pneumopatias</a:t>
            </a:r>
            <a:r>
              <a:rPr lang="pt-BR" dirty="0"/>
              <a:t> graves (incluindo asma brônquica não controlada). - </a:t>
            </a:r>
            <a:r>
              <a:rPr lang="pt-BR" dirty="0" err="1"/>
              <a:t>Nefropatias</a:t>
            </a:r>
            <a:r>
              <a:rPr lang="pt-BR" dirty="0"/>
              <a:t> graves (como insuficiência renal crônica e em casos de transplantados). - Endocrinopatias (especialmente diabetes mellitus, hipotireoidismo e hipertireoidismo). - Doenças hematológicas (inclusive doença falciforme e </a:t>
            </a:r>
            <a:r>
              <a:rPr lang="pt-BR" dirty="0" err="1"/>
              <a:t>talassemia</a:t>
            </a:r>
            <a:r>
              <a:rPr lang="pt-BR" dirty="0"/>
              <a:t>). - Doenças neurológicas (como epilepsia). - Doenças psiquiátricas que necessitam de acompanhamento (psicoses, depressão grave etc.). - Doenças autoimunes (lúpus eritematoso sistêmico, outras </a:t>
            </a:r>
            <a:r>
              <a:rPr lang="pt-BR" dirty="0" err="1"/>
              <a:t>colagenoses</a:t>
            </a:r>
            <a:r>
              <a:rPr lang="pt-BR" dirty="0"/>
              <a:t>). - Alterações genéticas maternas. - Antecedente de trombose venosa profunda ou embolia pulmonar. - </a:t>
            </a:r>
            <a:r>
              <a:rPr lang="pt-BR" dirty="0" err="1"/>
              <a:t>Ginecopatias</a:t>
            </a:r>
            <a:r>
              <a:rPr lang="pt-BR" dirty="0"/>
              <a:t> (malformação uterina, tumores </a:t>
            </a:r>
            <a:r>
              <a:rPr lang="pt-BR" dirty="0" err="1"/>
              <a:t>anexiais</a:t>
            </a:r>
            <a:r>
              <a:rPr lang="pt-BR" dirty="0"/>
              <a:t> e outras). - Portadoras de doenças infecciosas como hepatites, toxoplasmose, infecção pelo HIV, sífilis terciária (USG </a:t>
            </a:r>
            <a:r>
              <a:rPr lang="pt-BR" dirty="0" err="1"/>
              <a:t>commalformação</a:t>
            </a:r>
            <a:r>
              <a:rPr lang="pt-BR" dirty="0"/>
              <a:t> fetal) e outras </a:t>
            </a:r>
            <a:r>
              <a:rPr lang="pt-BR" dirty="0" err="1"/>
              <a:t>ISTs</a:t>
            </a:r>
            <a:r>
              <a:rPr lang="pt-BR" dirty="0"/>
              <a:t> (condiloma). - Hanseníase. - Tuberculose. - Anemia grave (hemoglobina &lt; 8). - </a:t>
            </a:r>
            <a:r>
              <a:rPr lang="pt-BR" dirty="0" err="1"/>
              <a:t>Isoimunização</a:t>
            </a:r>
            <a:r>
              <a:rPr lang="pt-BR" dirty="0"/>
              <a:t> Rh. - Qualquer patologia clínica que necessite de acompanhamento especializado. 	</a:t>
            </a:r>
          </a:p>
          <a:p>
            <a:r>
              <a:rPr lang="pt-BR" dirty="0"/>
              <a:t>	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795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69360"/>
          </a:xfr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rgbClr val="0070C0"/>
                </a:solidFill>
              </a:rPr>
              <a:t>DESENVOLVIMENTO </a:t>
            </a:r>
            <a:r>
              <a:rPr lang="pt-BR" sz="3200" b="1" dirty="0" smtClean="0">
                <a:solidFill>
                  <a:srgbClr val="0070C0"/>
                </a:solidFill>
              </a:rPr>
              <a:t>EMBRIONÁRIO E FETAL</a:t>
            </a:r>
            <a:br>
              <a:rPr lang="pt-BR" sz="3200" b="1" dirty="0" smtClean="0">
                <a:solidFill>
                  <a:srgbClr val="0070C0"/>
                </a:solidFill>
              </a:rPr>
            </a:br>
            <a:r>
              <a:rPr lang="pt-BR" sz="3200" b="1" dirty="0"/>
              <a:t/>
            </a:r>
            <a:br>
              <a:rPr lang="pt-BR" sz="3200" b="1" dirty="0"/>
            </a:br>
            <a:r>
              <a:rPr lang="pt-BR" sz="3200" b="1" dirty="0" smtClean="0"/>
              <a:t>APÓS </a:t>
            </a:r>
            <a:r>
              <a:rPr lang="pt-BR" sz="3200" b="1" dirty="0"/>
              <a:t>IMPLANTAÇÃO (aproximadamente </a:t>
            </a:r>
            <a:r>
              <a:rPr lang="pt-BR" sz="3200" b="1" dirty="0" smtClean="0"/>
              <a:t>1 semana)</a:t>
            </a:r>
            <a:r>
              <a:rPr lang="pt-BR" sz="3200" dirty="0" err="1" smtClean="0"/>
              <a:t>cório</a:t>
            </a:r>
            <a:r>
              <a:rPr lang="pt-BR" sz="3200" dirty="0" smtClean="0"/>
              <a:t>, âmnio, vesícula vitelínica, embrião </a:t>
            </a:r>
            <a:r>
              <a:rPr lang="pt-BR" sz="3200" dirty="0"/>
              <a:t>= </a:t>
            </a:r>
            <a:r>
              <a:rPr lang="pt-BR" sz="3200" b="1" dirty="0">
                <a:solidFill>
                  <a:srgbClr val="FF0000"/>
                </a:solidFill>
              </a:rPr>
              <a:t>disco achatado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b="1" dirty="0" smtClean="0"/>
              <a:t>FINAL </a:t>
            </a:r>
            <a:r>
              <a:rPr lang="pt-BR" sz="3200" b="1" dirty="0"/>
              <a:t>DA 4ª SEMANA: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>disco </a:t>
            </a:r>
            <a:r>
              <a:rPr lang="pt-BR" sz="3200" dirty="0"/>
              <a:t>embrionário alongado e curvado para </a:t>
            </a:r>
            <a:r>
              <a:rPr lang="pt-BR" sz="3200" dirty="0" smtClean="0"/>
              <a:t>baixo, esboço </a:t>
            </a:r>
            <a:r>
              <a:rPr lang="pt-BR" sz="3200" dirty="0"/>
              <a:t>de orelhas, nariz e ouvidos</a:t>
            </a: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/>
              <a:t>* comprimento = 7,5 –10mm</a:t>
            </a:r>
          </a:p>
        </p:txBody>
      </p:sp>
    </p:spTree>
    <p:extLst>
      <p:ext uri="{BB962C8B-B14F-4D97-AF65-F5344CB8AC3E}">
        <p14:creationId xmlns:p14="http://schemas.microsoft.com/office/powerpoint/2010/main" val="9389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FATORES RELACIONADOS À HISTÓRIA REPRODUTIVA ANTERIOR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- </a:t>
            </a:r>
            <a:r>
              <a:rPr lang="pt-BR" dirty="0"/>
              <a:t>Morte intrauterina ou perinatal em gestação anterior, principalmente se for de causa desconhecida. - Abortamento habitual (duas ou mais perdas precoces consecutivas). - Esterilidade/infertilidade. - História prévia de doença hipertensiva da gestação, com mau resultado obstétrico e/ou perinatal (interrupção prematura </a:t>
            </a:r>
            <a:r>
              <a:rPr lang="pt-BR" dirty="0" err="1"/>
              <a:t>dagestação</a:t>
            </a:r>
            <a:r>
              <a:rPr lang="pt-BR" dirty="0"/>
              <a:t>, morte fetal intrauterina, síndrome HELLP, </a:t>
            </a:r>
            <a:r>
              <a:rPr lang="pt-BR" dirty="0" err="1"/>
              <a:t>eclâmpsia</a:t>
            </a:r>
            <a:r>
              <a:rPr lang="pt-BR" dirty="0"/>
              <a:t>, internação da mãe em UTI). 	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0137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FATORES RELACIONADOS À GRAVIDEZ ATUAL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 smtClean="0"/>
              <a:t>- </a:t>
            </a:r>
            <a:r>
              <a:rPr lang="pt-BR" dirty="0"/>
              <a:t>Restrição do crescimento intrauterino; - </a:t>
            </a:r>
            <a:r>
              <a:rPr lang="pt-BR" dirty="0" err="1"/>
              <a:t>Polidrâmnio</a:t>
            </a:r>
            <a:r>
              <a:rPr lang="pt-BR" dirty="0"/>
              <a:t> ou </a:t>
            </a:r>
            <a:r>
              <a:rPr lang="pt-BR" dirty="0" err="1"/>
              <a:t>Oligodrâmnio</a:t>
            </a:r>
            <a:r>
              <a:rPr lang="pt-BR" dirty="0"/>
              <a:t>; - </a:t>
            </a:r>
            <a:r>
              <a:rPr lang="pt-BR" dirty="0" err="1"/>
              <a:t>Gemelaridade</a:t>
            </a:r>
            <a:r>
              <a:rPr lang="pt-BR" dirty="0"/>
              <a:t>; - Malformações fetais ou arritmia fetal; - Evidência laboratorial de </a:t>
            </a:r>
            <a:r>
              <a:rPr lang="pt-BR" dirty="0" err="1"/>
              <a:t>proteinúria</a:t>
            </a:r>
            <a:r>
              <a:rPr lang="pt-BR" dirty="0"/>
              <a:t>; - Diabetes </a:t>
            </a:r>
            <a:r>
              <a:rPr lang="pt-BR" i="1" dirty="0"/>
              <a:t>mellitus </a:t>
            </a:r>
            <a:r>
              <a:rPr lang="pt-BR" dirty="0"/>
              <a:t>gestacional; - Desnutrição materna severa; - Obesidade mórbida ou baixo peso (nestes casos, deve-se encaminhar a gestante para avaliação nutricional); - Lesões de alto grau em colo uterino ou maiores; - Alta suspeita clínica de câncer de mama ou mamografia com </a:t>
            </a:r>
            <a:r>
              <a:rPr lang="pt-BR" dirty="0" err="1"/>
              <a:t>Bi-RADS</a:t>
            </a:r>
            <a:r>
              <a:rPr lang="pt-BR" dirty="0"/>
              <a:t> III ou mais. - Distúrbios hipertensivos da gestação (hipertensão crônica preexistente, hipertensão gestacional ou transitória). - Infecção urinária de repetição ou dois ou mais episódios de pielonefrite (toda gestante com pielonefrite deve </a:t>
            </a:r>
            <a:r>
              <a:rPr lang="pt-BR" dirty="0" err="1"/>
              <a:t>serinicialmente</a:t>
            </a:r>
            <a:r>
              <a:rPr lang="pt-BR" dirty="0"/>
              <a:t> encaminhada ao hospital de referência para avaliação); - Anemia grave ou não responsiva a 30-60 dias de tratamento com sulfato ferroso. - Portadoras de doenças infecciosas como hepatites, toxoplasmose, infecção pelo HIV, sífilis terciária (USG </a:t>
            </a:r>
            <a:r>
              <a:rPr lang="pt-BR" dirty="0" err="1"/>
              <a:t>commalformação</a:t>
            </a:r>
            <a:r>
              <a:rPr lang="pt-BR" dirty="0"/>
              <a:t> fetal) e outras IST (infecções sexualmente transmissíveis, como o condiloma), quando não há suporte </a:t>
            </a:r>
            <a:r>
              <a:rPr lang="pt-BR" dirty="0" err="1"/>
              <a:t>naunidade</a:t>
            </a:r>
            <a:r>
              <a:rPr lang="pt-BR" dirty="0"/>
              <a:t> básica; - Infecções como a rubéola e a </a:t>
            </a:r>
            <a:r>
              <a:rPr lang="pt-BR" dirty="0" err="1"/>
              <a:t>citomegalovirose</a:t>
            </a:r>
            <a:r>
              <a:rPr lang="pt-BR" dirty="0"/>
              <a:t> adquiridas na gestação atual; - Adolescentes com fatores de risco psicossocial. 	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7000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Sinais indicativos de encaminhamento à urgência/emergência obstétrica 	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- Síndromes hemorrágicas (incluindo descolamento prematuro de placenta, placenta prévia), independentemente </a:t>
            </a:r>
            <a:r>
              <a:rPr lang="pt-BR" dirty="0" err="1"/>
              <a:t>dadilatação</a:t>
            </a:r>
            <a:r>
              <a:rPr lang="pt-BR" dirty="0"/>
              <a:t> cervical e da idade gestacional; - Nunca realizar toque antes do exame especular, caso o contexto exija avaliação médica; - Suspeita de pré-eclâmpsia: pressão arterial &gt; 140/90 (medida após um mínimo de cinco minutos de repouso, na </a:t>
            </a:r>
            <a:r>
              <a:rPr lang="pt-BR" dirty="0" err="1"/>
              <a:t>posiçãosentada</a:t>
            </a:r>
            <a:r>
              <a:rPr lang="pt-BR" dirty="0"/>
              <a:t>) e associada à </a:t>
            </a:r>
            <a:r>
              <a:rPr lang="pt-BR" dirty="0" err="1"/>
              <a:t>proteinúria</a:t>
            </a:r>
            <a:r>
              <a:rPr lang="pt-BR" dirty="0"/>
              <a:t>; -Pode-se usar o teste rápido de </a:t>
            </a:r>
            <a:r>
              <a:rPr lang="pt-BR" dirty="0" err="1"/>
              <a:t>proteinúria</a:t>
            </a:r>
            <a:r>
              <a:rPr lang="pt-BR" dirty="0"/>
              <a:t>. Edema não é mais considerado critério diagnóstico; 	</a:t>
            </a:r>
          </a:p>
          <a:p>
            <a:r>
              <a:rPr lang="pt-BR" dirty="0"/>
              <a:t>- Sinais premonitórios de </a:t>
            </a:r>
            <a:r>
              <a:rPr lang="pt-BR" dirty="0" err="1"/>
              <a:t>eclâmpsia</a:t>
            </a:r>
            <a:r>
              <a:rPr lang="pt-BR" dirty="0"/>
              <a:t> em gestantes hipertensas: </a:t>
            </a:r>
            <a:r>
              <a:rPr lang="pt-BR" dirty="0" err="1"/>
              <a:t>escotomas</a:t>
            </a:r>
            <a:r>
              <a:rPr lang="pt-BR" dirty="0"/>
              <a:t> cintilantes, cefaleia típica occipital, </a:t>
            </a:r>
            <a:r>
              <a:rPr lang="pt-BR" dirty="0" err="1"/>
              <a:t>epigastralgiaou</a:t>
            </a:r>
            <a:r>
              <a:rPr lang="pt-BR" dirty="0"/>
              <a:t> dor intensa no hipocôndrio direito; - </a:t>
            </a:r>
            <a:r>
              <a:rPr lang="pt-BR" dirty="0" err="1"/>
              <a:t>Eclâmpsia</a:t>
            </a:r>
            <a:r>
              <a:rPr lang="pt-BR" dirty="0"/>
              <a:t> (crises convulsivas em pacientes com pré-eclâmpsia); - Suspeita/diagnóstico de pielonefrite, infecção ovular/</a:t>
            </a:r>
            <a:r>
              <a:rPr lang="pt-BR" dirty="0" err="1"/>
              <a:t>corioamnionite</a:t>
            </a:r>
            <a:r>
              <a:rPr lang="pt-BR" dirty="0"/>
              <a:t> ou outra infecção que necessite de </a:t>
            </a:r>
            <a:r>
              <a:rPr lang="pt-BR" dirty="0" err="1"/>
              <a:t>internaçãohospitalar</a:t>
            </a:r>
            <a:r>
              <a:rPr lang="pt-BR" dirty="0"/>
              <a:t>. 	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53281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SINAIS INDICATIVOS DE ENCAMINHAMENTO À URGÊNCIA/EMERGÊNCIA OBSTÉTRICA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b="1" dirty="0" smtClean="0"/>
              <a:t>- </a:t>
            </a:r>
            <a:r>
              <a:rPr lang="pt-BR" dirty="0"/>
              <a:t>Suspeita de trombose venosa profunda em gestantes (dor no membro inferior, sinais </a:t>
            </a:r>
            <a:r>
              <a:rPr lang="pt-BR" dirty="0" err="1"/>
              <a:t>flogísticos</a:t>
            </a:r>
            <a:r>
              <a:rPr lang="pt-BR" dirty="0"/>
              <a:t>, edema localizado e/</a:t>
            </a:r>
            <a:r>
              <a:rPr lang="pt-BR" dirty="0" err="1"/>
              <a:t>ouvaricosidade</a:t>
            </a:r>
            <a:r>
              <a:rPr lang="pt-BR" dirty="0"/>
              <a:t> aparente). - Situações que necessitem de avaliação hospitalar: cefaleia intensa e súbita, sinais neurológicos, crise aguda de asma etc. - Crise hipertensiva (PA &gt; 160/110) - </a:t>
            </a:r>
            <a:r>
              <a:rPr lang="pt-BR" dirty="0" err="1"/>
              <a:t>Amniorrexe</a:t>
            </a:r>
            <a:r>
              <a:rPr lang="pt-BR" dirty="0"/>
              <a:t> prematura: perda de líquido vaginal (consistência líquida, em pequena ou grande quantidade, mas de </a:t>
            </a:r>
            <a:r>
              <a:rPr lang="pt-BR" dirty="0" err="1"/>
              <a:t>formapersistente</a:t>
            </a:r>
            <a:r>
              <a:rPr lang="pt-BR" dirty="0"/>
              <a:t>), podendo ser observada mediante exame especular com manobra de </a:t>
            </a:r>
            <a:r>
              <a:rPr lang="pt-BR" dirty="0" err="1"/>
              <a:t>Valsalva</a:t>
            </a:r>
            <a:r>
              <a:rPr lang="pt-BR" dirty="0"/>
              <a:t> e elevação da </a:t>
            </a:r>
            <a:r>
              <a:rPr lang="pt-BR" dirty="0" err="1"/>
              <a:t>apresentaçãofetal</a:t>
            </a:r>
            <a:r>
              <a:rPr lang="pt-BR" dirty="0"/>
              <a:t>; - Trabalho de parto prematuro (contrações e modificação de colo uterino em gestantes com menos de 37 semanas); - IG a partir de 41 semanas confirmadas; - Hipertermia (</a:t>
            </a:r>
            <a:r>
              <a:rPr lang="pt-BR" dirty="0" err="1"/>
              <a:t>tax</a:t>
            </a:r>
            <a:r>
              <a:rPr lang="pt-BR" dirty="0"/>
              <a:t> ≥ 37,8 </a:t>
            </a:r>
            <a:r>
              <a:rPr lang="pt-BR" dirty="0" err="1"/>
              <a:t>ºC</a:t>
            </a:r>
            <a:r>
              <a:rPr lang="pt-BR" dirty="0"/>
              <a:t>), na ausência de sinais ou sintomas clínicos de IVAS; - Suspeita/diagnóstico de abdome agudo em gestantes; - Investigação de prurido gestacional/icterícia; - Vômitos incoercíveis não responsivos ao tratamento, com comprometimento sistêmico com menos de 20 semanas; - Vômitos inexplicáveis no 3º trimestre; - </a:t>
            </a:r>
            <a:r>
              <a:rPr lang="pt-BR" dirty="0" err="1"/>
              <a:t>Oligodrâmnio</a:t>
            </a:r>
            <a:r>
              <a:rPr lang="pt-BR" dirty="0"/>
              <a:t>. - Óbito fetal. 	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2293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254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1849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1770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0205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178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30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467544" y="1556792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2º MÊS:</a:t>
            </a:r>
            <a:r>
              <a:rPr lang="pt-BR" sz="3600" dirty="0"/>
              <a:t> </a:t>
            </a:r>
            <a:r>
              <a:rPr lang="pt-BR" sz="3600" dirty="0" smtClean="0"/>
              <a:t>desenvolvimento rápido,</a:t>
            </a:r>
            <a:endParaRPr lang="pt-BR" sz="3600" dirty="0"/>
          </a:p>
          <a:p>
            <a:pPr algn="ctr"/>
            <a:r>
              <a:rPr lang="pt-BR" sz="3600" dirty="0" smtClean="0"/>
              <a:t>cabeça </a:t>
            </a:r>
            <a:r>
              <a:rPr lang="pt-BR" sz="3600" dirty="0"/>
              <a:t>maior que o corpo –desenvolvimento do cérebro, órgãos, ossos, membros, genitália formada sem características sexuais</a:t>
            </a:r>
          </a:p>
          <a:p>
            <a:endParaRPr lang="pt-BR" sz="3600" dirty="0"/>
          </a:p>
          <a:p>
            <a:r>
              <a:rPr lang="pt-BR" sz="3600" dirty="0"/>
              <a:t>-comprimento = 2,5 cm</a:t>
            </a:r>
          </a:p>
          <a:p>
            <a:r>
              <a:rPr lang="pt-BR" sz="3600" dirty="0"/>
              <a:t>-peso = 5g</a:t>
            </a:r>
          </a:p>
        </p:txBody>
      </p:sp>
    </p:spTree>
    <p:extLst>
      <p:ext uri="{BB962C8B-B14F-4D97-AF65-F5344CB8AC3E}">
        <p14:creationId xmlns:p14="http://schemas.microsoft.com/office/powerpoint/2010/main" val="311910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9911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1338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0715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379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8967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676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7565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1296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4711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85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4" y="188640"/>
            <a:ext cx="8435280" cy="610669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b="1" dirty="0" smtClean="0"/>
              <a:t>FINAL </a:t>
            </a:r>
            <a:r>
              <a:rPr lang="pt-BR" b="1" dirty="0"/>
              <a:t>DO 3º MÊS: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pescoço alongado, </a:t>
            </a:r>
            <a:r>
              <a:rPr lang="pt-BR" dirty="0"/>
              <a:t>movimentos genitais externos</a:t>
            </a:r>
            <a:br>
              <a:rPr lang="pt-BR" dirty="0"/>
            </a:br>
            <a:r>
              <a:rPr lang="pt-BR" dirty="0" smtClean="0"/>
              <a:t>-comprimento </a:t>
            </a:r>
            <a:r>
              <a:rPr lang="pt-BR" dirty="0"/>
              <a:t>= 9cm</a:t>
            </a:r>
            <a:br>
              <a:rPr lang="pt-BR" dirty="0"/>
            </a:br>
            <a:r>
              <a:rPr lang="pt-BR" dirty="0" smtClean="0"/>
              <a:t>-peso </a:t>
            </a:r>
            <a:r>
              <a:rPr lang="pt-BR" dirty="0"/>
              <a:t>= </a:t>
            </a:r>
            <a:r>
              <a:rPr lang="pt-BR" dirty="0" smtClean="0"/>
              <a:t>40g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4º </a:t>
            </a:r>
            <a:r>
              <a:rPr lang="pt-BR" b="1" dirty="0"/>
              <a:t>MÊS: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rins funcionando, crescimento do corpo</a:t>
            </a:r>
            <a:br>
              <a:rPr lang="pt-BR" dirty="0"/>
            </a:br>
            <a:r>
              <a:rPr lang="pt-BR" dirty="0"/>
              <a:t>-comprimento = 15cm</a:t>
            </a:r>
            <a:br>
              <a:rPr lang="pt-BR" dirty="0"/>
            </a:br>
            <a:r>
              <a:rPr lang="pt-BR" dirty="0"/>
              <a:t>-peso = 200g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08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1916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5881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7647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4921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2290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2735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4155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9365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0013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335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6250706"/>
          </a:xfrm>
        </p:spPr>
        <p:txBody>
          <a:bodyPr>
            <a:normAutofit/>
          </a:bodyPr>
          <a:lstStyle/>
          <a:p>
            <a:r>
              <a:rPr lang="pt-BR" b="1" dirty="0"/>
              <a:t>5ºMÊS: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crescimento </a:t>
            </a:r>
            <a:r>
              <a:rPr lang="pt-BR" dirty="0"/>
              <a:t>e desenvolvimento grande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-comprimento = 27cm</a:t>
            </a:r>
            <a:br>
              <a:rPr lang="pt-BR" dirty="0"/>
            </a:br>
            <a:r>
              <a:rPr lang="pt-BR" dirty="0"/>
              <a:t>-peso = 500g</a:t>
            </a:r>
          </a:p>
        </p:txBody>
      </p:sp>
    </p:spTree>
    <p:extLst>
      <p:ext uri="{BB962C8B-B14F-4D97-AF65-F5344CB8AC3E}">
        <p14:creationId xmlns:p14="http://schemas.microsoft.com/office/powerpoint/2010/main" val="312363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9321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939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3776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0997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3448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8320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1103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826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5167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47763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1233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10929</TotalTime>
  <Words>3007</Words>
  <Application>Microsoft Office PowerPoint</Application>
  <PresentationFormat>Apresentação na tela (4:3)</PresentationFormat>
  <Paragraphs>279</Paragraphs>
  <Slides>206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206</vt:i4>
      </vt:variant>
    </vt:vector>
  </HeadingPairs>
  <TitlesOfParts>
    <vt:vector size="207" baseType="lpstr">
      <vt:lpstr>Tema do Office</vt:lpstr>
      <vt:lpstr>TERMOS DESCRITIVOS  </vt:lpstr>
      <vt:lpstr>EMBRIÃO</vt:lpstr>
      <vt:lpstr>CONCEPTO </vt:lpstr>
      <vt:lpstr>Apresentação do PowerPoint</vt:lpstr>
      <vt:lpstr>DESENVOLVIMENTO FETAL</vt:lpstr>
      <vt:lpstr>DESENVOLVIMENTO EMBRIONÁRIO E FETAL  APÓS IMPLANTAÇÃO (aproximadamente 1 semana)cório, âmnio, vesícula vitelínica, embrião = disco achatado  FINAL DA 4ª SEMANA: disco embrionário alongado e curvado para baixo, esboço de orelhas, nariz e ouvidos  * comprimento = 7,5 –10mm</vt:lpstr>
      <vt:lpstr>Apresentação do PowerPoint</vt:lpstr>
      <vt:lpstr>  FINAL DO 3º MÊS: pescoço alongado, movimentos genitais externos -comprimento = 9cm -peso = 40g  4º MÊS: rins funcionando, crescimento do corpo -comprimento = 15cm -peso = 200g </vt:lpstr>
      <vt:lpstr>5ºMÊS: crescimento e desenvolvimento grande  -comprimento = 27cm -peso = 500g</vt:lpstr>
      <vt:lpstr>FINAL DO 6º MÊS: pele enrugada, glândulas sebáceas –vérnix caseoso -comprimento = 34cm -peso = 800g  7º MÊS: delgado e magro, pele vermelha -comprimento = 37cm -peso = 1700g  </vt:lpstr>
      <vt:lpstr>FINAL DO 9º MÊS:  -comprimento = 48-52cm -peso = +/-3500 g  *Nas últimas 8 semanas de gestação o feto ganha 200 250g/semana</vt:lpstr>
      <vt:lpstr>SINAIS DE CERTEZA OU POSITIVOS DA GRAVIDEZ  causados unicamente pela gravidez</vt:lpstr>
      <vt:lpstr>Palpação do contorno fetal realizada pela manobra de Leopold. </vt:lpstr>
      <vt:lpstr>Apresentação do PowerPoint</vt:lpstr>
      <vt:lpstr>Apresentação do PowerPoint</vt:lpstr>
      <vt:lpstr>Percepção de movimentos fetais ativos</vt:lpstr>
      <vt:lpstr> ULTRASSONOGRAFIA </vt:lpstr>
      <vt:lpstr>Apresentação do PowerPoint</vt:lpstr>
      <vt:lpstr>Apresentação do PowerPoint</vt:lpstr>
      <vt:lpstr>Apresentação do PowerPoint</vt:lpstr>
      <vt:lpstr>CÁLCULO DA IDADE GESTACIONAL (IG) </vt:lpstr>
      <vt:lpstr>MÉTODOS PARA CÁLCULO DA IG </vt:lpstr>
      <vt:lpstr>Apresentação do PowerPoint</vt:lpstr>
      <vt:lpstr>Gestograma (Disco Gestacional)</vt:lpstr>
      <vt:lpstr>Apresentação do PowerPoint</vt:lpstr>
      <vt:lpstr>Apresentação do PowerPoint</vt:lpstr>
      <vt:lpstr>Apresentação do PowerPoint</vt:lpstr>
      <vt:lpstr>Apresentação do PowerPoint</vt:lpstr>
      <vt:lpstr> DUM totalmente desconhecida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1ª consulta: anamnese </vt:lpstr>
      <vt:lpstr>Apresentação do PowerPoint</vt:lpstr>
      <vt:lpstr>Apresentação do PowerPoint</vt:lpstr>
      <vt:lpstr>Apresentação do PowerPoint</vt:lpstr>
      <vt:lpstr>Apresentação do PowerPoint</vt:lpstr>
      <vt:lpstr>CLASSIFICAÇÃO DO RISCO GESTACIONAL </vt:lpstr>
      <vt:lpstr>Apresentação do PowerPoint</vt:lpstr>
      <vt:lpstr>Apresentação do PowerPoint</vt:lpstr>
      <vt:lpstr>Avaliação do Risco Gestacional na Atenção Básica </vt:lpstr>
      <vt:lpstr>FATORES RELACIONADOS ÀS CARACTERÍSTICAS INDIVIDUAIS E ÀS CONDIÇÕES SOCIODEMOGRÁFICASDESFAVORÁVEIS </vt:lpstr>
      <vt:lpstr>FATORES RELACIONADOS À HISTÓRIA REPRODUTIVA ANTERIOR </vt:lpstr>
      <vt:lpstr>FATORES RELACIONADOS À GRAVIDEZ ATUAL </vt:lpstr>
      <vt:lpstr>Fatores de risco indicativos de encaminhamento ao pré-natal de alto risco   </vt:lpstr>
      <vt:lpstr>FATORES RELACIONADOS ÀS CONDIÇÕES PRÉVIAS </vt:lpstr>
      <vt:lpstr>FATORES RELACIONADOS À HISTÓRIA REPRODUTIVA ANTERIOR</vt:lpstr>
      <vt:lpstr>FATORES RELACIONADOS À GRAVIDEZ ATUAL </vt:lpstr>
      <vt:lpstr>Sinais indicativos de encaminhamento à urgência/emergência obstétrica   </vt:lpstr>
      <vt:lpstr>SINAIS INDICATIVOS DE ENCAMINHAMENTO À URGÊNCIA/EMERGÊNCIA OBSTÉTRICA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ASSISTÊNCIA DEENFERMAGEM NO PRÉ NATAL DE BAIXO RISCO -A DUM(data da última menstruação) é a principal informação com o qual se baseia para o cálculo da IG(idade gestacional) e DPP. -Divisão dos trimestres da gestação: Abaixo de 13 semanas = 1º trimestre Entre 14 e 27 semanas = 2º timestre Acima de 28 semanas = 3º trimestre </vt:lpstr>
      <vt:lpstr>Apresentação do PowerPoint</vt:lpstr>
      <vt:lpstr>Apresentação do PowerPoint</vt:lpstr>
      <vt:lpstr>Apresentação do PowerPoint</vt:lpstr>
      <vt:lpstr>Agendamento de consultas:Agendar consultas de todo o pré-natalna 1ª consulta:-mensal até 27ª semana-a cada 3 semanas entre 28ª a 36ª semanas“ Não dar alta com 36 semanas”“NÃO EXISTE ALTA DO PRÉ-NATAL” -semanal entre 37ª e 41ª semanas -a partir de 41ª semana, encaminhar para a maternidade de referência para avaliação e agendar retorno à UBS em 1 semana-programar retorno puerperal</vt:lpstr>
      <vt:lpstr>MEDIDA DE PESO:-Avaliar o ganho de peso na gravidez, através da mensuração do PESO / ESTATURA e avaliação no gráfico da gestante. -Ganho de peso adequado médio: 9 –11 Kg CONTROLE DE PA: -Detectar precocemente os estados hipertensivos que constituem risco para mãe e feto.  -PA &lt; 140x90 mmhg </vt:lpstr>
      <vt:lpstr>VERIFICAÇÃO DE EDEMA:-Observar a presença de edemas patológicos : face, tronco, membros e oculto. MEDIDA DA ALTURA UTERINA: -Identificar o crescimento normal do feto e desvios, para tratamento adequado; AU IG.  AUSCULTA DO BCF: Constatar a cada consulta a presença do BCF, ritmo e freqüência; FCF=120 –160 bpm.</vt:lpstr>
      <vt:lpstr>MEDINDO ALTURA UTERINA:</vt:lpstr>
      <vt:lpstr>EXAMES DE ROTINA Hemograma Completo Protoparasitológico Urina I, Urocultura no 1º, 2º e 3º Trimestre Glicemia de jejum no 1°trimestre e após 20 semanas Sorologia para Toxoplasmose (IgG e IgM) Sorologia para HIV 1º e 3º Trimestre Sorologia de Hepatite B (HbsAg e AntiHBc) Sorologia para Rubéola (IgG e IgM) Sorologia para Lues (VDRL) 1º e 3º Trimestre  Tipagem sanguínea (ABO) com fator Rh (no caso   de Rh negativo: Coombs indireto –se negativo repeti-lo a cada 4 ou 8 semanas) </vt:lpstr>
      <vt:lpstr>-Colpocitologia oncótica conforme rotina ginecológica-Ultra-som obstétrico: 1º preferencialmente ao redor da 12ªsemana e 2°de controle, se possívelVACINAÇÃODupla Adulto (DT) : atualizar calendário -3 doses:1ª dose :1ª consulta2ª dose: após 60 dias3ª dose: após 120 dias</vt:lpstr>
      <vt:lpstr>–AÇÕES COMPLEMENTARES:-Atendimento odontológico -Ações educativas -Visitas domiciliares -Referência a serviços especializados</vt:lpstr>
      <vt:lpstr>REDUZINDO RISCOS PRÉ-NATAIS Orientar a gestante e família acerca dos riscos potenciais durante o período pré-natal Notificar a ocorrência dos seguintes SS/SS: -Febre acima de 38,5ºC, Cefaléia intensa -Tonteira, visão embaçada ou dupla, manchas a frente dos olhos,  -Dores e cólica abdominais, -Dor epigástrica,Vômitos repetidos </vt:lpstr>
      <vt:lpstr>Ausência ou redução marcante dos movimentos fetais Manchas de sangue ou sangramento vaginal, afluência ou eliminação constante de líquido pela vagina Dor ao urinar ou redução do volume urinário Edema das extremidades e de face, Cãibras musculares e convulsões </vt:lpstr>
      <vt:lpstr>Ausência ou redução marcante dos movimentos fetais Manchas de sangue ou sangramento vaginal, afluência ou eliminação constante de líquido pela vagina Dor ao urinar ou redução do volume urinário Edema das extremidades e de face, Cãibras musculares e convulsões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Agendamento de consultas:  Agendar consultas de todo o pré-natal na 1ª consulta: - mensal até 27ª semana - a cada 3 semanas entre 28ª a 36ª semanas “ Não dar alta com 36 semanas” “NÃO EXISTE ALTA DO PRÉ-NATAL”  - semanal entre 37ª e 41ª semanas  - a partir de 41ª semana, encaminhar para a maternidade de referência para avaliação e agendar retorno à UBS em 1 semana -programar retorno puerperal</vt:lpstr>
      <vt:lpstr>Apresentação do PowerPoint</vt:lpstr>
      <vt:lpstr>       - Colpocitologia oncótica conforme rotina ginecológica - Ultra-som obstétrico:  1º preferencialmente ao redor da 12ªsemana e 2° de controle, se possível VACINAÇÃO  Dupla Adulto (DT) :  atualizar calendário - 3 doses:  1ª dose :1ª consulta 2ª dose: após 60 dias 3ª dose: após 120 dias</vt:lpstr>
      <vt:lpstr>Grupos de gestante -Dividir em 1º, 2°e 3º trimestres    temas relacionados com o trimestre  -Promover discussões em grupo, participativas: podem ser veículos para mudança de atitude  Efeitos dos grupos: -aumenta autoconfiança -aumenta aceitação e adesão aos tratamentos -diminui uso de analgésicos -promovem maior satisfação com o parto  Prescrição pelo enfermeiro ( segundo M.S. – 2.000): Ácido fólico 5 mg – 1 cp ao dia até a 14ª semana Sulfato ferroso - 40 mg de Fe elementar(REMUME)</vt:lpstr>
      <vt:lpstr>Apresentação do PowerPoint</vt:lpstr>
      <vt:lpstr>Células-tronco embrionárias</vt:lpstr>
      <vt:lpstr>DEFEITOS DE FORMAÇÃO DO TUBO NERVOSO</vt:lpstr>
      <vt:lpstr>Apresentação do PowerPoint</vt:lpstr>
      <vt:lpstr>PSEUDOCISTOS DE CORDÃO UMBILICAL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FERTILIZAÇÃO FECUNDAÇÃO, FERTILIZAÇÃO E CONCEPÇÃO consiste na passagem de um espermatozóide para o interior de um óvulo com a fusão de seus núcleos em uma única célula –ovo ou zigoto. •A Fecundação ocorre na tuba uterina, no seu terço externo, em poucas horas:* viabilidade:-óvulo= 24 horas após eliminação-espermatozóide = 48 horas após penetração nas vias genitais femininas.</dc:title>
  <dc:creator>Isabela</dc:creator>
  <cp:lastModifiedBy>Isabela</cp:lastModifiedBy>
  <cp:revision>141</cp:revision>
  <dcterms:created xsi:type="dcterms:W3CDTF">2020-07-15T14:02:52Z</dcterms:created>
  <dcterms:modified xsi:type="dcterms:W3CDTF">2020-08-22T17:39:42Z</dcterms:modified>
</cp:coreProperties>
</file>