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DF992-78F1-46AD-9BE4-DEE579BD4E79}" type="datetimeFigureOut">
              <a:rPr lang="pt-BR" smtClean="0"/>
              <a:pPr/>
              <a:t>11/08/2020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6207E8-0E72-4919-A64F-53E27D0821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6886596" cy="1470025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Limpeza do Centro</a:t>
            </a:r>
            <a:br>
              <a:rPr lang="pt-BR" sz="4400" dirty="0" smtClean="0"/>
            </a:br>
            <a:r>
              <a:rPr lang="pt-BR" sz="4400" dirty="0" smtClean="0"/>
              <a:t> Cirúrgico </a:t>
            </a:r>
            <a:endParaRPr lang="pt-BR" sz="4400" dirty="0"/>
          </a:p>
        </p:txBody>
      </p:sp>
      <p:pic>
        <p:nvPicPr>
          <p:cNvPr id="4" name="Picture 5" descr="limp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4214842" cy="2690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Limpeza da área restrita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3581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8963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929066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764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 limpeza precisa começar do local mais limpo para o mais sujo,ou seja, to teto, assando pela parede e elas portas, até o chão, e cabe ao funcionário do serviço de higiene, sempre com o emprego de EPI adequado.</a:t>
            </a:r>
          </a:p>
          <a:p>
            <a:pPr algn="just"/>
            <a:r>
              <a:rPr lang="pt-BR" dirty="0" smtClean="0"/>
              <a:t>A limpeza do mobiliário, os focos e os equipamentos, a exemplo de </a:t>
            </a:r>
            <a:r>
              <a:rPr lang="pt-BR" dirty="0" err="1" smtClean="0"/>
              <a:t>monitoresm</a:t>
            </a:r>
            <a:r>
              <a:rPr lang="pt-BR" dirty="0" smtClean="0"/>
              <a:t> aparelho de anestesia e mesa </a:t>
            </a:r>
            <a:r>
              <a:rPr lang="pt-BR" dirty="0" err="1" smtClean="0"/>
              <a:t>cirurgica</a:t>
            </a:r>
            <a:r>
              <a:rPr lang="pt-BR" dirty="0" smtClean="0"/>
              <a:t>, tem de ser limpos pelo funcionário da enfermagem, igualmente com o uso de </a:t>
            </a:r>
            <a:r>
              <a:rPr lang="pt-BR" dirty="0" err="1" smtClean="0"/>
              <a:t>EPIs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Limpeza terminal</a:t>
            </a:r>
            <a:endParaRPr lang="pt-B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636"/>
            <a:ext cx="4714908" cy="13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6"/>
            <a:ext cx="482004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4" descr="j025169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796045" cy="2357454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928934"/>
            <a:ext cx="2143140" cy="29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1345"/>
            <a:ext cx="4143404" cy="335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214810" cy="48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j033416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934040"/>
            <a:ext cx="2071702" cy="192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3040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10967"/>
            <a:ext cx="3471865" cy="36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6" descr="j033299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963" y="3336945"/>
            <a:ext cx="2733095" cy="2592385"/>
          </a:xfrm>
          <a:prstGeom prst="rect">
            <a:avLst/>
          </a:prstGeom>
          <a:noFill/>
        </p:spPr>
      </p:pic>
      <p:pic>
        <p:nvPicPr>
          <p:cNvPr id="7" name="Picture 5" descr="j022900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642918"/>
            <a:ext cx="1349375" cy="182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45" y="3143248"/>
            <a:ext cx="45040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231"/>
            <a:ext cx="3978831" cy="6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j03434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2357454" cy="2325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46428"/>
            <a:ext cx="4933386" cy="3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68481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671517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j033294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2449623" cy="1612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4357717" cy="37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7031" y="4000504"/>
            <a:ext cx="48148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2314566" cy="23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1863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42918"/>
            <a:ext cx="400755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ANTISSÉPTICOS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Limpeza recomendada no centro cirúrgico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421484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As superfícies contaminadas podem servir de reservatório de agentes </a:t>
            </a:r>
            <a:r>
              <a:rPr lang="pt-BR" dirty="0" err="1" smtClean="0"/>
              <a:t>pátogenos</a:t>
            </a:r>
            <a:r>
              <a:rPr lang="pt-BR" dirty="0" smtClean="0"/>
              <a:t>, mas, normalmente, essas áreas não estão associadas diretamente à transmissão de infecção para profissionais da áreas de saúde ou para pacientes. </a:t>
            </a:r>
          </a:p>
          <a:p>
            <a:r>
              <a:rPr lang="pt-BR" dirty="0" smtClean="0"/>
              <a:t>A transferência de microorganismos para as superfícies ocorre pelo contato das mãos com fase externa de móveis e equipamentos e,  mesmo com a diminuição desses impactos por meio da higiene das mãos, e realização da limpeza e da desinfecção das superfícies é fundamental para a redução da incidência de infecções (APECIH, 2001).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Antissepsia</a:t>
            </a:r>
            <a:r>
              <a:rPr lang="pt-BR" dirty="0" smtClean="0"/>
              <a:t> é o processo de eliminação ou inibição do crescimento dos microrganismos na pele ou em outros tecidos vivos. É realizada através de </a:t>
            </a:r>
            <a:r>
              <a:rPr lang="pt-BR" dirty="0" err="1" smtClean="0"/>
              <a:t>antissépticos</a:t>
            </a:r>
            <a:r>
              <a:rPr lang="pt-BR" dirty="0" smtClean="0"/>
              <a:t> que são formulações </a:t>
            </a:r>
            <a:r>
              <a:rPr lang="pt-BR" dirty="0" err="1" smtClean="0"/>
              <a:t>hipoalergênicas</a:t>
            </a:r>
            <a:r>
              <a:rPr lang="pt-BR" dirty="0" smtClean="0"/>
              <a:t> e de baixa </a:t>
            </a:r>
            <a:r>
              <a:rPr lang="pt-BR" dirty="0" err="1" smtClean="0"/>
              <a:t>causticidade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 err="1" smtClean="0"/>
              <a:t>antissépticos</a:t>
            </a:r>
            <a:r>
              <a:rPr lang="pt-BR" dirty="0" smtClean="0"/>
              <a:t> podem ser classificados como agentes bactericidas, devido à sua capacidade de destruir as bactérias nas formas vegetativas ou como agentes bacteriostáticos, quando apenas inibem o crescimento destes microrganismos.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FDA </a:t>
            </a:r>
            <a:r>
              <a:rPr lang="pt-BR" i="1" dirty="0" smtClean="0"/>
              <a:t>(</a:t>
            </a:r>
            <a:r>
              <a:rPr lang="pt-BR" i="1" dirty="0" err="1" smtClean="0"/>
              <a:t>Food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Drug</a:t>
            </a:r>
            <a:r>
              <a:rPr lang="pt-BR" i="1" dirty="0" smtClean="0"/>
              <a:t> </a:t>
            </a:r>
            <a:r>
              <a:rPr lang="pt-BR" i="1" dirty="0" err="1" smtClean="0"/>
              <a:t>Administration</a:t>
            </a:r>
            <a:r>
              <a:rPr lang="pt-BR" i="1" dirty="0" smtClean="0"/>
              <a:t> </a:t>
            </a:r>
            <a:r>
              <a:rPr lang="pt-BR" i="1" dirty="0" smtClean="0"/>
              <a:t>) </a:t>
            </a:r>
            <a:r>
              <a:rPr lang="pt-BR" i="1" dirty="0" smtClean="0"/>
              <a:t>propõe o uso do termo “</a:t>
            </a:r>
            <a:r>
              <a:rPr lang="pt-BR" i="1" dirty="0" err="1" smtClean="0"/>
              <a:t>antisséptico</a:t>
            </a:r>
            <a:r>
              <a:rPr lang="pt-BR" i="1" dirty="0" smtClean="0"/>
              <a:t>” para identificar os produtos classificados como: </a:t>
            </a:r>
          </a:p>
          <a:p>
            <a:r>
              <a:rPr lang="pt-BR" dirty="0" smtClean="0"/>
              <a:t> Preparo pré-operatório da pele do paciente; </a:t>
            </a:r>
          </a:p>
          <a:p>
            <a:r>
              <a:rPr lang="pt-BR" dirty="0" smtClean="0"/>
              <a:t> </a:t>
            </a:r>
            <a:r>
              <a:rPr lang="pt-BR" dirty="0" err="1" smtClean="0"/>
              <a:t>Degermação</a:t>
            </a:r>
            <a:r>
              <a:rPr lang="pt-BR" dirty="0" smtClean="0"/>
              <a:t> das mãos e antebraços; </a:t>
            </a:r>
          </a:p>
          <a:p>
            <a:r>
              <a:rPr lang="pt-BR" dirty="0" smtClean="0"/>
              <a:t> Produto para lavagem das mãos dos profissionais da saúde.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Amplo espectro de ação – com ação germicida sobre os microrganismos da </a:t>
            </a:r>
            <a:r>
              <a:rPr lang="pt-BR" dirty="0" err="1" smtClean="0"/>
              <a:t>microbiota</a:t>
            </a:r>
            <a:r>
              <a:rPr lang="pt-BR" dirty="0" smtClean="0"/>
              <a:t> residente e transitória; </a:t>
            </a:r>
          </a:p>
          <a:p>
            <a:r>
              <a:rPr lang="pt-BR" dirty="0" smtClean="0"/>
              <a:t> Ação rápida – com efeito germicida no menor tempo possível, dentro de 15 segundos ou em uma única lavagem das mãos; </a:t>
            </a:r>
          </a:p>
          <a:p>
            <a:r>
              <a:rPr lang="pt-BR" dirty="0" smtClean="0"/>
              <a:t> Efeito residual – que propicie ação do </a:t>
            </a:r>
            <a:r>
              <a:rPr lang="pt-BR" dirty="0" err="1" smtClean="0"/>
              <a:t>antisséptico</a:t>
            </a:r>
            <a:r>
              <a:rPr lang="pt-BR" dirty="0" smtClean="0"/>
              <a:t> por várias horas após a aplicação do produto; </a:t>
            </a:r>
          </a:p>
          <a:p>
            <a:r>
              <a:rPr lang="pt-BR" dirty="0" smtClean="0"/>
              <a:t> Efeito acumulativo – que produza aumento da atividade germicida depois de sucessivas aplicações. Esta característica é especialmente desejável para </a:t>
            </a:r>
            <a:r>
              <a:rPr lang="pt-BR" dirty="0" err="1" smtClean="0"/>
              <a:t>antissépticos</a:t>
            </a:r>
            <a:r>
              <a:rPr lang="pt-BR" dirty="0" smtClean="0"/>
              <a:t> utilizados na lavagem das mãos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SELEÇÃO DE UM ANTISSÉPTICO DEVE CONSIDERAR ALGUMAS PROPRIEDADES E REQUISITOS: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Baixa toxicidade – que o produto não cause irritação nem sensibilização da pele pelo uso repetido e não-absorção sistêmica; </a:t>
            </a:r>
          </a:p>
          <a:p>
            <a:r>
              <a:rPr lang="pt-BR" dirty="0" smtClean="0"/>
              <a:t> Baixa inativação por matéria orgânica – que a ação germicida não seja afetada pela presença de sangue, secreção purulenta ou sujidade; </a:t>
            </a:r>
          </a:p>
          <a:p>
            <a:r>
              <a:rPr lang="pt-BR" dirty="0" smtClean="0"/>
              <a:t> Ser estável e não corrosivo; </a:t>
            </a:r>
          </a:p>
          <a:p>
            <a:r>
              <a:rPr lang="pt-BR" dirty="0" smtClean="0"/>
              <a:t> Odor agradável e boa aceitação pelo usuário; </a:t>
            </a:r>
          </a:p>
          <a:p>
            <a:r>
              <a:rPr lang="pt-BR" dirty="0" smtClean="0"/>
              <a:t> Custo acessível e disponibilidade no mercado local; </a:t>
            </a:r>
          </a:p>
          <a:p>
            <a:r>
              <a:rPr lang="pt-BR" dirty="0" smtClean="0"/>
              <a:t> Veiculação funcional em dispensadores ou embalagens de pronto uso.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formulações dos </a:t>
            </a:r>
            <a:r>
              <a:rPr lang="pt-BR" dirty="0" err="1" smtClean="0"/>
              <a:t>antissépticos</a:t>
            </a:r>
            <a:r>
              <a:rPr lang="pt-BR" dirty="0" smtClean="0"/>
              <a:t> podem ser </a:t>
            </a:r>
            <a:r>
              <a:rPr lang="pt-BR" dirty="0" err="1" smtClean="0"/>
              <a:t>degermante</a:t>
            </a:r>
            <a:r>
              <a:rPr lang="pt-BR" dirty="0" smtClean="0"/>
              <a:t>, quando associada ao sabão (veículo detergente); tópica, quando em veículo aquoso, e tintura, quando em veículo alcoólico.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6858000"/>
          </a:xfrm>
        </p:spPr>
        <p:txBody>
          <a:bodyPr>
            <a:normAutofit fontScale="55000" lnSpcReduction="20000"/>
          </a:bodyPr>
          <a:lstStyle/>
          <a:p>
            <a:r>
              <a:rPr lang="pt-BR" sz="2900" b="1" dirty="0" smtClean="0"/>
              <a:t>Álcool 70% </a:t>
            </a:r>
            <a:endParaRPr lang="pt-BR" sz="2900" dirty="0" smtClean="0"/>
          </a:p>
          <a:p>
            <a:r>
              <a:rPr lang="pt-BR" sz="2900" dirty="0" smtClean="0"/>
              <a:t>Higienização do coto umbilical, na </a:t>
            </a:r>
            <a:r>
              <a:rPr lang="pt-BR" sz="2900" dirty="0" err="1" smtClean="0"/>
              <a:t>antissepsia</a:t>
            </a:r>
            <a:r>
              <a:rPr lang="pt-BR" sz="2900" dirty="0" smtClean="0"/>
              <a:t> da pele para punção venosa e para coleta de sangue arterial ou venoso e no cuidado com fixadores externos. </a:t>
            </a:r>
          </a:p>
          <a:p>
            <a:r>
              <a:rPr lang="pt-BR" sz="2900" b="1" dirty="0" smtClean="0"/>
              <a:t>Solução alcoólica de </a:t>
            </a:r>
            <a:r>
              <a:rPr lang="pt-BR" sz="2900" b="1" dirty="0" err="1" smtClean="0"/>
              <a:t>clorexidina</a:t>
            </a:r>
            <a:r>
              <a:rPr lang="pt-BR" sz="2900" b="1" dirty="0" smtClean="0"/>
              <a:t> (0,5%) </a:t>
            </a:r>
            <a:endParaRPr lang="pt-BR" sz="2900" dirty="0" smtClean="0"/>
          </a:p>
          <a:p>
            <a:r>
              <a:rPr lang="pt-BR" sz="2900" dirty="0" err="1" smtClean="0"/>
              <a:t>Antissepsia</a:t>
            </a:r>
            <a:r>
              <a:rPr lang="pt-BR" sz="2900" dirty="0" smtClean="0"/>
              <a:t> complementar da pele no campo operatório, curativo de acesso venoso central e procedimentos invasivos (passagem de cateteres venosos centrais, drenagem de tórax, </a:t>
            </a:r>
            <a:r>
              <a:rPr lang="pt-BR" sz="2900" dirty="0" err="1" smtClean="0"/>
              <a:t>toracocentese</a:t>
            </a:r>
            <a:r>
              <a:rPr lang="pt-BR" sz="2900" dirty="0" smtClean="0"/>
              <a:t>, biópsias, </a:t>
            </a:r>
            <a:r>
              <a:rPr lang="pt-BR" sz="2900" dirty="0" err="1" smtClean="0"/>
              <a:t>paracenteses</a:t>
            </a:r>
            <a:r>
              <a:rPr lang="pt-BR" sz="2900" dirty="0" smtClean="0"/>
              <a:t>, punção lombar, </a:t>
            </a:r>
            <a:r>
              <a:rPr lang="pt-BR" sz="2900" dirty="0" err="1" smtClean="0"/>
              <a:t>etc</a:t>
            </a:r>
            <a:r>
              <a:rPr lang="pt-BR" sz="2900" dirty="0" smtClean="0"/>
              <a:t>). </a:t>
            </a:r>
          </a:p>
          <a:p>
            <a:r>
              <a:rPr lang="pt-BR" sz="2900" b="1" dirty="0" err="1" smtClean="0"/>
              <a:t>Gluconato</a:t>
            </a:r>
            <a:r>
              <a:rPr lang="pt-BR" sz="2900" b="1" dirty="0" smtClean="0"/>
              <a:t> de </a:t>
            </a:r>
            <a:r>
              <a:rPr lang="pt-BR" sz="2900" b="1" dirty="0" err="1" smtClean="0"/>
              <a:t>clorexidina</a:t>
            </a:r>
            <a:r>
              <a:rPr lang="pt-BR" sz="2900" b="1" dirty="0" smtClean="0"/>
              <a:t> </a:t>
            </a:r>
            <a:r>
              <a:rPr lang="pt-BR" sz="2900" b="1" dirty="0" err="1" smtClean="0"/>
              <a:t>degermante</a:t>
            </a:r>
            <a:r>
              <a:rPr lang="pt-BR" sz="2900" b="1" dirty="0" smtClean="0"/>
              <a:t> (2%) </a:t>
            </a:r>
            <a:endParaRPr lang="pt-BR" sz="2900" dirty="0" smtClean="0"/>
          </a:p>
          <a:p>
            <a:r>
              <a:rPr lang="pt-BR" sz="2900" dirty="0" smtClean="0"/>
              <a:t>Higienização das mãos em áreas de internação; antes de procedimentos invasivos; </a:t>
            </a:r>
            <a:r>
              <a:rPr lang="pt-BR" sz="2900" dirty="0" err="1" smtClean="0"/>
              <a:t>degermação</a:t>
            </a:r>
            <a:r>
              <a:rPr lang="pt-BR" sz="2900" dirty="0" smtClean="0"/>
              <a:t> da pele nos procedimentos cirúrgicos; banho de RN infectado, pacientes em pré-operatório de cirurgia cardíaca e implantes de próteses ortopédicas, e pacientes queimados. </a:t>
            </a:r>
          </a:p>
          <a:p>
            <a:r>
              <a:rPr lang="pt-BR" sz="2900" b="1" dirty="0" smtClean="0"/>
              <a:t>Solução aquosa de </a:t>
            </a:r>
            <a:r>
              <a:rPr lang="pt-BR" sz="2900" b="1" dirty="0" err="1" smtClean="0"/>
              <a:t>clorexidina</a:t>
            </a:r>
            <a:r>
              <a:rPr lang="pt-BR" sz="2900" b="1" dirty="0" smtClean="0"/>
              <a:t> (0,2%) </a:t>
            </a:r>
            <a:endParaRPr lang="pt-BR" sz="2900" dirty="0" smtClean="0"/>
          </a:p>
          <a:p>
            <a:r>
              <a:rPr lang="pt-BR" sz="2900" dirty="0" smtClean="0"/>
              <a:t>Mesma indicação do PVPI Tópico, exceto em cirurgias da oftalmologia e da otorrinolaringologia. Será instituída futuramente no HC-UFTM. </a:t>
            </a:r>
          </a:p>
          <a:p>
            <a:r>
              <a:rPr lang="pt-BR" sz="2900" b="1" dirty="0" smtClean="0"/>
              <a:t>Solução aquosa de </a:t>
            </a:r>
            <a:r>
              <a:rPr lang="pt-BR" sz="2900" b="1" dirty="0" err="1" smtClean="0"/>
              <a:t>povidine</a:t>
            </a:r>
            <a:r>
              <a:rPr lang="pt-BR" sz="2900" b="1" dirty="0" smtClean="0"/>
              <a:t> 10% com 1% de iodo livre (PVPI Tópico) </a:t>
            </a:r>
            <a:endParaRPr lang="pt-BR" sz="2900" dirty="0" smtClean="0"/>
          </a:p>
          <a:p>
            <a:r>
              <a:rPr lang="pt-BR" sz="2900" dirty="0" err="1" smtClean="0"/>
              <a:t>Antissepsia</a:t>
            </a:r>
            <a:r>
              <a:rPr lang="pt-BR" sz="2900" dirty="0" smtClean="0"/>
              <a:t> para cateterismo vesical, utilizado também para complementar os procedimentos invasivos em RN prematuros extremos onde existe o risco de queimadura química com o uso de soluções alcoólicas. </a:t>
            </a:r>
          </a:p>
          <a:p>
            <a:r>
              <a:rPr lang="pt-BR" sz="2900" b="1" dirty="0" smtClean="0"/>
              <a:t>Álcool gel </a:t>
            </a:r>
            <a:endParaRPr lang="pt-BR" sz="2900" dirty="0" smtClean="0"/>
          </a:p>
          <a:p>
            <a:r>
              <a:rPr lang="pt-BR" sz="2900" dirty="0" smtClean="0"/>
              <a:t>Higienização das mãos quando as mesmas não estiverem visivelmente sujas. </a:t>
            </a:r>
          </a:p>
          <a:p>
            <a:r>
              <a:rPr lang="pt-BR" sz="2900" b="1" dirty="0" smtClean="0"/>
              <a:t>Álcool Etílico Hidratado 96% (Álcool Absoluto) </a:t>
            </a:r>
            <a:endParaRPr lang="pt-BR" sz="2900" dirty="0" smtClean="0"/>
          </a:p>
          <a:p>
            <a:r>
              <a:rPr lang="pt-BR" sz="2900" dirty="0" smtClean="0"/>
              <a:t>Fixação de lâminas utilizadas pelas equipes de Cirurgia Torácica e pelos Laboratórios de Patologia Clínica e de Patologia Cirúrgica. </a:t>
            </a:r>
          </a:p>
          <a:p>
            <a:r>
              <a:rPr lang="pt-BR" sz="2900" dirty="0" smtClean="0"/>
              <a:t>Não é considerado </a:t>
            </a:r>
            <a:r>
              <a:rPr lang="pt-BR" sz="2900" dirty="0" err="1" smtClean="0"/>
              <a:t>antisséptico</a:t>
            </a:r>
            <a:r>
              <a:rPr lang="pt-BR" sz="2900" dirty="0" smtClean="0"/>
              <a:t>. </a:t>
            </a:r>
          </a:p>
          <a:p>
            <a:r>
              <a:rPr lang="pt-BR" sz="2900" dirty="0" smtClean="0"/>
              <a:t> 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011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Limpeza recomendada no centro cirúrgico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93294"/>
            <a:ext cx="8215370" cy="40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Limpeza recomendada no centro cirúrgico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286808" cy="438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Limpeza recomendada no centro cirúrgico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70006"/>
            <a:ext cx="8358246" cy="39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Limpeza recomendada no centro cirúrgico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pt-BR" sz="4000" dirty="0" smtClean="0"/>
              <a:t>Os ambientes hospitalares são denominados: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86280" cy="157163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643314"/>
            <a:ext cx="4286249" cy="140278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357826"/>
            <a:ext cx="4187570" cy="128588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5" descr="j038361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785926"/>
            <a:ext cx="1780110" cy="159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O centro </a:t>
            </a:r>
            <a:r>
              <a:rPr lang="pt-BR" sz="2400" dirty="0" err="1" smtClean="0"/>
              <a:t>cirurgico</a:t>
            </a:r>
            <a:r>
              <a:rPr lang="pt-BR" sz="2400" dirty="0" smtClean="0"/>
              <a:t> pode ser uma área crítica, requer um controle de fluxo de pessoal e material com o objetivo de evitar a contaminação ambiental, razão pela qual é subdividido em:</a:t>
            </a:r>
            <a:endParaRPr lang="pt-B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1953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2747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72074"/>
            <a:ext cx="57469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Limpeza de manutenção de áreas não-restritas e semi-restritas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072494" cy="281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827</Words>
  <Application>Microsoft Office PowerPoint</Application>
  <PresentationFormat>Apresentação na tela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Concurso</vt:lpstr>
      <vt:lpstr>Limpeza do Centro  Cirúrgico </vt:lpstr>
      <vt:lpstr>Limpeza recomendada no centro cirúrgico</vt:lpstr>
      <vt:lpstr>Limpeza recomendada no centro cirúrgico</vt:lpstr>
      <vt:lpstr>Limpeza recomendada no centro cirúrgico</vt:lpstr>
      <vt:lpstr>Slide 5</vt:lpstr>
      <vt:lpstr>Slide 6</vt:lpstr>
      <vt:lpstr>Slide 7</vt:lpstr>
      <vt:lpstr>O centro cirurgico pode ser uma área crítica, requer um controle de fluxo de pessoal e material com o objetivo de evitar a contaminação ambiental, razão pela qual é subdividido em:</vt:lpstr>
      <vt:lpstr>Limpeza de manutenção de áreas não-restritas e semi-restritas</vt:lpstr>
      <vt:lpstr>Limpeza da área restrita</vt:lpstr>
      <vt:lpstr>Limpeza terminal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ANTISSÉPTICOS </vt:lpstr>
      <vt:lpstr>Slide 20</vt:lpstr>
      <vt:lpstr>Slide 21</vt:lpstr>
      <vt:lpstr>Slide 22</vt:lpstr>
      <vt:lpstr>A SELEÇÃO DE UM ANTISSÉPTICO DEVE CONSIDERAR ALGUMAS PROPRIEDADES E REQUISITOS: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Limpeza do Centro  Cirúrgico</dc:title>
  <dc:creator>perla</dc:creator>
  <cp:lastModifiedBy>user</cp:lastModifiedBy>
  <cp:revision>15</cp:revision>
  <dcterms:created xsi:type="dcterms:W3CDTF">2010-07-14T19:56:54Z</dcterms:created>
  <dcterms:modified xsi:type="dcterms:W3CDTF">2020-08-11T17:24:15Z</dcterms:modified>
</cp:coreProperties>
</file>