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108A6B-F711-4A73-9EF6-B85F676B6813}" type="datetimeFigureOut">
              <a:rPr lang="pt-BR" smtClean="0"/>
              <a:t>19/07/2020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8426A5-FA28-4ED9-8A87-73085E973435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/>
          <a:lstStyle/>
          <a:p>
            <a:r>
              <a:rPr lang="pt-BR" dirty="0" smtClean="0"/>
              <a:t>CENTRO CÍRURGICO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5852" y="1214422"/>
            <a:ext cx="7406640" cy="185738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BISTURI ELETRICO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MONITOR MULTI PARAMETRO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MESA CÍRURGICA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DIMENSIONAMENTO DE PESSOAS  </a:t>
            </a: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4" name="Imagem 3" descr="equipamentos-medicos-hospitalares-como-adquirir-cuidados-gera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14686"/>
            <a:ext cx="5000628" cy="3331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MONITOR MULTIPARAMETROS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</a:t>
            </a:r>
            <a:r>
              <a:rPr lang="pt-BR" dirty="0" smtClean="0"/>
              <a:t>sse </a:t>
            </a:r>
            <a:r>
              <a:rPr lang="pt-BR" dirty="0" smtClean="0"/>
              <a:t>equipamento é responsável por verificar em tempo real a condição de saúde do paciente, informando para médicos e equipe de enfermagem o andamento do seu quadro bem como sua evolução ou piora.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monitor </a:t>
            </a:r>
            <a:r>
              <a:rPr lang="pt-BR" dirty="0" err="1" smtClean="0"/>
              <a:t>multiparâmetro</a:t>
            </a:r>
            <a:r>
              <a:rPr lang="pt-BR" dirty="0" smtClean="0"/>
              <a:t> de sinais vitais é um equipamento que faz a leitura dos sinais vitais do paciente, indicando em tempo real para a equipe médica, através das informações na tela e de alarmes visuais e sonoros, qual a sua condição de saúde atual do paciente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</a:t>
            </a:r>
            <a:r>
              <a:rPr lang="pt-BR" b="1" dirty="0" smtClean="0"/>
              <a:t>inais </a:t>
            </a:r>
            <a:r>
              <a:rPr lang="pt-BR" b="1" dirty="0" smtClean="0"/>
              <a:t>vitais </a:t>
            </a:r>
            <a:r>
              <a:rPr lang="pt-BR" b="1" dirty="0" smtClean="0"/>
              <a:t>lidos </a:t>
            </a:r>
            <a:r>
              <a:rPr lang="pt-BR" b="1" dirty="0" smtClean="0"/>
              <a:t>pelo monitor </a:t>
            </a:r>
            <a:r>
              <a:rPr lang="pt-BR" b="1" dirty="0" err="1" smtClean="0"/>
              <a:t>multiparamétros</a:t>
            </a:r>
            <a:r>
              <a:rPr lang="pt-BR" b="1" dirty="0" smtClean="0"/>
              <a:t> 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67348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Pressão arterial invasivos e não invasivos</a:t>
            </a:r>
          </a:p>
          <a:p>
            <a:r>
              <a:rPr lang="pt-BR" b="1" dirty="0" smtClean="0"/>
              <a:t>Batimentos </a:t>
            </a:r>
            <a:r>
              <a:rPr lang="pt-BR" b="1" dirty="0" err="1" smtClean="0"/>
              <a:t>cardiacos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Saturação do </a:t>
            </a:r>
            <a:r>
              <a:rPr lang="pt-BR" b="1" dirty="0" err="1" smtClean="0"/>
              <a:t>oxigenio</a:t>
            </a:r>
            <a:r>
              <a:rPr lang="pt-BR" b="1" dirty="0" smtClean="0"/>
              <a:t> </a:t>
            </a:r>
          </a:p>
          <a:p>
            <a:r>
              <a:rPr lang="pt-BR" b="1" dirty="0" smtClean="0"/>
              <a:t>Temperatura </a:t>
            </a:r>
          </a:p>
          <a:p>
            <a:r>
              <a:rPr lang="pt-BR" b="1" dirty="0" smtClean="0"/>
              <a:t>Nível de dióxido de carbono</a:t>
            </a:r>
          </a:p>
          <a:p>
            <a:r>
              <a:rPr lang="pt-BR" dirty="0" smtClean="0"/>
              <a:t>A</a:t>
            </a:r>
            <a:r>
              <a:rPr lang="pt-BR" dirty="0" smtClean="0"/>
              <a:t> </a:t>
            </a:r>
            <a:r>
              <a:rPr lang="pt-BR" dirty="0" err="1" smtClean="0"/>
              <a:t>capnografia</a:t>
            </a:r>
            <a:r>
              <a:rPr lang="pt-BR" dirty="0" smtClean="0"/>
              <a:t> é </a:t>
            </a:r>
            <a:r>
              <a:rPr lang="pt-BR" dirty="0" smtClean="0"/>
              <a:t>responsável </a:t>
            </a:r>
            <a:r>
              <a:rPr lang="pt-BR" dirty="0" smtClean="0"/>
              <a:t>por verificar o nível de dióxido de carbono no organismo.</a:t>
            </a:r>
          </a:p>
          <a:p>
            <a:r>
              <a:rPr lang="pt-BR" dirty="0" smtClean="0"/>
              <a:t>Essa medição é essencial para indicar </a:t>
            </a:r>
            <a:r>
              <a:rPr lang="pt-BR" dirty="0" smtClean="0"/>
              <a:t>acidose</a:t>
            </a:r>
            <a:endParaRPr lang="pt-BR" dirty="0" smtClean="0"/>
          </a:p>
          <a:p>
            <a:r>
              <a:rPr lang="pt-BR" dirty="0" smtClean="0"/>
              <a:t>Os valores normais </a:t>
            </a:r>
            <a:r>
              <a:rPr lang="pt-BR" dirty="0" smtClean="0"/>
              <a:t>dessa análise fica entre 35 a 45 </a:t>
            </a:r>
            <a:r>
              <a:rPr lang="pt-BR" dirty="0" err="1" smtClean="0"/>
              <a:t>mmHg</a:t>
            </a:r>
            <a:r>
              <a:rPr lang="pt-BR" dirty="0" smtClean="0"/>
              <a:t>. Valores menores podem indicar choque hipovolêmico, </a:t>
            </a:r>
            <a:r>
              <a:rPr lang="pt-BR" dirty="0" err="1" smtClean="0"/>
              <a:t>hiperventilação</a:t>
            </a:r>
            <a:r>
              <a:rPr lang="pt-BR" dirty="0" smtClean="0"/>
              <a:t>, diminuição da atividade muscular pulmonar etc.</a:t>
            </a:r>
          </a:p>
          <a:p>
            <a:r>
              <a:rPr lang="pt-BR" dirty="0" smtClean="0"/>
              <a:t>Já os maiores, pode ser indicativo de </a:t>
            </a:r>
            <a:r>
              <a:rPr lang="pt-BR" dirty="0" err="1" smtClean="0"/>
              <a:t>sepse</a:t>
            </a:r>
            <a:r>
              <a:rPr lang="pt-BR" dirty="0" smtClean="0"/>
              <a:t>, aumento da atividade muscular, </a:t>
            </a:r>
            <a:r>
              <a:rPr lang="pt-BR" dirty="0" err="1" smtClean="0"/>
              <a:t>hipertermia</a:t>
            </a:r>
            <a:r>
              <a:rPr lang="pt-BR" dirty="0" smtClean="0"/>
              <a:t> e outros. </a:t>
            </a:r>
            <a:r>
              <a:rPr lang="pt-BR" dirty="0" smtClean="0"/>
              <a:t>realizado </a:t>
            </a:r>
            <a:r>
              <a:rPr lang="pt-BR" dirty="0" smtClean="0"/>
              <a:t>por meio de cânulas que podem estar ligadas às vias respiratórias através das narinas ou através de </a:t>
            </a:r>
            <a:r>
              <a:rPr lang="pt-BR" dirty="0" err="1" smtClean="0"/>
              <a:t>intubação</a:t>
            </a:r>
            <a:r>
              <a:rPr lang="pt-BR" dirty="0" smtClean="0"/>
              <a:t>, 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MONITORIZACA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10" y="0"/>
            <a:ext cx="915751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AB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Mesa </a:t>
            </a:r>
            <a:r>
              <a:rPr lang="pt-BR" dirty="0" err="1" smtClean="0"/>
              <a:t>círurgica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 </a:t>
            </a:r>
            <a:r>
              <a:rPr lang="pt-BR" b="1" dirty="0" smtClean="0"/>
              <a:t>mesa cirúrgica</a:t>
            </a:r>
            <a:r>
              <a:rPr lang="pt-BR" dirty="0" smtClean="0"/>
              <a:t> (ou </a:t>
            </a:r>
            <a:r>
              <a:rPr lang="pt-BR" b="1" dirty="0" smtClean="0"/>
              <a:t>mesa</a:t>
            </a:r>
            <a:r>
              <a:rPr lang="pt-BR" dirty="0" smtClean="0"/>
              <a:t> operatória) é utilizada na sala de </a:t>
            </a:r>
            <a:r>
              <a:rPr lang="pt-BR" b="1" dirty="0" smtClean="0"/>
              <a:t>cirurgia</a:t>
            </a:r>
            <a:r>
              <a:rPr lang="pt-BR" dirty="0" smtClean="0"/>
              <a:t> para posicionar o paciente para um procedimento </a:t>
            </a:r>
            <a:r>
              <a:rPr lang="pt-BR" b="1" dirty="0" smtClean="0"/>
              <a:t>cirúrgico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 descr="mesa círurg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357562"/>
            <a:ext cx="692948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Posições </a:t>
            </a:r>
            <a:r>
              <a:rPr lang="pt-BR" dirty="0" err="1" smtClean="0"/>
              <a:t>círurgicas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cs typeface="Times New Roman" pitchFamily="18" charset="0"/>
              </a:rPr>
              <a:t>É aquela em que o paciente é colocado, após anestesiado, para ser submetido à intervenção cirúrgica, de modo a propiciar acesso fácil ao campo operatório.</a:t>
            </a:r>
          </a:p>
          <a:p>
            <a:r>
              <a:rPr lang="pt-BR" dirty="0" smtClean="0">
                <a:cs typeface="Times New Roman" pitchFamily="18" charset="0"/>
              </a:rPr>
              <a:t>Esta posição depende do tipo de cirurgia a ser realizada, bem como da técnica cirúrgica a ser empregada.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03411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b="1" dirty="0" smtClean="0">
                <a:solidFill>
                  <a:srgbClr val="FF3300"/>
                </a:solidFill>
                <a:cs typeface="Times New Roman" pitchFamily="18" charset="0"/>
              </a:rPr>
              <a:t> COLOCACAO DO PACIENTE NA MESA CIRÚRGICA</a:t>
            </a:r>
            <a:endParaRPr lang="pt-BR" dirty="0" smtClean="0">
              <a:solidFill>
                <a:srgbClr val="FF3300"/>
              </a:solidFill>
              <a:cs typeface="Times New Roman" pitchFamily="18" charset="0"/>
            </a:endParaRPr>
          </a:p>
          <a:p>
            <a:r>
              <a:rPr lang="pt-BR" b="1" u="sng" dirty="0" smtClean="0">
                <a:cs typeface="Times New Roman" pitchFamily="18" charset="0"/>
              </a:rPr>
              <a:t>Dependerão de fatores como</a:t>
            </a:r>
            <a:r>
              <a:rPr lang="pt-BR" u="sng" dirty="0" smtClean="0">
                <a:cs typeface="Times New Roman" pitchFamily="18" charset="0"/>
              </a:rPr>
              <a:t>:</a:t>
            </a:r>
            <a:endParaRPr lang="pt-BR" dirty="0" smtClean="0">
              <a:cs typeface="Times New Roman" pitchFamily="18" charset="0"/>
            </a:endParaRPr>
          </a:p>
          <a:p>
            <a:r>
              <a:rPr lang="pt-BR" dirty="0" smtClean="0">
                <a:cs typeface="Times New Roman" pitchFamily="18" charset="0"/>
              </a:rPr>
              <a:t>→Estado geral do paciente</a:t>
            </a:r>
          </a:p>
          <a:p>
            <a:r>
              <a:rPr lang="pt-BR" dirty="0" smtClean="0">
                <a:cs typeface="Times New Roman" pitchFamily="18" charset="0"/>
              </a:rPr>
              <a:t>→O tipo de cirurgia</a:t>
            </a:r>
          </a:p>
          <a:p>
            <a:r>
              <a:rPr lang="pt-BR" dirty="0" smtClean="0">
                <a:cs typeface="Times New Roman" pitchFamily="18" charset="0"/>
              </a:rPr>
              <a:t>→A via de acesso</a:t>
            </a:r>
          </a:p>
          <a:p>
            <a:r>
              <a:rPr lang="pt-BR" dirty="0" smtClean="0">
                <a:cs typeface="Times New Roman" pitchFamily="18" charset="0"/>
              </a:rPr>
              <a:t>→O tipo de anestesia</a:t>
            </a:r>
          </a:p>
          <a:p>
            <a:r>
              <a:rPr lang="pt-BR" dirty="0" smtClean="0">
                <a:cs typeface="Times New Roman" pitchFamily="18" charset="0"/>
              </a:rPr>
              <a:t>→A idade, a altura e o peso do paciente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Possições</a:t>
            </a:r>
            <a:r>
              <a:rPr lang="pt-BR" dirty="0" smtClean="0"/>
              <a:t> </a:t>
            </a:r>
            <a:r>
              <a:rPr lang="pt-BR" dirty="0" err="1" smtClean="0"/>
              <a:t>círurgicas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000100" y="1214422"/>
          <a:ext cx="8143900" cy="5429288"/>
        </p:xfrm>
        <a:graphic>
          <a:graphicData uri="http://schemas.openxmlformats.org/presentationml/2006/ole">
            <p:oleObj spid="_x0000_s1026" name="Imagem de bitmap" r:id="rId3" imgW="5191850" imgH="287619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000101" y="0"/>
          <a:ext cx="8143899" cy="2905138"/>
        </p:xfrm>
        <a:graphic>
          <a:graphicData uri="http://schemas.openxmlformats.org/presentationml/2006/ole">
            <p:oleObj spid="_x0000_s2050" name="Imagem de bitmap" r:id="rId3" imgW="4715533" imgH="1257476" progId="Paint.Picture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9600" y="3286124"/>
          <a:ext cx="8534400" cy="2471737"/>
        </p:xfrm>
        <a:graphic>
          <a:graphicData uri="http://schemas.openxmlformats.org/presentationml/2006/ole">
            <p:oleObj spid="_x0000_s2051" name="Imagem de bitmap" r:id="rId4" imgW="4704762" imgH="136226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Antes dos anos 1990, não existiam regras para o controle dos equipamentos instalados em unidades de saúde no Brasil</a:t>
            </a:r>
            <a:r>
              <a:rPr lang="pt-BR" dirty="0" smtClean="0"/>
              <a:t>.</a:t>
            </a:r>
          </a:p>
          <a:p>
            <a:r>
              <a:rPr lang="pt-BR" dirty="0" smtClean="0"/>
              <a:t>A</a:t>
            </a:r>
            <a:r>
              <a:rPr lang="pt-BR" dirty="0" smtClean="0"/>
              <a:t> evolução implicou em </a:t>
            </a:r>
            <a:r>
              <a:rPr lang="pt-BR" dirty="0" smtClean="0"/>
              <a:t>desafios, elevando a complexidade de gestão e de manutenção correta desses aparelhos, pois cada um possui seus próprios mecanismos e especificações.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876518" y="0"/>
          <a:ext cx="8267482" cy="2643182"/>
        </p:xfrm>
        <a:graphic>
          <a:graphicData uri="http://schemas.openxmlformats.org/presentationml/2006/ole">
            <p:oleObj spid="_x0000_s3074" name="Imagem de bitmap" r:id="rId3" imgW="5934903" imgH="1333333" progId="Paint.Picture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28662" y="3357562"/>
          <a:ext cx="7772400" cy="3108325"/>
        </p:xfrm>
        <a:graphic>
          <a:graphicData uri="http://schemas.openxmlformats.org/presentationml/2006/ole">
            <p:oleObj spid="_x0000_s3075" name="Imagem de bitmap" r:id="rId4" imgW="4944165" imgH="135238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3374" y="1214422"/>
            <a:ext cx="5140626" cy="1800228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>
                <a:solidFill>
                  <a:srgbClr val="FF3300"/>
                </a:solidFill>
              </a:rPr>
              <a:t> </a:t>
            </a:r>
            <a:r>
              <a:rPr lang="pt-BR" b="1" dirty="0" smtClean="0">
                <a:solidFill>
                  <a:srgbClr val="FF3300"/>
                </a:solidFill>
                <a:latin typeface="Arial" charset="0"/>
              </a:rPr>
              <a:t>Posição fetal ou Punção Lombar</a:t>
            </a:r>
            <a:r>
              <a:rPr lang="pt-BR" dirty="0" smtClean="0"/>
              <a:t>                   </a:t>
            </a:r>
            <a:r>
              <a:rPr lang="pt-BR" dirty="0" smtClean="0"/>
              <a:t>  </a:t>
            </a:r>
            <a:r>
              <a:rPr lang="pt-BR" sz="3600" dirty="0" smtClean="0"/>
              <a:t>Posição utilizada nas cirurgias da coluna e  de punção lombares, e anestesia raquidiana e perdurais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285389" cy="2071678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3505200" cy="177006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71868" y="392906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pt-BR" dirty="0" smtClean="0"/>
              <a:t> </a:t>
            </a:r>
            <a:r>
              <a:rPr kumimoji="0" lang="pt-BR" b="1" dirty="0" smtClean="0">
                <a:solidFill>
                  <a:srgbClr val="FF3300"/>
                </a:solidFill>
              </a:rPr>
              <a:t>Posição de Fowler</a:t>
            </a:r>
          </a:p>
          <a:p>
            <a:r>
              <a:rPr kumimoji="0" lang="pt-BR" dirty="0" smtClean="0"/>
              <a:t>     Posição Utilizada nas cirurgias de cabeça, face,     Mamas e Pescoço.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14942" y="285728"/>
            <a:ext cx="3354676" cy="2357454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FF3300"/>
                </a:solidFill>
              </a:rPr>
              <a:t>Posição de </a:t>
            </a:r>
            <a:r>
              <a:rPr lang="pt-BR" b="1" dirty="0" err="1" smtClean="0">
                <a:solidFill>
                  <a:srgbClr val="FF3300"/>
                </a:solidFill>
              </a:rPr>
              <a:t>Trendelemburg</a:t>
            </a:r>
            <a:endParaRPr lang="pt-BR" b="1" dirty="0" smtClean="0"/>
          </a:p>
          <a:p>
            <a:r>
              <a:rPr lang="pt-BR" b="1" dirty="0" smtClean="0"/>
              <a:t>     Posição usada nas cirurgias de tireóides, paratireóides, vesículas e vias biliares.</a:t>
            </a:r>
            <a:endParaRPr lang="pt-B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929190" cy="1816028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4357686" cy="1995488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786182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pt-BR" b="1" dirty="0" smtClean="0">
                <a:solidFill>
                  <a:srgbClr val="FF3300"/>
                </a:solidFill>
              </a:rPr>
              <a:t>Posição de </a:t>
            </a:r>
            <a:r>
              <a:rPr kumimoji="0" lang="pt-BR" b="1" dirty="0" err="1" smtClean="0">
                <a:solidFill>
                  <a:srgbClr val="FF3300"/>
                </a:solidFill>
              </a:rPr>
              <a:t>Krasque</a:t>
            </a:r>
            <a:r>
              <a:rPr kumimoji="0" lang="pt-BR" b="1" dirty="0" smtClean="0">
                <a:solidFill>
                  <a:srgbClr val="FF3300"/>
                </a:solidFill>
              </a:rPr>
              <a:t> ou </a:t>
            </a:r>
            <a:r>
              <a:rPr kumimoji="0" lang="pt-BR" b="1" dirty="0" err="1" smtClean="0">
                <a:solidFill>
                  <a:srgbClr val="FF3300"/>
                </a:solidFill>
              </a:rPr>
              <a:t>Depage</a:t>
            </a:r>
            <a:endParaRPr kumimoji="0" lang="pt-BR" b="1" dirty="0" smtClean="0">
              <a:solidFill>
                <a:srgbClr val="FF3300"/>
              </a:solidFill>
            </a:endParaRPr>
          </a:p>
          <a:p>
            <a:endParaRPr kumimoji="0" lang="pt-BR" b="1" dirty="0" smtClean="0">
              <a:solidFill>
                <a:srgbClr val="FF3300"/>
              </a:solidFill>
            </a:endParaRPr>
          </a:p>
          <a:p>
            <a:r>
              <a:rPr kumimoji="0" lang="pt-BR" b="1" dirty="0" smtClean="0"/>
              <a:t>   É usada na </a:t>
            </a:r>
            <a:r>
              <a:rPr kumimoji="0" lang="pt-BR" b="1" dirty="0" err="1" smtClean="0"/>
              <a:t>cirúrgias</a:t>
            </a:r>
            <a:r>
              <a:rPr kumimoji="0" lang="pt-BR" b="1" dirty="0" smtClean="0"/>
              <a:t> </a:t>
            </a:r>
            <a:r>
              <a:rPr kumimoji="0" lang="pt-BR" b="1" dirty="0" err="1" smtClean="0"/>
              <a:t>protológicas</a:t>
            </a:r>
            <a:r>
              <a:rPr kumimoji="0" lang="pt-BR" b="1" dirty="0" smtClean="0"/>
              <a:t> e nas remoções de cisto </a:t>
            </a:r>
            <a:r>
              <a:rPr kumimoji="0" lang="pt-BR" b="1" dirty="0" err="1" smtClean="0"/>
              <a:t>pilonidal</a:t>
            </a:r>
            <a:endParaRPr kumimoji="0" lang="pt-BR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36"/>
            <a:ext cx="4572000" cy="1524000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4429124" y="4572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pt-BR" dirty="0" smtClean="0">
                <a:solidFill>
                  <a:srgbClr val="FF3300"/>
                </a:solidFill>
              </a:rPr>
              <a:t>Decúbito de </a:t>
            </a:r>
            <a:r>
              <a:rPr kumimoji="0" lang="pt-BR" dirty="0" err="1" smtClean="0">
                <a:solidFill>
                  <a:srgbClr val="FF3300"/>
                </a:solidFill>
              </a:rPr>
              <a:t>Prona</a:t>
            </a:r>
            <a:r>
              <a:rPr kumimoji="0" lang="pt-BR" dirty="0" smtClean="0">
                <a:solidFill>
                  <a:srgbClr val="FF3300"/>
                </a:solidFill>
              </a:rPr>
              <a:t> ou Ventral</a:t>
            </a:r>
          </a:p>
          <a:p>
            <a:endParaRPr kumimoji="0" lang="pt-BR" dirty="0" smtClean="0"/>
          </a:p>
          <a:p>
            <a:r>
              <a:rPr kumimoji="0" lang="pt-BR" b="1" dirty="0" smtClean="0"/>
              <a:t>Posição usada nas cirurgias de parte posterior do tórax, </a:t>
            </a:r>
          </a:p>
          <a:p>
            <a:r>
              <a:rPr kumimoji="0" lang="pt-BR" b="1" dirty="0" smtClean="0"/>
              <a:t>coluna vertebral, região </a:t>
            </a:r>
            <a:r>
              <a:rPr kumimoji="0" lang="pt-BR" b="1" dirty="0" err="1" smtClean="0"/>
              <a:t>cocigena</a:t>
            </a:r>
            <a:r>
              <a:rPr kumimoji="0" lang="pt-BR" b="1" dirty="0" smtClean="0"/>
              <a:t> parte posterior das pernas,</a:t>
            </a:r>
          </a:p>
          <a:p>
            <a:r>
              <a:rPr kumimoji="0" lang="pt-BR" b="1" dirty="0" smtClean="0"/>
              <a:t>Região poplítea e tendão de </a:t>
            </a:r>
            <a:r>
              <a:rPr kumimoji="0" lang="pt-BR" b="1" dirty="0" err="1" smtClean="0"/>
              <a:t>aquiles</a:t>
            </a:r>
            <a:r>
              <a:rPr kumimoji="0" lang="pt-BR" b="1" dirty="0" smtClean="0"/>
              <a:t>.</a:t>
            </a:r>
            <a:endParaRPr kumimoji="0"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r>
              <a:rPr lang="pt-BR" b="1" u="sng" dirty="0" smtClean="0">
                <a:cs typeface="Times New Roman" pitchFamily="18" charset="0"/>
              </a:rPr>
              <a:t>CUIDADOS</a:t>
            </a:r>
            <a:endParaRPr lang="pt-BR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dirty="0" smtClean="0">
                <a:cs typeface="Times New Roman" pitchFamily="18" charset="0"/>
              </a:rPr>
              <a:t>      - Evitar compressões da pele, dos vasos e nervos do paciente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cs typeface="Times New Roman" pitchFamily="18" charset="0"/>
              </a:rPr>
              <a:t>     - Manter adequada a função respiratória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cs typeface="Times New Roman" pitchFamily="18" charset="0"/>
              </a:rPr>
              <a:t>     -  Manter adequada a circulação sanguínea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cs typeface="Times New Roman" pitchFamily="18" charset="0"/>
              </a:rPr>
              <a:t>      - Evitar apoio sobre o paciente </a:t>
            </a:r>
          </a:p>
          <a:p>
            <a:pPr>
              <a:buFont typeface="Wingdings" pitchFamily="2" charset="2"/>
              <a:buNone/>
            </a:pPr>
            <a:r>
              <a:rPr lang="pt-BR" dirty="0" smtClean="0">
                <a:cs typeface="Times New Roman" pitchFamily="18" charset="0"/>
              </a:rPr>
              <a:t>      </a:t>
            </a:r>
            <a:r>
              <a:rPr lang="pt-BR" dirty="0" smtClean="0">
                <a:solidFill>
                  <a:srgbClr val="FF3300"/>
                </a:solidFill>
                <a:cs typeface="Times New Roman" pitchFamily="18" charset="0"/>
              </a:rPr>
              <a:t>Observação:</a:t>
            </a:r>
            <a:r>
              <a:rPr lang="pt-BR" dirty="0" smtClean="0">
                <a:cs typeface="Times New Roman" pitchFamily="18" charset="0"/>
              </a:rPr>
              <a:t> Estas considerações podem ajudar a melhorar o desconforto ao despertar da anestesia.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CENTRO CÍRURGICO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571736" y="3357562"/>
            <a:ext cx="6400800" cy="150971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EQUÍPE </a:t>
            </a:r>
            <a:endParaRPr lang="pt-BR" sz="4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EQUÍPE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Equipe com boas condições de saúde</a:t>
            </a:r>
          </a:p>
          <a:p>
            <a:r>
              <a:rPr lang="pt-BR" dirty="0" smtClean="0"/>
              <a:t>Uso de uniforme (calça comprida, camisa, gorro, </a:t>
            </a:r>
            <a:r>
              <a:rPr lang="pt-BR" dirty="0" err="1" smtClean="0"/>
              <a:t>propés</a:t>
            </a:r>
            <a:r>
              <a:rPr lang="pt-BR" dirty="0" smtClean="0"/>
              <a:t> ou sapatilha, mascara)</a:t>
            </a:r>
          </a:p>
          <a:p>
            <a:r>
              <a:rPr lang="pt-BR" dirty="0" smtClean="0"/>
              <a:t>Uniforme deve ser vestido diretamente sobre as roupas de baixo, mascara precisa proteger o nariz e a boca, gorro proteger todo o cabelo;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MEMBROS DA EQUIPE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O </a:t>
            </a:r>
            <a:r>
              <a:rPr lang="pt-BR" dirty="0" smtClean="0"/>
              <a:t>cirurgião</a:t>
            </a:r>
          </a:p>
          <a:p>
            <a:pPr lvl="1"/>
            <a:r>
              <a:rPr lang="pt-BR" dirty="0" smtClean="0"/>
              <a:t>O primeiro e segundo </a:t>
            </a:r>
            <a:br>
              <a:rPr lang="pt-BR" dirty="0" smtClean="0"/>
            </a:br>
            <a:r>
              <a:rPr lang="pt-BR" dirty="0" smtClean="0"/>
              <a:t>assistentes</a:t>
            </a:r>
          </a:p>
          <a:p>
            <a:pPr lvl="1"/>
            <a:r>
              <a:rPr lang="pt-BR" dirty="0" smtClean="0"/>
              <a:t>O </a:t>
            </a:r>
            <a:r>
              <a:rPr lang="pt-BR" dirty="0" err="1" smtClean="0"/>
              <a:t>instrumentador</a:t>
            </a:r>
            <a:endParaRPr lang="pt-BR" dirty="0" smtClean="0"/>
          </a:p>
          <a:p>
            <a:r>
              <a:rPr lang="pt-BR" dirty="0" smtClean="0"/>
              <a:t>Anestesista e circulante</a:t>
            </a:r>
          </a:p>
          <a:p>
            <a:r>
              <a:rPr lang="pt-BR" dirty="0" smtClean="0"/>
              <a:t>Ética profissional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COMPOSIÇÃO DA EQUIPE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Anestesia:</a:t>
            </a:r>
            <a:r>
              <a:rPr lang="pt-BR" dirty="0" smtClean="0"/>
              <a:t> médicos anestesistas, responsáveis pela medicação pré-anestésica, planejar e executar a anestesia. Controla o paciente na indução, trans e pós operatório até o restabelecimento dos reflexos.</a:t>
            </a:r>
          </a:p>
          <a:p>
            <a:r>
              <a:rPr lang="pt-BR" b="1" dirty="0" smtClean="0"/>
              <a:t>Cirúrgica:</a:t>
            </a:r>
            <a:r>
              <a:rPr lang="pt-BR" dirty="0" smtClean="0"/>
              <a:t> cirurgiões, médico auxiliar, </a:t>
            </a:r>
            <a:r>
              <a:rPr lang="pt-BR" dirty="0" err="1" smtClean="0"/>
              <a:t>instrumentador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Limpeza:</a:t>
            </a:r>
            <a:r>
              <a:rPr lang="pt-BR" dirty="0" smtClean="0"/>
              <a:t> auxiliares de limpeza trabalham sobre orientação técnica do enfermeiro.</a:t>
            </a:r>
          </a:p>
          <a:p>
            <a:r>
              <a:rPr lang="pt-BR" b="1" dirty="0" smtClean="0"/>
              <a:t>Enfermagem:</a:t>
            </a:r>
            <a:r>
              <a:rPr lang="pt-BR" dirty="0" smtClean="0"/>
              <a:t> enfermeiro, técnico, auxiliar, escriturário.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Equipe de Enfermagem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357438"/>
            <a:ext cx="82772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Equipe de Enfermagem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" y="2571750"/>
            <a:ext cx="8243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Brasil, a Agência Nacional de Vigilância Sanitária (</a:t>
            </a:r>
            <a:r>
              <a:rPr lang="pt-BR" dirty="0" err="1" smtClean="0"/>
              <a:t>Anvisa</a:t>
            </a:r>
            <a:r>
              <a:rPr lang="pt-BR" dirty="0" smtClean="0"/>
              <a:t>) é o órgão governamental responsável pela regulação desses aparelhos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Podemos citar RDC02/2010 , RDC 185/01</a:t>
            </a:r>
          </a:p>
          <a:p>
            <a:r>
              <a:rPr lang="pt-BR" dirty="0" smtClean="0"/>
              <a:t>Que </a:t>
            </a:r>
            <a:r>
              <a:rPr lang="pt-BR" dirty="0" err="1" smtClean="0"/>
              <a:t>sitam</a:t>
            </a:r>
            <a:r>
              <a:rPr lang="pt-BR" dirty="0" smtClean="0"/>
              <a:t> regras como classificação manutenção e calibragem </a:t>
            </a:r>
          </a:p>
          <a:p>
            <a:pPr>
              <a:buNone/>
            </a:pPr>
            <a:endParaRPr lang="pt-BR" sz="1100" dirty="0" smtClean="0"/>
          </a:p>
          <a:p>
            <a:pPr>
              <a:buNone/>
            </a:pPr>
            <a:r>
              <a:rPr lang="pt-BR" sz="1100" dirty="0" smtClean="0"/>
              <a:t>                                                                                                            Por </a:t>
            </a:r>
            <a:r>
              <a:rPr lang="pt-BR" sz="1100" dirty="0" smtClean="0"/>
              <a:t>Dr. José Aldair </a:t>
            </a:r>
            <a:r>
              <a:rPr lang="pt-BR" sz="1100" dirty="0" err="1" smtClean="0"/>
              <a:t>Morsch</a:t>
            </a:r>
            <a:r>
              <a:rPr lang="pt-BR" sz="1100" dirty="0" smtClean="0"/>
              <a:t>, 19 de setembro de 2018</a:t>
            </a:r>
          </a:p>
          <a:p>
            <a:pPr>
              <a:buNone/>
            </a:pPr>
            <a:endParaRPr lang="pt-BR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Equipe de Enfermagem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357694"/>
            <a:ext cx="7215238" cy="223664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7358114" cy="185212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5"/>
          <p:cNvSpPr txBox="1">
            <a:spLocks noChangeArrowheads="1"/>
          </p:cNvSpPr>
          <p:nvPr/>
        </p:nvSpPr>
        <p:spPr bwMode="auto">
          <a:xfrm rot="-5400000">
            <a:off x="-596106" y="2620169"/>
            <a:ext cx="35687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700" b="1">
                <a:solidFill>
                  <a:schemeClr val="accent1"/>
                </a:solidFill>
              </a:rPr>
              <a:t>F I M</a:t>
            </a:r>
          </a:p>
        </p:txBody>
      </p:sp>
      <p:pic>
        <p:nvPicPr>
          <p:cNvPr id="6146" name="Picture 2" descr="Nenhum de nós é tão bom quanto todos nós jun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Anvisa</a:t>
            </a:r>
            <a:r>
              <a:rPr lang="pt-BR" dirty="0" smtClean="0"/>
              <a:t> exige diversos tipos de informações sobre os equipamentos médicos, como instalação, manutenção e calibração.</a:t>
            </a:r>
          </a:p>
          <a:p>
            <a:r>
              <a:rPr lang="pt-BR" dirty="0" smtClean="0"/>
              <a:t>Por isso, é necessário manter um registro de qualquer atividade executada.</a:t>
            </a:r>
          </a:p>
          <a:p>
            <a:r>
              <a:rPr lang="pt-BR" dirty="0" smtClean="0"/>
              <a:t>Assim, além de estar em conformidade com a legislação, será possível rastrear ocorrências com os aparelhos, facilitando a detecção da origem de falhas e outros </a:t>
            </a:r>
            <a:r>
              <a:rPr lang="pt-BR" dirty="0" smtClean="0"/>
              <a:t>problemas</a:t>
            </a:r>
          </a:p>
          <a:p>
            <a:pPr algn="r">
              <a:buNone/>
            </a:pPr>
            <a:endParaRPr lang="pt-BR" sz="1200" dirty="0" smtClean="0"/>
          </a:p>
          <a:p>
            <a:pPr algn="r">
              <a:buNone/>
            </a:pPr>
            <a:r>
              <a:rPr lang="pt-BR" sz="1200" dirty="0" smtClean="0"/>
              <a:t> </a:t>
            </a:r>
            <a:r>
              <a:rPr lang="pt-BR" sz="1200" dirty="0" smtClean="0"/>
              <a:t>Por Dr. José Aldair </a:t>
            </a:r>
            <a:r>
              <a:rPr lang="pt-BR" sz="1200" dirty="0" err="1" smtClean="0"/>
              <a:t>Morsch</a:t>
            </a:r>
            <a:r>
              <a:rPr lang="pt-BR" sz="1200" dirty="0" smtClean="0"/>
              <a:t>, 19 de setembro de 2018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Muitos dos aparelhos usados em unidades de saúde entram em contato com o corpo </a:t>
            </a:r>
            <a:r>
              <a:rPr lang="pt-BR" dirty="0" smtClean="0"/>
              <a:t>humano;</a:t>
            </a:r>
          </a:p>
          <a:p>
            <a:r>
              <a:rPr lang="pt-BR" dirty="0" smtClean="0"/>
              <a:t>Uma </a:t>
            </a:r>
            <a:r>
              <a:rPr lang="pt-BR" dirty="0" smtClean="0"/>
              <a:t>correta higienização é fundamental, tanto para a segurança do paciente e dos </a:t>
            </a:r>
            <a:r>
              <a:rPr lang="pt-BR" dirty="0" smtClean="0"/>
              <a:t>profissionais;</a:t>
            </a:r>
          </a:p>
          <a:p>
            <a:r>
              <a:rPr lang="pt-BR" dirty="0" smtClean="0"/>
              <a:t>São três as formas de </a:t>
            </a:r>
            <a:r>
              <a:rPr lang="pt-BR" dirty="0" smtClean="0"/>
              <a:t>descontaminação: limpeza, desinfecção e esterilização</a:t>
            </a:r>
            <a:r>
              <a:rPr lang="pt-BR" dirty="0" smtClean="0"/>
              <a:t>.</a:t>
            </a:r>
          </a:p>
          <a:p>
            <a:pPr algn="r">
              <a:buNone/>
            </a:pPr>
            <a:r>
              <a:rPr lang="pt-BR" dirty="0" smtClean="0"/>
              <a:t> </a:t>
            </a:r>
            <a:r>
              <a:rPr lang="pt-BR" sz="1100" dirty="0" smtClean="0"/>
              <a:t>Por Dr. José Aldair </a:t>
            </a:r>
            <a:r>
              <a:rPr lang="pt-BR" sz="1100" dirty="0" err="1" smtClean="0"/>
              <a:t>Morsch</a:t>
            </a:r>
            <a:r>
              <a:rPr lang="pt-BR" sz="1100" dirty="0" smtClean="0"/>
              <a:t>, 19 de setembro de 2018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Bisturi </a:t>
            </a:r>
            <a:r>
              <a:rPr lang="pt-BR" dirty="0" err="1" smtClean="0"/>
              <a:t>eletrico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6994044" cy="4800600"/>
          </a:xfrm>
        </p:spPr>
        <p:txBody>
          <a:bodyPr>
            <a:normAutofit/>
          </a:bodyPr>
          <a:lstStyle/>
          <a:p>
            <a:r>
              <a:rPr lang="pt-BR" dirty="0" smtClean="0"/>
              <a:t>O primeiro equipamento foi produzido em 1920 nos EUA</a:t>
            </a:r>
          </a:p>
          <a:p>
            <a:r>
              <a:rPr lang="pt-BR" dirty="0" smtClean="0"/>
              <a:t>Promove </a:t>
            </a:r>
            <a:r>
              <a:rPr lang="pt-BR" dirty="0" smtClean="0"/>
              <a:t>a dissecação dos tecidos e a </a:t>
            </a:r>
            <a:r>
              <a:rPr lang="pt-BR" dirty="0" err="1" smtClean="0"/>
              <a:t>hemostasia</a:t>
            </a:r>
            <a:r>
              <a:rPr lang="pt-BR" dirty="0" smtClean="0"/>
              <a:t> por uma corrente de </a:t>
            </a:r>
            <a:r>
              <a:rPr lang="pt-BR" dirty="0" err="1" smtClean="0"/>
              <a:t>radiofrequência</a:t>
            </a:r>
            <a:r>
              <a:rPr lang="pt-BR" dirty="0" smtClean="0"/>
              <a:t> que </a:t>
            </a:r>
            <a:r>
              <a:rPr lang="pt-BR" dirty="0" smtClean="0"/>
              <a:t>percorre </a:t>
            </a:r>
            <a:r>
              <a:rPr lang="pt-BR" dirty="0" smtClean="0"/>
              <a:t>uma parte do corpo humano produzindo efeitos de </a:t>
            </a:r>
            <a:r>
              <a:rPr lang="pt-BR" dirty="0" err="1" smtClean="0"/>
              <a:t>eletrodissecção</a:t>
            </a:r>
            <a:r>
              <a:rPr lang="pt-BR" dirty="0" smtClean="0"/>
              <a:t> e de </a:t>
            </a:r>
            <a:r>
              <a:rPr lang="pt-BR" dirty="0" err="1" smtClean="0"/>
              <a:t>eletrocoagulação</a:t>
            </a:r>
            <a:r>
              <a:rPr lang="pt-BR" dirty="0" smtClean="0"/>
              <a:t>.</a:t>
            </a:r>
            <a:endParaRPr lang="pt-BR" dirty="0" smtClean="0"/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1400" dirty="0" smtClean="0"/>
              <a:t>docs.bvsalud.org/</a:t>
            </a:r>
            <a:r>
              <a:rPr lang="pt-BR" sz="1400" dirty="0" err="1" smtClean="0"/>
              <a:t>biblioref</a:t>
            </a:r>
            <a:r>
              <a:rPr lang="pt-BR" sz="1400" dirty="0" smtClean="0"/>
              <a:t>/2016/12/827199/</a:t>
            </a:r>
            <a:r>
              <a:rPr lang="pt-BR" sz="1400" dirty="0" err="1" smtClean="0"/>
              <a:t>sobecc</a:t>
            </a:r>
            <a:r>
              <a:rPr lang="pt-BR" sz="1400" dirty="0" smtClean="0"/>
              <a:t>-v21n3</a:t>
            </a:r>
            <a:r>
              <a:rPr lang="pt-BR" sz="1400" dirty="0" smtClean="0"/>
              <a:t>...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f1d624bd657dca30a8c97b0b79dca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Partes acessórias </a:t>
            </a:r>
            <a:endParaRPr lang="pt-BR" dirty="0"/>
          </a:p>
        </p:txBody>
      </p:sp>
      <p:pic>
        <p:nvPicPr>
          <p:cNvPr id="4" name="Espaço Reservado para Conteúdo 3" descr="canetamon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2738648" cy="2228856"/>
          </a:xfrm>
        </p:spPr>
      </p:pic>
      <p:pic>
        <p:nvPicPr>
          <p:cNvPr id="5" name="Imagem 4" descr="canetabipol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0"/>
            <a:ext cx="3286148" cy="2419800"/>
          </a:xfrm>
          <a:prstGeom prst="rect">
            <a:avLst/>
          </a:prstGeom>
        </p:spPr>
      </p:pic>
      <p:pic>
        <p:nvPicPr>
          <p:cNvPr id="6" name="Imagem 5" descr="placaelet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786190"/>
            <a:ext cx="3571900" cy="235745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42976" y="328612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Caneta </a:t>
            </a:r>
            <a:r>
              <a:rPr lang="pt-BR" dirty="0" err="1" smtClean="0"/>
              <a:t>monopolar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43636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Caneta bipolar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00430" y="614364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Placa de </a:t>
            </a:r>
            <a:r>
              <a:rPr lang="pt-BR" dirty="0" err="1" smtClean="0"/>
              <a:t>eletrocondução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Cuidados de Enfermagem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equipe deve estar atenta ao posicionamento cirúrgico, colocação da placa dispersiva e presença ou não de adornos metálicos, que se não retirados podem trazer </a:t>
            </a:r>
            <a:r>
              <a:rPr lang="pt-BR" dirty="0" err="1" smtClean="0"/>
              <a:t>consequências</a:t>
            </a:r>
            <a:r>
              <a:rPr lang="pt-BR" dirty="0" smtClean="0"/>
              <a:t> graves ao </a:t>
            </a:r>
            <a:r>
              <a:rPr lang="pt-BR" dirty="0" smtClean="0"/>
              <a:t>paciente;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degermassão</a:t>
            </a:r>
            <a:r>
              <a:rPr lang="pt-BR" dirty="0" smtClean="0"/>
              <a:t> e </a:t>
            </a:r>
            <a:r>
              <a:rPr lang="pt-BR" dirty="0" err="1" smtClean="0"/>
              <a:t>antissepsia</a:t>
            </a:r>
            <a:r>
              <a:rPr lang="pt-BR" dirty="0" smtClean="0"/>
              <a:t> suas </a:t>
            </a:r>
            <a:r>
              <a:rPr lang="pt-BR" dirty="0" err="1" smtClean="0"/>
              <a:t>clorexidina</a:t>
            </a:r>
            <a:r>
              <a:rPr lang="pt-BR" dirty="0" smtClean="0"/>
              <a:t> aquosa pois a </a:t>
            </a:r>
            <a:r>
              <a:rPr lang="pt-BR" dirty="0" err="1" smtClean="0"/>
              <a:t>alcoolica</a:t>
            </a:r>
            <a:r>
              <a:rPr lang="pt-BR" dirty="0" smtClean="0"/>
              <a:t> pode causar queimaduras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398</TotalTime>
  <Words>854</Words>
  <Application>Microsoft Office PowerPoint</Application>
  <PresentationFormat>Apresentação na tela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Solstício</vt:lpstr>
      <vt:lpstr>Imagem de bitmap</vt:lpstr>
      <vt:lpstr>CENTRO CÍRURGICO </vt:lpstr>
      <vt:lpstr>EQUIPAMENTOS </vt:lpstr>
      <vt:lpstr>Slide 3</vt:lpstr>
      <vt:lpstr>Slide 4</vt:lpstr>
      <vt:lpstr>Slide 5</vt:lpstr>
      <vt:lpstr>Bisturi eletrico  </vt:lpstr>
      <vt:lpstr>Slide 7</vt:lpstr>
      <vt:lpstr>Partes acessórias </vt:lpstr>
      <vt:lpstr>Cuidados de Enfermagem </vt:lpstr>
      <vt:lpstr>MONITOR MULTIPARAMETROS </vt:lpstr>
      <vt:lpstr>Slide 11</vt:lpstr>
      <vt:lpstr>Sinais vitais lidos pelo monitor multiparamétros  </vt:lpstr>
      <vt:lpstr>Slide 13</vt:lpstr>
      <vt:lpstr>Slide 14</vt:lpstr>
      <vt:lpstr>Mesa círurgica </vt:lpstr>
      <vt:lpstr>Posições círurgicas </vt:lpstr>
      <vt:lpstr>Slide 17</vt:lpstr>
      <vt:lpstr>Possições círurgicas </vt:lpstr>
      <vt:lpstr>Slide 19</vt:lpstr>
      <vt:lpstr>Slide 20</vt:lpstr>
      <vt:lpstr>Slide 21</vt:lpstr>
      <vt:lpstr>Slide 22</vt:lpstr>
      <vt:lpstr>Slide 23</vt:lpstr>
      <vt:lpstr>CENTRO CÍRURGICO </vt:lpstr>
      <vt:lpstr>EQUÍPE </vt:lpstr>
      <vt:lpstr>MEMBROS DA EQUIPE </vt:lpstr>
      <vt:lpstr>COMPOSIÇÃO DA EQUIPE </vt:lpstr>
      <vt:lpstr>Equipe de Enfermagem</vt:lpstr>
      <vt:lpstr>Equipe de Enfermagem</vt:lpstr>
      <vt:lpstr>Equipe de Enfermagem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CÍRURGICO</dc:title>
  <dc:creator>user</dc:creator>
  <cp:lastModifiedBy>user</cp:lastModifiedBy>
  <cp:revision>23</cp:revision>
  <dcterms:created xsi:type="dcterms:W3CDTF">2020-07-19T21:27:48Z</dcterms:created>
  <dcterms:modified xsi:type="dcterms:W3CDTF">2020-07-20T04:05:52Z</dcterms:modified>
</cp:coreProperties>
</file>