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7" r:id="rId3"/>
    <p:sldId id="257" r:id="rId4"/>
    <p:sldId id="258" r:id="rId5"/>
    <p:sldId id="259" r:id="rId6"/>
    <p:sldId id="263" r:id="rId7"/>
    <p:sldId id="264" r:id="rId8"/>
    <p:sldId id="260" r:id="rId9"/>
    <p:sldId id="261" r:id="rId10"/>
    <p:sldId id="262" r:id="rId11"/>
    <p:sldId id="265" r:id="rId12"/>
    <p:sldId id="266" r:id="rId13"/>
    <p:sldId id="267" r:id="rId14"/>
    <p:sldId id="269" r:id="rId15"/>
    <p:sldId id="268" r:id="rId16"/>
    <p:sldId id="282" r:id="rId17"/>
    <p:sldId id="270" r:id="rId18"/>
    <p:sldId id="304" r:id="rId19"/>
    <p:sldId id="271" r:id="rId20"/>
    <p:sldId id="272" r:id="rId21"/>
    <p:sldId id="273" r:id="rId22"/>
    <p:sldId id="275" r:id="rId23"/>
    <p:sldId id="274" r:id="rId24"/>
    <p:sldId id="303" r:id="rId25"/>
    <p:sldId id="294" r:id="rId2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49" autoAdjust="0"/>
    <p:restoredTop sz="94662" autoAdjust="0"/>
  </p:normalViewPr>
  <p:slideViewPr>
    <p:cSldViewPr>
      <p:cViewPr varScale="1">
        <p:scale>
          <a:sx n="68" d="100"/>
          <a:sy n="68" d="100"/>
        </p:scale>
        <p:origin x="147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1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B990711-8876-46E7-9811-F8745C66B169}" type="datetimeFigureOut">
              <a:rPr lang="pt-BR" smtClean="0"/>
              <a:t>30/03/2016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6935B3F-5D7C-47F3-A766-FF3F81C63773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0711-8876-46E7-9811-F8745C66B169}" type="datetimeFigureOut">
              <a:rPr lang="pt-BR" smtClean="0"/>
              <a:t>30/03/2016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35B3F-5D7C-47F3-A766-FF3F81C6377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0711-8876-46E7-9811-F8745C66B169}" type="datetimeFigureOut">
              <a:rPr lang="pt-BR" smtClean="0"/>
              <a:t>30/03/2016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35B3F-5D7C-47F3-A766-FF3F81C6377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990711-8876-46E7-9811-F8745C66B169}" type="datetimeFigureOut">
              <a:rPr lang="pt-BR" smtClean="0"/>
              <a:t>30/03/2016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6935B3F-5D7C-47F3-A766-FF3F81C63773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B990711-8876-46E7-9811-F8745C66B169}" type="datetimeFigureOut">
              <a:rPr lang="pt-BR" smtClean="0"/>
              <a:t>30/03/2016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6935B3F-5D7C-47F3-A766-FF3F81C63773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0711-8876-46E7-9811-F8745C66B169}" type="datetimeFigureOut">
              <a:rPr lang="pt-BR" smtClean="0"/>
              <a:t>30/03/2016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35B3F-5D7C-47F3-A766-FF3F81C63773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0711-8876-46E7-9811-F8745C66B169}" type="datetimeFigureOut">
              <a:rPr lang="pt-BR" smtClean="0"/>
              <a:t>30/03/2016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35B3F-5D7C-47F3-A766-FF3F81C63773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990711-8876-46E7-9811-F8745C66B169}" type="datetimeFigureOut">
              <a:rPr lang="pt-BR" smtClean="0"/>
              <a:t>30/03/2016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6935B3F-5D7C-47F3-A766-FF3F81C63773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0711-8876-46E7-9811-F8745C66B169}" type="datetimeFigureOut">
              <a:rPr lang="pt-BR" smtClean="0"/>
              <a:t>30/03/2016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35B3F-5D7C-47F3-A766-FF3F81C6377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990711-8876-46E7-9811-F8745C66B169}" type="datetimeFigureOut">
              <a:rPr lang="pt-BR" smtClean="0"/>
              <a:t>30/03/2016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6935B3F-5D7C-47F3-A766-FF3F81C63773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990711-8876-46E7-9811-F8745C66B169}" type="datetimeFigureOut">
              <a:rPr lang="pt-BR" smtClean="0"/>
              <a:t>30/03/2016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6935B3F-5D7C-47F3-A766-FF3F81C63773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990711-8876-46E7-9811-F8745C66B169}" type="datetimeFigureOut">
              <a:rPr lang="pt-BR" smtClean="0"/>
              <a:t>30/03/2016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6935B3F-5D7C-47F3-A766-FF3F81C6377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6000" dirty="0"/>
              <a:t>Sistema Urinário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500" dirty="0" err="1"/>
              <a:t>Prof</a:t>
            </a:r>
            <a:r>
              <a:rPr lang="pt-BR" sz="2500" dirty="0"/>
              <a:t>: Cristian Eduardo F. </a:t>
            </a:r>
            <a:r>
              <a:rPr lang="pt-BR" sz="2500" dirty="0" err="1"/>
              <a:t>Wille</a:t>
            </a:r>
            <a:endParaRPr lang="pt-BR" sz="2500" dirty="0"/>
          </a:p>
        </p:txBody>
      </p:sp>
    </p:spTree>
    <p:extLst>
      <p:ext uri="{BB962C8B-B14F-4D97-AF65-F5344CB8AC3E}">
        <p14:creationId xmlns:p14="http://schemas.microsoft.com/office/powerpoint/2010/main" val="1228710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6632"/>
            <a:ext cx="7467600" cy="6357320"/>
          </a:xfrm>
        </p:spPr>
        <p:txBody>
          <a:bodyPr>
            <a:normAutofit/>
          </a:bodyPr>
          <a:lstStyle/>
          <a:p>
            <a:pPr algn="just"/>
            <a:r>
              <a:rPr lang="pt-BR" sz="2600" dirty="0"/>
              <a:t>O </a:t>
            </a:r>
            <a:r>
              <a:rPr lang="pt-BR" sz="2600" b="1" dirty="0" err="1"/>
              <a:t>néfron</a:t>
            </a:r>
            <a:r>
              <a:rPr lang="pt-BR" sz="2600" dirty="0"/>
              <a:t> é a unidade produtora de urina do rim. Cada rim contém cerca de um milhão de </a:t>
            </a:r>
            <a:r>
              <a:rPr lang="pt-BR" sz="2600" dirty="0" err="1"/>
              <a:t>néfrons</a:t>
            </a:r>
            <a:r>
              <a:rPr lang="pt-BR" sz="2600" dirty="0"/>
              <a:t>.</a:t>
            </a:r>
          </a:p>
        </p:txBody>
      </p:sp>
      <p:pic>
        <p:nvPicPr>
          <p:cNvPr id="4098" name="Picture 2" descr="C:\Users\Usuario\Desktop\Sem-titulo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8280920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3375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ureteres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700" dirty="0">
                <a:latin typeface="Arial" panose="020B0604020202020204" pitchFamily="34" charset="0"/>
                <a:cs typeface="Arial" panose="020B0604020202020204" pitchFamily="34" charset="0"/>
              </a:rPr>
              <a:t>São dois tubos que transportam a urina dos rins para a bexiga;</a:t>
            </a:r>
          </a:p>
          <a:p>
            <a:pPr algn="just"/>
            <a:endParaRPr lang="pt-BR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700" dirty="0">
                <a:latin typeface="Arial" panose="020B0604020202020204" pitchFamily="34" charset="0"/>
                <a:cs typeface="Arial" panose="020B0604020202020204" pitchFamily="34" charset="0"/>
              </a:rPr>
              <a:t>Órgãos pouco </a:t>
            </a:r>
            <a:r>
              <a:rPr lang="pt-BR" sz="2700" dirty="0" err="1">
                <a:latin typeface="Arial" panose="020B0604020202020204" pitchFamily="34" charset="0"/>
                <a:cs typeface="Arial" panose="020B0604020202020204" pitchFamily="34" charset="0"/>
              </a:rPr>
              <a:t>calibrosos</a:t>
            </a:r>
            <a:r>
              <a:rPr lang="pt-BR" sz="2700" dirty="0">
                <a:latin typeface="Arial" panose="020B0604020202020204" pitchFamily="34" charset="0"/>
                <a:cs typeface="Arial" panose="020B0604020202020204" pitchFamily="34" charset="0"/>
              </a:rPr>
              <a:t>, os ureteres têm menos de 6mm de diâmetro e 25 a 30cm de comprimento;</a:t>
            </a:r>
          </a:p>
          <a:p>
            <a:pPr algn="just"/>
            <a:endParaRPr lang="pt-BR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700" dirty="0">
                <a:latin typeface="Arial" panose="020B0604020202020204" pitchFamily="34" charset="0"/>
                <a:cs typeface="Arial" panose="020B0604020202020204" pitchFamily="34" charset="0"/>
              </a:rPr>
              <a:t>Em virtude desse seu trajeto, distinguem-se duas partes do ureter: abdominal e pélvica.</a:t>
            </a:r>
          </a:p>
        </p:txBody>
      </p:sp>
    </p:spTree>
    <p:extLst>
      <p:ext uri="{BB962C8B-B14F-4D97-AF65-F5344CB8AC3E}">
        <p14:creationId xmlns:p14="http://schemas.microsoft.com/office/powerpoint/2010/main" val="1398657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Usuario\Desktop\imagesDYL0RB03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04664"/>
            <a:ext cx="6912768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7170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Bexiga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Autofit/>
          </a:bodyPr>
          <a:lstStyle/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bexiga urinária funciona como um reservatório temporário para o armazenamento da urina;</a:t>
            </a:r>
          </a:p>
          <a:p>
            <a:pPr marL="0" indent="0" algn="just">
              <a:buNone/>
            </a:pPr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urina apresenta  turbidez: 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transparente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quando recém emitida e 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turva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pouco depois.</a:t>
            </a:r>
          </a:p>
          <a:p>
            <a:pPr algn="just"/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capacidade média da bexiga urinária é de 700 – 800 ml; é menor nas mulheres porque o útero ocupa o espaço imediatamente acima da bexiga;</a:t>
            </a: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192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8194" name="Picture 2" descr="C:\Users\Usuario\Desktop\imagesVSNCNV9V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7"/>
            <a:ext cx="8352928" cy="6480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84762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>
            <a:normAutofit/>
          </a:bodyPr>
          <a:lstStyle/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bexiga urinária contém um músculo circular chamado esfíncter interno, que se contrai involuntariamente, prevenindo o esvaziamento;</a:t>
            </a:r>
          </a:p>
          <a:p>
            <a:pPr algn="just"/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700" dirty="0">
                <a:latin typeface="Arial" panose="020B0604020202020204" pitchFamily="34" charset="0"/>
                <a:cs typeface="Arial" panose="020B0604020202020204" pitchFamily="34" charset="0"/>
              </a:rPr>
              <a:t>Inferiormente a esse músculo, envolvendo a parte superior da uretra, está o esfíncter externo, que é controlado voluntariamente, permitindo a resistência à necessidade de urinar.</a:t>
            </a:r>
          </a:p>
        </p:txBody>
      </p:sp>
    </p:spTree>
    <p:extLst>
      <p:ext uri="{BB962C8B-B14F-4D97-AF65-F5344CB8AC3E}">
        <p14:creationId xmlns:p14="http://schemas.microsoft.com/office/powerpoint/2010/main" val="9969874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Autofit/>
          </a:bodyPr>
          <a:lstStyle/>
          <a:p>
            <a:pPr algn="just"/>
            <a:r>
              <a:rPr lang="pt-BR" sz="2700" dirty="0">
                <a:latin typeface="Arial" panose="020B0604020202020204" pitchFamily="34" charset="0"/>
                <a:cs typeface="Arial" panose="020B0604020202020204" pitchFamily="34" charset="0"/>
              </a:rPr>
              <a:t>Quando a bexiga atinge aproximadamente 300ml de urina, os músculos de sua parede se contraem, o esfíncter interno e externo da uretra se relaxam, e a bexiga se esvazia (micção);</a:t>
            </a:r>
          </a:p>
          <a:p>
            <a:pPr marL="0" indent="0" algn="just">
              <a:buNone/>
            </a:pPr>
            <a:endParaRPr lang="pt-B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700" dirty="0">
                <a:latin typeface="Arial" panose="020B0604020202020204" pitchFamily="34" charset="0"/>
                <a:cs typeface="Arial" panose="020B0604020202020204" pitchFamily="34" charset="0"/>
              </a:rPr>
              <a:t>Com algum treino, é possível induzir ou transferir a micção para um momento oportuno;</a:t>
            </a:r>
          </a:p>
          <a:p>
            <a:pPr marL="0" indent="0" algn="just">
              <a:buNone/>
            </a:pP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700" dirty="0">
                <a:latin typeface="Arial" panose="020B0604020202020204" pitchFamily="34" charset="0"/>
                <a:cs typeface="Arial" panose="020B0604020202020204" pitchFamily="34" charset="0"/>
              </a:rPr>
              <a:t>Ate que o controle esteja desenvolvido e o treinamento se complete, a resposta reflexa é o fator dominante. Assim sendo, uma criança urina sempre que a sua bexiga se encontre suficientemente cheia.</a:t>
            </a:r>
          </a:p>
        </p:txBody>
      </p:sp>
    </p:spTree>
    <p:extLst>
      <p:ext uri="{BB962C8B-B14F-4D97-AF65-F5344CB8AC3E}">
        <p14:creationId xmlns:p14="http://schemas.microsoft.com/office/powerpoint/2010/main" val="16575219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Uretra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900" dirty="0"/>
              <a:t>A uretra é um tubo que conduz a urina da bexiga para o meio externo, sendo revestida por mucosa que contém grande quantidade de glândulas secretoras de muco. A uretra se abre para o exterior através do </a:t>
            </a:r>
            <a:r>
              <a:rPr lang="pt-BR" sz="2900" dirty="0" err="1"/>
              <a:t>óstio</a:t>
            </a:r>
            <a:r>
              <a:rPr lang="pt-BR" sz="2900" dirty="0"/>
              <a:t> externo da uretra. A uretra é diferente entre os dois sexos.</a:t>
            </a:r>
            <a:br>
              <a:rPr lang="pt-BR" sz="2900" dirty="0"/>
            </a:br>
            <a:endParaRPr lang="pt-BR" sz="2900" dirty="0"/>
          </a:p>
        </p:txBody>
      </p:sp>
    </p:spTree>
    <p:extLst>
      <p:ext uri="{BB962C8B-B14F-4D97-AF65-F5344CB8AC3E}">
        <p14:creationId xmlns:p14="http://schemas.microsoft.com/office/powerpoint/2010/main" val="24156477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637240"/>
          </a:xfrm>
        </p:spPr>
        <p:txBody>
          <a:bodyPr>
            <a:normAutofit/>
          </a:bodyPr>
          <a:lstStyle/>
          <a:p>
            <a:pPr algn="just"/>
            <a:r>
              <a:rPr lang="pt-BR" sz="2900" dirty="0">
                <a:latin typeface="Arial" panose="020B0604020202020204" pitchFamily="34" charset="0"/>
                <a:cs typeface="Arial" panose="020B0604020202020204" pitchFamily="34" charset="0"/>
              </a:rPr>
              <a:t> Na junção da uretra com a bexiga, a musculatura lisa da bexiga circunda a uretra e atua como um esfíncter (esfíncter interno da uretra). </a:t>
            </a:r>
          </a:p>
          <a:p>
            <a:pPr marL="0" indent="0" algn="just">
              <a:buNone/>
            </a:pPr>
            <a:endParaRPr lang="pt-BR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900" dirty="0">
                <a:latin typeface="Arial" panose="020B0604020202020204" pitchFamily="34" charset="0"/>
                <a:cs typeface="Arial" panose="020B0604020202020204" pitchFamily="34" charset="0"/>
              </a:rPr>
              <a:t>Como a uretra atravessa o assoalho da pelve (diafragma urogenital), ela é circundada por musculatura esquelética que forma o esfíncter externo (voluntário).</a:t>
            </a:r>
          </a:p>
        </p:txBody>
      </p:sp>
    </p:spTree>
    <p:extLst>
      <p:ext uri="{BB962C8B-B14F-4D97-AF65-F5344CB8AC3E}">
        <p14:creationId xmlns:p14="http://schemas.microsoft.com/office/powerpoint/2010/main" val="1665544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>
            <a:normAutofit/>
          </a:bodyPr>
          <a:lstStyle/>
          <a:p>
            <a:pPr algn="just"/>
            <a:r>
              <a:rPr lang="pt-BR" sz="3000" dirty="0"/>
              <a:t>Uretra Masculina:</a:t>
            </a:r>
          </a:p>
          <a:p>
            <a:pPr algn="just"/>
            <a:endParaRPr lang="pt-BR" sz="3000" dirty="0"/>
          </a:p>
          <a:p>
            <a:pPr algn="just"/>
            <a:r>
              <a:rPr lang="pt-BR" sz="3000" dirty="0"/>
              <a:t>A uretra masculina estende-se do orifício uretral interno na bexiga urinária até o orifício uretral externa na extremidade do pênis.</a:t>
            </a:r>
          </a:p>
        </p:txBody>
      </p:sp>
    </p:spTree>
    <p:extLst>
      <p:ext uri="{BB962C8B-B14F-4D97-AF65-F5344CB8AC3E}">
        <p14:creationId xmlns:p14="http://schemas.microsoft.com/office/powerpoint/2010/main" val="355866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/>
          </a:bodyPr>
          <a:lstStyle/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Para se manter a homeostase as concentrações de substancias como a agua, sódio, potássio, cálcio e hidrogênio devem permanecer relativamente constantes, bem como as concentrações de uma grande variedade de produtos e nutrientes celulares.</a:t>
            </a:r>
          </a:p>
        </p:txBody>
      </p:sp>
    </p:spTree>
    <p:extLst>
      <p:ext uri="{BB962C8B-B14F-4D97-AF65-F5344CB8AC3E}">
        <p14:creationId xmlns:p14="http://schemas.microsoft.com/office/powerpoint/2010/main" val="24332182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7170" name="Picture 2" descr="C:\Users\Usuario\Desktop\Sem-titulo45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568952" cy="6613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12039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/>
          <a:lstStyle/>
          <a:p>
            <a:r>
              <a:rPr lang="pt-BR" sz="3000" dirty="0"/>
              <a:t>Uretra</a:t>
            </a:r>
            <a:r>
              <a:rPr lang="pt-BR" dirty="0"/>
              <a:t> </a:t>
            </a:r>
            <a:r>
              <a:rPr lang="pt-BR" sz="3000" dirty="0"/>
              <a:t>Feminina </a:t>
            </a:r>
          </a:p>
          <a:p>
            <a:endParaRPr lang="pt-BR" dirty="0"/>
          </a:p>
          <a:p>
            <a:pPr algn="just"/>
            <a:r>
              <a:rPr lang="pt-BR" sz="2900" dirty="0"/>
              <a:t>Seu diâmetro, quando não dilatada, é de cerca de 6 </a:t>
            </a:r>
            <a:r>
              <a:rPr lang="pt-BR" sz="2900" dirty="0" err="1"/>
              <a:t>mm.</a:t>
            </a:r>
            <a:r>
              <a:rPr lang="pt-BR" sz="2900" dirty="0"/>
              <a:t> Seu orifício externo fica imediatamente na frente da abertura vaginal e cerca de 2,5 cm dorsalmente à glande do clitóris.</a:t>
            </a:r>
          </a:p>
        </p:txBody>
      </p:sp>
    </p:spTree>
    <p:extLst>
      <p:ext uri="{BB962C8B-B14F-4D97-AF65-F5344CB8AC3E}">
        <p14:creationId xmlns:p14="http://schemas.microsoft.com/office/powerpoint/2010/main" val="30449099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146" name="Picture 2" descr="C:\Users\Usuario\Desktop\Sem-titulo46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640960" cy="6791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61767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>
            <a:normAutofit/>
          </a:bodyPr>
          <a:lstStyle/>
          <a:p>
            <a:pPr algn="just"/>
            <a:r>
              <a:rPr lang="pt-BR" sz="2800" dirty="0"/>
              <a:t>As uretras masculinas e a femininas se diferem em seu trajeto. Na mulher, a uretra é curta (3,8cm) e faz parte exclusivamente do sistema urinário.</a:t>
            </a:r>
          </a:p>
          <a:p>
            <a:pPr marL="0" indent="0" algn="just">
              <a:buNone/>
            </a:pPr>
            <a:endParaRPr lang="pt-BR" sz="2800" dirty="0"/>
          </a:p>
          <a:p>
            <a:pPr algn="just"/>
            <a:r>
              <a:rPr lang="pt-BR" sz="2800" dirty="0"/>
              <a:t>Já no homem, a uretra faz parte dos sistemas urinário e reprodutor. Medindo cerca de 20 cm, é muito mais longa que a uretra feminina, Assim, a uretra masculina atua com duas finalidades: conduz a urina e o esperma.</a:t>
            </a:r>
          </a:p>
        </p:txBody>
      </p:sp>
    </p:spTree>
    <p:extLst>
      <p:ext uri="{BB962C8B-B14F-4D97-AF65-F5344CB8AC3E}">
        <p14:creationId xmlns:p14="http://schemas.microsoft.com/office/powerpoint/2010/main" val="18701563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Urina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rmAutofit/>
          </a:bodyPr>
          <a:lstStyle/>
          <a:p>
            <a:pPr algn="just"/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 Quando a reabsorção e secreção são completados, o líquido remanescente nos túbulos renais e transportado para os outros componentes do sistema urinário para ser excretado como urina. </a:t>
            </a:r>
          </a:p>
          <a:p>
            <a:pPr algn="just"/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A urina consiste de água e substâncias que foram filtradas ou secretadas para os túbulos renais, mas não reabsorvidas.</a:t>
            </a:r>
          </a:p>
        </p:txBody>
      </p:sp>
    </p:spTree>
    <p:extLst>
      <p:ext uri="{BB962C8B-B14F-4D97-AF65-F5344CB8AC3E}">
        <p14:creationId xmlns:p14="http://schemas.microsoft.com/office/powerpoint/2010/main" val="3304286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Autofit/>
          </a:bodyPr>
          <a:lstStyle/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Características Físicas da Urina Normal</a:t>
            </a:r>
          </a:p>
          <a:p>
            <a:pPr algn="just"/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700" dirty="0">
                <a:latin typeface="Arial" panose="020B0604020202020204" pitchFamily="34" charset="0"/>
                <a:cs typeface="Arial" panose="020B0604020202020204" pitchFamily="34" charset="0"/>
              </a:rPr>
              <a:t>Volume: 1 a 2 litros em 24 </a:t>
            </a:r>
            <a:r>
              <a:rPr lang="pt-BR" sz="2700" dirty="0" err="1">
                <a:latin typeface="Arial" panose="020B0604020202020204" pitchFamily="34" charset="0"/>
                <a:cs typeface="Arial" panose="020B0604020202020204" pitchFamily="34" charset="0"/>
              </a:rPr>
              <a:t>hrs</a:t>
            </a:r>
            <a:r>
              <a:rPr lang="pt-BR" sz="2700" dirty="0">
                <a:latin typeface="Arial" panose="020B0604020202020204" pitchFamily="34" charset="0"/>
                <a:cs typeface="Arial" panose="020B0604020202020204" pitchFamily="34" charset="0"/>
              </a:rPr>
              <a:t>, mas varia consideravelmente.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700" dirty="0">
                <a:latin typeface="Arial" panose="020B0604020202020204" pitchFamily="34" charset="0"/>
                <a:cs typeface="Arial" panose="020B0604020202020204" pitchFamily="34" charset="0"/>
              </a:rPr>
              <a:t>Cor: Amarelo ou âmbar, varia conforme a concentração e dieta, medicamentos e certas doenças alteram a cor da urina.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700" dirty="0">
                <a:latin typeface="Arial" panose="020B0604020202020204" pitchFamily="34" charset="0"/>
                <a:cs typeface="Arial" panose="020B0604020202020204" pitchFamily="34" charset="0"/>
              </a:rPr>
              <a:t>Turbidez: Transparente quando recém emitida e turva pouco depois.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700" dirty="0">
                <a:latin typeface="Arial" panose="020B0604020202020204" pitchFamily="34" charset="0"/>
                <a:cs typeface="Arial" panose="020B0604020202020204" pitchFamily="34" charset="0"/>
              </a:rPr>
              <a:t>Odor: Levemente aromática, torna-se amoniacal logo em seguida.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700" dirty="0">
                <a:latin typeface="Arial" panose="020B0604020202020204" pitchFamily="34" charset="0"/>
                <a:cs typeface="Arial" panose="020B0604020202020204" pitchFamily="34" charset="0"/>
              </a:rPr>
              <a:t>pH: Varia entre 4,6 e 8,0, sendo média 6,0. varia com a dieta (Proteínas aumentam a acidez, vegetais aumentam a alcalinidade).</a:t>
            </a:r>
          </a:p>
        </p:txBody>
      </p:sp>
    </p:spTree>
    <p:extLst>
      <p:ext uri="{BB962C8B-B14F-4D97-AF65-F5344CB8AC3E}">
        <p14:creationId xmlns:p14="http://schemas.microsoft.com/office/powerpoint/2010/main" val="1477669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467600" cy="5781256"/>
          </a:xfrm>
        </p:spPr>
        <p:txBody>
          <a:bodyPr>
            <a:noAutofit/>
          </a:bodyPr>
          <a:lstStyle/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O sistema urinário é constituído pelos órgãos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uropoéticos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isto é, incumbidos de elaborar a urina e armazená-la temporariamente até a oportunidade de ser eliminada para o exterior.</a:t>
            </a:r>
          </a:p>
          <a:p>
            <a:pPr algn="just"/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Na urina encontramos ácido úrico, ureia, sódio, potássio, bicarbonato, etc.</a:t>
            </a:r>
          </a:p>
          <a:p>
            <a:pPr algn="just"/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Pode ser dividido em órgãos secretores - que produzem a urina - e órgãos excretores - que são encarregados de processar a drenagem da urina para fora do corpo. </a:t>
            </a:r>
          </a:p>
        </p:txBody>
      </p:sp>
    </p:spTree>
    <p:extLst>
      <p:ext uri="{BB962C8B-B14F-4D97-AF65-F5344CB8AC3E}">
        <p14:creationId xmlns:p14="http://schemas.microsoft.com/office/powerpoint/2010/main" val="2158695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>
            <a:noAutofit/>
          </a:bodyPr>
          <a:lstStyle/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Os órgãos urinários compreendem os rins (2), que produzem a urina, os ureteres (2), que transportam a urina para a bexiga (1), onde fica retida por algum tempo, e a uretra (1), através da qual é expelida do corpo.</a:t>
            </a:r>
          </a:p>
          <a:p>
            <a:endParaRPr lang="pt-BR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Além dos rins, as estruturas restantes do sistema urinário funcionam como um encanamento constituindo as vias do trato urinário. Essas estruturas ureteres, bexiga e uretra não modificam a urina ao longo do caminho, ao contrário, elas armazenam e conduzem a urina do rim para o meio externo.</a:t>
            </a:r>
          </a:p>
        </p:txBody>
      </p:sp>
    </p:spTree>
    <p:extLst>
      <p:ext uri="{BB962C8B-B14F-4D97-AF65-F5344CB8AC3E}">
        <p14:creationId xmlns:p14="http://schemas.microsoft.com/office/powerpoint/2010/main" val="2069803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pt-BR" dirty="0"/>
              <a:t>Rim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7467600" cy="5709248"/>
          </a:xfrm>
        </p:spPr>
        <p:txBody>
          <a:bodyPr>
            <a:normAutofit/>
          </a:bodyPr>
          <a:lstStyle/>
          <a:p>
            <a:pPr algn="just"/>
            <a:r>
              <a:rPr lang="pt-BR" sz="2500" dirty="0"/>
              <a:t>Os rins são órgãos pares, em forma de grão de feijão, localizados logo acima da cintura, estendendo-se entre a 11ª costela e o processo transverso da 3ª vértebra lombar.</a:t>
            </a:r>
          </a:p>
          <a:p>
            <a:pPr algn="just"/>
            <a:endParaRPr lang="pt-BR" sz="2500" dirty="0"/>
          </a:p>
          <a:p>
            <a:pPr algn="just"/>
            <a:endParaRPr lang="pt-BR" sz="2500" dirty="0"/>
          </a:p>
          <a:p>
            <a:pPr algn="just"/>
            <a:endParaRPr lang="pt-BR" sz="2500" dirty="0"/>
          </a:p>
          <a:p>
            <a:pPr algn="just"/>
            <a:endParaRPr lang="pt-BR" sz="2500" dirty="0"/>
          </a:p>
        </p:txBody>
      </p:sp>
      <p:pic>
        <p:nvPicPr>
          <p:cNvPr id="1026" name="Picture 2" descr="C:\Users\Usuario\Desktop\Sem-titulo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01310"/>
            <a:ext cx="7704856" cy="4527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2186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>
            <a:normAutofit/>
          </a:bodyPr>
          <a:lstStyle/>
          <a:p>
            <a:pPr algn="just"/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Funções dos rins</a:t>
            </a:r>
          </a:p>
          <a:p>
            <a:pPr algn="just"/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Os rins realizam o trabalho principal do sistema urinário, como a filtração do sangue e a formação da urina, os rins contribuem para a homeostase dos líquidos do corpo de várias maneiras. </a:t>
            </a:r>
          </a:p>
          <a:p>
            <a:pPr algn="just"/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As funções dos rins incluem:</a:t>
            </a:r>
          </a:p>
        </p:txBody>
      </p:sp>
    </p:spTree>
    <p:extLst>
      <p:ext uri="{BB962C8B-B14F-4D97-AF65-F5344CB8AC3E}">
        <p14:creationId xmlns:p14="http://schemas.microsoft.com/office/powerpoint/2010/main" val="2503914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Autofit/>
          </a:bodyPr>
          <a:lstStyle/>
          <a:p>
            <a:pPr algn="just"/>
            <a:endParaRPr lang="pt-BR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700" dirty="0">
                <a:latin typeface="Arial" panose="020B0604020202020204" pitchFamily="34" charset="0"/>
                <a:cs typeface="Arial" panose="020B0604020202020204" pitchFamily="34" charset="0"/>
              </a:rPr>
              <a:t>Regulação do volume sanguíneo;</a:t>
            </a:r>
          </a:p>
          <a:p>
            <a:pPr algn="just"/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700" dirty="0">
                <a:latin typeface="Arial" panose="020B0604020202020204" pitchFamily="34" charset="0"/>
                <a:cs typeface="Arial" panose="020B0604020202020204" pitchFamily="34" charset="0"/>
              </a:rPr>
              <a:t>Regulação da pressão arterial;</a:t>
            </a:r>
          </a:p>
          <a:p>
            <a:pPr algn="just"/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700" dirty="0">
                <a:latin typeface="Arial" panose="020B0604020202020204" pitchFamily="34" charset="0"/>
                <a:cs typeface="Arial" panose="020B0604020202020204" pitchFamily="34" charset="0"/>
              </a:rPr>
              <a:t>Regulação do pH do sangue;</a:t>
            </a:r>
          </a:p>
          <a:p>
            <a:pPr algn="just"/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700" dirty="0">
                <a:latin typeface="Arial" panose="020B0604020202020204" pitchFamily="34" charset="0"/>
                <a:cs typeface="Arial" panose="020B0604020202020204" pitchFamily="34" charset="0"/>
              </a:rPr>
              <a:t>Liberação hormonal;</a:t>
            </a:r>
          </a:p>
          <a:p>
            <a:pPr algn="just"/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700" dirty="0">
                <a:latin typeface="Arial" panose="020B0604020202020204" pitchFamily="34" charset="0"/>
                <a:cs typeface="Arial" panose="020B0604020202020204" pitchFamily="34" charset="0"/>
              </a:rPr>
              <a:t>Regulação do nível de glicose no sangue;</a:t>
            </a:r>
          </a:p>
          <a:p>
            <a:pPr algn="just"/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700" dirty="0">
                <a:latin typeface="Arial" panose="020B0604020202020204" pitchFamily="34" charset="0"/>
                <a:cs typeface="Arial" panose="020B0604020202020204" pitchFamily="34" charset="0"/>
              </a:rPr>
              <a:t>Excreção de resíduos e substâncias estranhas.</a:t>
            </a:r>
            <a:endParaRPr lang="pt-BR" sz="27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682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>
            <a:normAutofit/>
          </a:bodyPr>
          <a:lstStyle/>
          <a:p>
            <a:pPr algn="just"/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No parênquima estão as unidades funcionais dos rins, os NÉFRONS. A urina, formada pelos </a:t>
            </a:r>
            <a:r>
              <a:rPr lang="pt-BR" sz="2600" dirty="0" err="1">
                <a:latin typeface="Arial" panose="020B0604020202020204" pitchFamily="34" charset="0"/>
                <a:cs typeface="Arial" panose="020B0604020202020204" pitchFamily="34" charset="0"/>
              </a:rPr>
              <a:t>néfrons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, drena para os grandes ductos papilares, que se estendem ao longo das papilas renais das pirâmides.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 Os ductos drenam para estruturas chamadas cálices renais menor e maior. Cada rim tem 8-18 cálices menores e 2-3 cálices maiores. O cálice renal menor recebe urina dos ductos papilares de uma papila renal e a transporta até um cálice renal maior. Do cálice renal maior, a urina drena para a grande cavidade chamada pelve renal e depois para fora, pelo ureter, até a bexiga urinária.</a:t>
            </a:r>
          </a:p>
        </p:txBody>
      </p:sp>
    </p:spTree>
    <p:extLst>
      <p:ext uri="{BB962C8B-B14F-4D97-AF65-F5344CB8AC3E}">
        <p14:creationId xmlns:p14="http://schemas.microsoft.com/office/powerpoint/2010/main" val="284016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 descr="C:\Users\Usuario\Desktop\Sem-titulo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80" y="39603"/>
            <a:ext cx="9003316" cy="6827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8102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434</TotalTime>
  <Words>1028</Words>
  <Application>Microsoft Office PowerPoint</Application>
  <PresentationFormat>Apresentação na tela (4:3)</PresentationFormat>
  <Paragraphs>81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30" baseType="lpstr">
      <vt:lpstr>Arial</vt:lpstr>
      <vt:lpstr>Century Schoolbook</vt:lpstr>
      <vt:lpstr>Wingdings</vt:lpstr>
      <vt:lpstr>Wingdings 2</vt:lpstr>
      <vt:lpstr>Balcão Envidraçado</vt:lpstr>
      <vt:lpstr>Sistema Urinário </vt:lpstr>
      <vt:lpstr>Apresentação do PowerPoint</vt:lpstr>
      <vt:lpstr>Apresentação do PowerPoint</vt:lpstr>
      <vt:lpstr>Apresentação do PowerPoint</vt:lpstr>
      <vt:lpstr>Rim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ureteres</vt:lpstr>
      <vt:lpstr>Apresentação do PowerPoint</vt:lpstr>
      <vt:lpstr>Bexiga</vt:lpstr>
      <vt:lpstr>Apresentação do PowerPoint</vt:lpstr>
      <vt:lpstr>Apresentação do PowerPoint</vt:lpstr>
      <vt:lpstr>Apresentação do PowerPoint</vt:lpstr>
      <vt:lpstr>Uretra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Urina</vt:lpstr>
      <vt:lpstr>Apresentação do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Urinário </dc:title>
  <dc:creator>Usuario</dc:creator>
  <cp:lastModifiedBy>Usuario</cp:lastModifiedBy>
  <cp:revision>35</cp:revision>
  <dcterms:created xsi:type="dcterms:W3CDTF">2014-08-06T04:34:38Z</dcterms:created>
  <dcterms:modified xsi:type="dcterms:W3CDTF">2016-03-31T03:00:08Z</dcterms:modified>
</cp:coreProperties>
</file>