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440" r:id="rId2"/>
    <p:sldId id="698" r:id="rId3"/>
    <p:sldId id="724" r:id="rId4"/>
    <p:sldId id="726" r:id="rId5"/>
    <p:sldId id="725" r:id="rId6"/>
    <p:sldId id="699" r:id="rId7"/>
    <p:sldId id="730" r:id="rId8"/>
    <p:sldId id="729" r:id="rId9"/>
    <p:sldId id="728" r:id="rId10"/>
    <p:sldId id="731" r:id="rId11"/>
    <p:sldId id="784" r:id="rId12"/>
    <p:sldId id="734" r:id="rId13"/>
    <p:sldId id="735" r:id="rId14"/>
    <p:sldId id="732" r:id="rId15"/>
    <p:sldId id="700" r:id="rId16"/>
    <p:sldId id="736" r:id="rId17"/>
    <p:sldId id="785" r:id="rId18"/>
    <p:sldId id="786" r:id="rId19"/>
    <p:sldId id="787" r:id="rId20"/>
    <p:sldId id="788" r:id="rId21"/>
    <p:sldId id="452" r:id="rId22"/>
    <p:sldId id="757" r:id="rId23"/>
    <p:sldId id="759" r:id="rId24"/>
    <p:sldId id="760" r:id="rId25"/>
    <p:sldId id="454" r:id="rId26"/>
    <p:sldId id="791" r:id="rId27"/>
    <p:sldId id="790" r:id="rId28"/>
    <p:sldId id="792" r:id="rId29"/>
    <p:sldId id="702" r:id="rId30"/>
    <p:sldId id="703" r:id="rId31"/>
    <p:sldId id="705" r:id="rId32"/>
    <p:sldId id="704" r:id="rId33"/>
    <p:sldId id="740" r:id="rId34"/>
    <p:sldId id="761" r:id="rId35"/>
    <p:sldId id="762" r:id="rId36"/>
    <p:sldId id="763" r:id="rId37"/>
    <p:sldId id="793" r:id="rId38"/>
    <p:sldId id="764" r:id="rId39"/>
    <p:sldId id="772" r:id="rId40"/>
    <p:sldId id="765" r:id="rId41"/>
    <p:sldId id="766" r:id="rId42"/>
    <p:sldId id="767" r:id="rId43"/>
    <p:sldId id="773" r:id="rId44"/>
    <p:sldId id="768" r:id="rId45"/>
    <p:sldId id="769" r:id="rId46"/>
    <p:sldId id="783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A216-A781-437E-B621-7E70E246D2B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71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A216-A781-437E-B621-7E70E246D2B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71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URINÁRIO</a:t>
            </a:r>
            <a:endParaRPr lang="pt-BR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Anatomicamente completo, mas funcionalmente imaturo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Pouca capacidade para concentrar urina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Volume urinário em 24 horas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-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200 a 300 ml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7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7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26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836712"/>
            <a:ext cx="4430985" cy="40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91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1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6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04056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-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pequenos lábios e clitóris proeminentes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- nos primeiros dias podem aparecer secreções esbranquiçadas ou hemorrágicas;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- edemas traumáticos;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- observar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imperfurações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aderências de pequenos lábios.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 ambas genitálias, observar </a:t>
            </a:r>
            <a:r>
              <a:rPr lang="pt-B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ambiguidade</a:t>
            </a: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dos genitais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GENITÁLIA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FEMININA</a:t>
            </a:r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93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ENDÓCRINO</a:t>
            </a:r>
            <a:endParaRPr 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IMATURO, MAS EFICIENTEMENTE DESENVOLVIDO PARA MANTER A VIDA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Baixa produção de hormônio antidiurético (ADH), por isso suscetível à desidratação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Efeito dos hormônios maternos provoca uma puberdade em miniatura (glândulas mamárias ingurgitadas, lábios vaginais hipertróficos e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pseudomenstruação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7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10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4000" b="1" dirty="0" smtClean="0">
                <a:latin typeface="Arial" pitchFamily="34" charset="0"/>
                <a:cs typeface="Arial" pitchFamily="34" charset="0"/>
              </a:rPr>
              <a:t>CRIPTORQUIDIA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 - testículos não desceram para a bolsa escrotal, podendo estar no canal inguinal (comum no RNPT)</a:t>
            </a:r>
          </a:p>
        </p:txBody>
      </p:sp>
      <p:sp>
        <p:nvSpPr>
          <p:cNvPr id="90115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9B5A2-7609-456A-8752-E01727069479}" type="datetime1">
              <a:rPr lang="pt-BR" altLang="pt-BR" smtClean="0"/>
              <a:pPr eaLnBrk="1" hangingPunct="1"/>
              <a:t>15/06/2020</a:t>
            </a:fld>
            <a:endParaRPr lang="pt-BR" altLang="pt-BR" smtClean="0"/>
          </a:p>
        </p:txBody>
      </p:sp>
      <p:sp>
        <p:nvSpPr>
          <p:cNvPr id="90116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mtClean="0"/>
              <a:t>Enfermagem em Saúde da Criança</a:t>
            </a:r>
          </a:p>
        </p:txBody>
      </p:sp>
      <p:sp>
        <p:nvSpPr>
          <p:cNvPr id="9011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AD186-8DC7-4E08-BE31-02CD05AFE4BE}" type="slidenum">
              <a:rPr lang="pt-BR" altLang="pt-BR" smtClean="0"/>
              <a:pPr eaLnBrk="1" hangingPunct="1"/>
              <a:t>2</a:t>
            </a:fld>
            <a:endParaRPr lang="pt-BR" altLang="pt-BR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alt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GENITÁLIA MASCULINA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00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MÚSCULOESQUELÉTICO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ANATOMICAMENTE COMPLETO, MAS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NÃO ESTÁ COMPLETAMENTE DESENVOLVIDO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Mais tecido cartilaginoso do que ósseo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68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8964488" cy="5589239"/>
          </a:xfrm>
        </p:spPr>
        <p:txBody>
          <a:bodyPr/>
          <a:lstStyle/>
          <a:p>
            <a:r>
              <a:rPr lang="pt-BR" b="1" i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b="1" i="1" dirty="0" smtClean="0">
                <a:latin typeface="Arial" pitchFamily="34" charset="0"/>
                <a:cs typeface="Arial" pitchFamily="34" charset="0"/>
              </a:rPr>
              <a:t>xame 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dos pés </a:t>
            </a:r>
            <a:endParaRPr lang="pt-BR" b="1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deve-se </a:t>
            </a:r>
            <a:r>
              <a:rPr lang="pt-BR" dirty="0">
                <a:latin typeface="Arial" pitchFamily="34" charset="0"/>
                <a:cs typeface="Arial" pitchFamily="34" charset="0"/>
              </a:rPr>
              <a:t>estar atento a seu posicionamento. Não é infrequente a detecção de pés tortos. É necessário diferenciar o pé torto posicional, decorrente da posição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intraútero</a:t>
            </a:r>
            <a:r>
              <a:rPr lang="pt-BR" dirty="0">
                <a:latin typeface="Arial" pitchFamily="34" charset="0"/>
                <a:cs typeface="Arial" pitchFamily="34" charset="0"/>
              </a:rPr>
              <a:t>, do pé torto congênito.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ESQUELETO E ARTICULAÇÕES 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31" y="3789040"/>
            <a:ext cx="4381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4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MUSCULATURA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40060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São avaliados o tônus e o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trofismo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esenvolvimento). 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Um RN normal a termo apresenta hipertonia em flexão dos membros.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decúbito dorsal apresenta os membros superiores fletidos e os inferiores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semifletidos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cabeça lateralizada e mãos cerradas. </a:t>
            </a:r>
          </a:p>
        </p:txBody>
      </p:sp>
    </p:spTree>
    <p:extLst>
      <p:ext uri="{BB962C8B-B14F-4D97-AF65-F5344CB8AC3E}">
        <p14:creationId xmlns:p14="http://schemas.microsoft.com/office/powerpoint/2010/main" val="773249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5330952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simetria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e a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adequação da movimentação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dos membros devem ser bem avaliadas.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Atenção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especial deve ser dada à movimentação dos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membros superiores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que pode estar comprometida por lesões traumáticas 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parto (estiramento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exagerado do plexo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braquial, fratura de clavícula ou úmero)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ESQUELETO E ARTICULAÇÕES 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71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NERVOSO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47260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SUFICIENTEMENTE DESENVOLVIDO PARA SUSTENTAR A VIDA EXTRA-UTERINA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Reflexos primitivos permitem a sobrevivência (sucção, deglutição...)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VISÃO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– 20/50, limitada acomodação, visão em linha média de aproximadamente 30 cm</a:t>
            </a:r>
          </a:p>
        </p:txBody>
      </p:sp>
    </p:spTree>
    <p:extLst>
      <p:ext uri="{BB962C8B-B14F-4D97-AF65-F5344CB8AC3E}">
        <p14:creationId xmlns:p14="http://schemas.microsoft.com/office/powerpoint/2010/main" val="2965434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53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04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SISTEMA NERVOSO</a:t>
            </a:r>
            <a:endParaRPr lang="pt-B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9144000" cy="547260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AUDIÇÃO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– agudez igual à de um adulto, reage aos diversos tipos de som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OLFATO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– capacidade igual à de um adulto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PALADAR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– diferencia sabores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TATO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– percebe adequadamente todo o corpo, mas as palmas e as plantas são mais sensíveis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77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ALTERAÇÕES: </a:t>
            </a:r>
            <a:r>
              <a:rPr lang="pt-BR" altLang="pt-BR" sz="3200" b="1" dirty="0" smtClean="0">
                <a:latin typeface="Arial" pitchFamily="34" charset="0"/>
                <a:cs typeface="Arial" pitchFamily="34" charset="0"/>
              </a:rPr>
              <a:t>ESPINHA BÍFIDA OU MIELOMENINGOCELE. </a:t>
            </a:r>
          </a:p>
          <a:p>
            <a:pPr algn="just" eaLnBrk="1" hangingPunct="1">
              <a:buFont typeface="Wingdings 2" pitchFamily="18" charset="2"/>
              <a:buNone/>
            </a:pPr>
            <a:endParaRPr lang="pt-BR" altLang="pt-BR" sz="32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Espinha Bífida Oculta (</a:t>
            </a:r>
            <a:r>
              <a:rPr lang="pt-BR" altLang="pt-BR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mielocele</a:t>
            </a:r>
            <a:r>
              <a:rPr lang="pt-BR" altLang="pt-B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altLang="pt-BR" sz="3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 caracteriza-se por fechamento incompleto das lâminas de uma ou mais vértebras, </a:t>
            </a:r>
            <a:r>
              <a:rPr lang="pt-BR" altLang="pt-BR" sz="3200" b="1" dirty="0" smtClean="0">
                <a:latin typeface="Arial" pitchFamily="34" charset="0"/>
                <a:cs typeface="Arial" pitchFamily="34" charset="0"/>
              </a:rPr>
              <a:t>sem </a:t>
            </a:r>
            <a:r>
              <a:rPr lang="pt-BR" altLang="pt-BR" sz="3200" b="1" dirty="0" err="1" smtClean="0">
                <a:latin typeface="Arial" pitchFamily="34" charset="0"/>
                <a:cs typeface="Arial" pitchFamily="34" charset="0"/>
              </a:rPr>
              <a:t>protusão</a:t>
            </a:r>
            <a:r>
              <a:rPr lang="pt-BR" altLang="pt-B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do conteúdo </a:t>
            </a:r>
            <a:r>
              <a:rPr lang="pt-BR" altLang="pt-BR" sz="3200" dirty="0" err="1" smtClean="0">
                <a:latin typeface="Arial" pitchFamily="34" charset="0"/>
                <a:cs typeface="Arial" pitchFamily="34" charset="0"/>
              </a:rPr>
              <a:t>intra-espinal</a:t>
            </a:r>
            <a:r>
              <a:rPr lang="pt-BR" altLang="pt-BR" sz="3200" dirty="0" smtClean="0">
                <a:latin typeface="Arial" pitchFamily="34" charset="0"/>
                <a:cs typeface="Arial" pitchFamily="34" charset="0"/>
              </a:rPr>
              <a:t> na superfície, e, por falta de cisto perceptível, pode haver defeitos cutâneos, déficit neurológico e displasia da medula espinal.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841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COLUNA VERTEBRAL: </a:t>
            </a:r>
            <a:r>
              <a:rPr lang="pt-BR" altLang="pt-BR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SACROLOMBAR</a:t>
            </a:r>
            <a:r>
              <a:rPr lang="pt-BR" altLang="pt-BR" sz="3600" dirty="0">
                <a:solidFill>
                  <a:srgbClr val="FF0000"/>
                </a:solidFill>
              </a:rPr>
              <a:t/>
            </a:r>
            <a:br>
              <a:rPr lang="pt-BR" altLang="pt-BR" sz="3600" dirty="0">
                <a:solidFill>
                  <a:srgbClr val="FF0000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570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15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7" cy="6597352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Meningocele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Esta forma de espinha bífida é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menos comum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 As meninges estão distendidas, passam por entre as vértebras que estão abertas, formando um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cisto no local da lesão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Dentro deste cisto há tecidos (meninges) e líquido cefalorraquidiano, mas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não há comprometimento do sistema nervoso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, por isso, há pouco comprometimento das funções neurológicas.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0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51B0FE-FEA1-4545-A1E9-D9E9CA2CA4B4}" type="slidenum">
              <a:rPr lang="pt-BR" altLang="pt-BR" smtClean="0"/>
              <a:pPr eaLnBrk="1" hangingPunct="1"/>
              <a:t>31</a:t>
            </a:fld>
            <a:endParaRPr lang="pt-BR" altLang="pt-BR" smtClean="0"/>
          </a:p>
        </p:txBody>
      </p:sp>
      <p:pic>
        <p:nvPicPr>
          <p:cNvPr id="9933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8" descr="http://www.espinhabifida.com/wp-content/uploads/2011/08/espinha-bifi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3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12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Mielomeningocele</a:t>
            </a:r>
            <a:r>
              <a:rPr lang="pt-BR" altLang="pt-BR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altLang="pt-BR" sz="2800" dirty="0" smtClean="0">
                <a:latin typeface="Arial" pitchFamily="34" charset="0"/>
                <a:cs typeface="Arial" pitchFamily="34" charset="0"/>
              </a:rPr>
              <a:t> Esta forma de espinha bífida cística é </a:t>
            </a:r>
            <a:r>
              <a:rPr lang="pt-BR" altLang="pt-BR" sz="2800" b="1" dirty="0" smtClean="0">
                <a:latin typeface="Arial" pitchFamily="34" charset="0"/>
                <a:cs typeface="Arial" pitchFamily="34" charset="0"/>
              </a:rPr>
              <a:t>mais grave e mais comum</a:t>
            </a:r>
            <a:r>
              <a:rPr lang="pt-BR" altLang="pt-BR" sz="2800" dirty="0" smtClean="0">
                <a:latin typeface="Arial" pitchFamily="34" charset="0"/>
                <a:cs typeface="Arial" pitchFamily="34" charset="0"/>
              </a:rPr>
              <a:t>, pois além das meninges o sistema nervoso também está exposto. Dentro do cisto são encontrados além das meninges e do líquido cefalorraquidiano, também nervos e parte da medula.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pt-BR" altLang="pt-BR" sz="2800" dirty="0" smtClean="0">
                <a:latin typeface="Arial" pitchFamily="34" charset="0"/>
                <a:cs typeface="Arial" pitchFamily="34" charset="0"/>
              </a:rPr>
              <a:t> O portador de </a:t>
            </a:r>
            <a:r>
              <a:rPr lang="pt-BR" altLang="pt-BR" sz="2800" dirty="0" err="1" smtClean="0">
                <a:latin typeface="Arial" pitchFamily="34" charset="0"/>
                <a:cs typeface="Arial" pitchFamily="34" charset="0"/>
              </a:rPr>
              <a:t>mielomeningocele</a:t>
            </a:r>
            <a:r>
              <a:rPr lang="pt-BR" alt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800" b="1" dirty="0" smtClean="0">
                <a:latin typeface="Arial" pitchFamily="34" charset="0"/>
                <a:cs typeface="Arial" pitchFamily="34" charset="0"/>
              </a:rPr>
              <a:t>apresenta comprometimento das funções neurológicas abaixo do nível da lesão</a:t>
            </a:r>
            <a:r>
              <a:rPr lang="pt-BR" altLang="pt-BR" sz="2800" dirty="0" smtClean="0">
                <a:latin typeface="Arial" pitchFamily="34" charset="0"/>
                <a:cs typeface="Arial" pitchFamily="34" charset="0"/>
              </a:rPr>
              <a:t>. O </a:t>
            </a:r>
            <a:r>
              <a:rPr lang="pt-BR" altLang="pt-BR" sz="2800" b="1" dirty="0" smtClean="0">
                <a:latin typeface="Arial" pitchFamily="34" charset="0"/>
                <a:cs typeface="Arial" pitchFamily="34" charset="0"/>
              </a:rPr>
              <a:t>déficit neurológico </a:t>
            </a:r>
            <a:r>
              <a:rPr lang="pt-BR" altLang="pt-BR" sz="2800" dirty="0" smtClean="0">
                <a:latin typeface="Arial" pitchFamily="34" charset="0"/>
                <a:cs typeface="Arial" pitchFamily="34" charset="0"/>
              </a:rPr>
              <a:t>varia de acordo com o nível da lesão na coluna vertebral (torácica, lombar ou sacra) e do grau de lesão da medula.</a:t>
            </a:r>
          </a:p>
          <a:p>
            <a:pPr algn="ctr" eaLnBrk="1" hangingPunct="1"/>
            <a:endParaRPr lang="pt-BR" alt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2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48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pt-BR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VERIFICAÇÃO DE SINAIS VITAIS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Aferição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temperatura, frequência cardíaca e respiratória.</a:t>
            </a:r>
          </a:p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Material necessário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Estetoscópio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termômetro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relógio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gaze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álcool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70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%.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54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002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DE TEMPERATURA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11256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RN fica despido em berço aquecido de calor radiante, sendo verificada sua temperatura axilar, pelo menos a cada 6hs, procurando-se estabilizá-la em 36,5o C.</a:t>
            </a:r>
          </a:p>
          <a:p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DESCRIÇÃO DA TÉCNICA: </a:t>
            </a:r>
            <a:endParaRPr lang="pt-B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lavar as mãos;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realizar desinfecção do termômetro com álcool a 70%;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colocar o termômetro por 5 minutos na região axilar;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 proceder à leitura da temperatura e anotar.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579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89614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DA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FREQUÊNCIA RESPIRATÓRIA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8964488" cy="52565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Verificação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da frequência respiratória pelo menos  a cada 6hs no AC.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Verificação do surgimento de retrações, gemidos, batimento de asas de nariz, períodos de </a:t>
            </a:r>
            <a:r>
              <a:rPr lang="pt-BR" sz="3400" dirty="0" err="1">
                <a:latin typeface="Arial" pitchFamily="34" charset="0"/>
                <a:cs typeface="Arial" pitchFamily="34" charset="0"/>
              </a:rPr>
              <a:t>apnéia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 e secreção excessiva.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Aspiração de secreções, se abundantes e interferindo na respiração. </a:t>
            </a:r>
          </a:p>
          <a:p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36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89614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DA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FREQUÊNCIA RESPIRATÓRIA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84976" cy="525658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a contagem dos movimentos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    respiratórios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por um minuto através da observação da elevação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do abdome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criança.</a:t>
            </a:r>
          </a:p>
          <a:p>
            <a:pPr>
              <a:buFontTx/>
              <a:buChar char="-"/>
            </a:pPr>
            <a:r>
              <a:rPr lang="pt-BR" sz="3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respiração do recém‐nascido é abdominal. 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Casos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de respiração torácica sugerem desconforto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respiratório.</a:t>
            </a:r>
          </a:p>
          <a:p>
            <a:r>
              <a:rPr lang="pt-BR" sz="3400" dirty="0" smtClean="0">
                <a:latin typeface="Arial" pitchFamily="34" charset="0"/>
                <a:cs typeface="Arial" pitchFamily="34" charset="0"/>
              </a:rPr>
              <a:t>Frequência </a:t>
            </a:r>
            <a:r>
              <a:rPr lang="pt-BR" sz="3400" dirty="0">
                <a:latin typeface="Arial" pitchFamily="34" charset="0"/>
                <a:cs typeface="Arial" pitchFamily="34" charset="0"/>
              </a:rPr>
              <a:t>respiratória acima de 60 ou abaixo de 30 por minuto, bem como quaisquer outras anormalidades respiratórias, devem ser imediatamente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comunicadas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41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118417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CONTROLE DA FREQUÊNCIA CARDÍACA</a:t>
            </a:r>
            <a:r>
              <a:rPr 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51125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AC, pelo menos a cada 6hs, ou se for indicada uma observação mais frequente.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Arial" pitchFamily="34" charset="0"/>
                <a:cs typeface="Arial" pitchFamily="34" charset="0"/>
              </a:rPr>
              <a:t>Frequência cardíaca acima de 160 ou abaixo de 100 por minuto devem ser imediatamente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comunicadas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dirty="0">
                <a:latin typeface="Arial" pitchFamily="34" charset="0"/>
                <a:cs typeface="Arial" pitchFamily="34" charset="0"/>
              </a:rPr>
              <a:t>desinfecção do estetoscópio com álcool a 70%;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auscultar a região precordial, abaixo do mamilo esquerdo.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Contar </a:t>
            </a:r>
            <a:r>
              <a:rPr lang="pt-BR" dirty="0">
                <a:latin typeface="Arial" pitchFamily="34" charset="0"/>
                <a:cs typeface="Arial" pitchFamily="34" charset="0"/>
              </a:rPr>
              <a:t>por 1 minuto.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i="1" dirty="0">
                <a:latin typeface="Arial" pitchFamily="34" charset="0"/>
                <a:cs typeface="Arial" pitchFamily="34" charset="0"/>
              </a:rPr>
              <a:t>A pressão arterial é verificada na unidade de cuidados intensivos com o auxílio de um monitor.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7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8999984" cy="645333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O </a:t>
            </a:r>
            <a:r>
              <a:rPr lang="pt-B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banho no RN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pode ser realizado depois dos primeiros contatos com a mãe e familiares, não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considerado uma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prioridade. </a:t>
            </a:r>
          </a:p>
          <a:p>
            <a:pPr algn="just">
              <a:defRPr/>
            </a:pPr>
            <a:r>
              <a:rPr lang="pt-B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Exceto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situações que ocorram contaminações durante o período expulsivo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ou ainda, mãe portadora de patologias específicas,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principalmente HIV</a:t>
            </a:r>
            <a:r>
              <a:rPr lang="pt-BR" sz="3200" b="1" i="1" dirty="0">
                <a:latin typeface="Arial" pitchFamily="34" charset="0"/>
                <a:cs typeface="Arial" pitchFamily="34" charset="0"/>
              </a:rPr>
              <a:t>.</a:t>
            </a:r>
            <a:endParaRPr lang="pt-BR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4788024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8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7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74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BANHO DO RECÉM‐NASCIDO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despir o recém‐nascido aproveitar para aferir o peso.</a:t>
            </a:r>
          </a:p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Material necessário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Banheira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mesa auxiliar, toalha de banho, sabonete líquido neutro, gaze ou bolas de algodão, lençol para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berço, saco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lixo, luva de procedimento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29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DESCRIÇÃO DA TÉCNICA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964488" cy="5877272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Colocar </a:t>
            </a:r>
            <a:r>
              <a:rPr lang="pt-BR" dirty="0">
                <a:latin typeface="Arial" pitchFamily="34" charset="0"/>
                <a:cs typeface="Arial" pitchFamily="34" charset="0"/>
              </a:rPr>
              <a:t>água na banheira na temperatura de 37° a 38°C;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testar a água. Se necessário utilizar termômetro de banho;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calçar as luvas de procedimento;.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o rosto e a cabeça podem ser lavados sem retirar a roupa da criança;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lavar o rosto do recém‐nascido com água, enxaguar;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lavar </a:t>
            </a:r>
            <a:r>
              <a:rPr lang="pt-BR" dirty="0">
                <a:latin typeface="Arial" pitchFamily="34" charset="0"/>
                <a:cs typeface="Arial" pitchFamily="34" charset="0"/>
              </a:rPr>
              <a:t>a cabeça com sabonete e movimentos circulares,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enxaguar;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secar </a:t>
            </a:r>
            <a:r>
              <a:rPr lang="pt-BR" dirty="0">
                <a:latin typeface="Arial" pitchFamily="34" charset="0"/>
                <a:cs typeface="Arial" pitchFamily="34" charset="0"/>
              </a:rPr>
              <a:t>o rosto e 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cabelos;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despir </a:t>
            </a:r>
            <a:r>
              <a:rPr lang="pt-BR" dirty="0">
                <a:latin typeface="Arial" pitchFamily="34" charset="0"/>
                <a:cs typeface="Arial" pitchFamily="34" charset="0"/>
              </a:rPr>
              <a:t>a criança e colocá‐la na banheira com o tórax apoiado em uma das mãos (decúbito ventral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olocar inicialmente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os pés, jogar água aos poucos nas costas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criança;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50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503920" cy="615042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 criança em decúbito ventral sente‐se mais protegida, uma vez que está sem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roupa;.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olocar </a:t>
            </a:r>
            <a:r>
              <a:rPr lang="pt-BR" dirty="0">
                <a:latin typeface="Arial" pitchFamily="34" charset="0"/>
                <a:cs typeface="Arial" pitchFamily="34" charset="0"/>
              </a:rPr>
              <a:t>a criança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aos poucos </a:t>
            </a:r>
            <a:r>
              <a:rPr lang="pt-BR" dirty="0">
                <a:latin typeface="Arial" pitchFamily="34" charset="0"/>
                <a:cs typeface="Arial" pitchFamily="34" charset="0"/>
              </a:rPr>
              <a:t>na banheira permite que a mesma se adapte a temperatura da água;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segurar o bebê com firmeza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colocá-lo sentado </a:t>
            </a:r>
            <a:r>
              <a:rPr lang="pt-BR" dirty="0">
                <a:latin typeface="Arial" pitchFamily="34" charset="0"/>
                <a:cs typeface="Arial" pitchFamily="34" charset="0"/>
              </a:rPr>
              <a:t>na banheira;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lavar o pescoço, tórax, axilas, braços, pernas e genitais;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proceder à higiene das costas, e pernas;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retirar o bebê da água e envolver em toalha macia;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secar com movimentos suaves;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vestir a roupa do bebê (parte superior);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proceder à higiene do coto umbilical;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vestir </a:t>
            </a:r>
            <a:r>
              <a:rPr lang="pt-BR" dirty="0">
                <a:latin typeface="Arial" pitchFamily="34" charset="0"/>
                <a:cs typeface="Arial" pitchFamily="34" charset="0"/>
              </a:rPr>
              <a:t>a fralda e o restante da roupa.;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anotar </a:t>
            </a:r>
            <a:r>
              <a:rPr lang="pt-BR" dirty="0">
                <a:latin typeface="Arial" pitchFamily="34" charset="0"/>
                <a:cs typeface="Arial" pitchFamily="34" charset="0"/>
              </a:rPr>
              <a:t>o procedimento e organizar a unidade..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0826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440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HIGIENE DO COTO UMBILICAL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eve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ser realizada três vezes ao dia ou de acordo com 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necessidade (a cada troca de fraldas).</a:t>
            </a:r>
          </a:p>
          <a:p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Material necessário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Cotonetes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álcool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70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%.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94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DESCRIÇÃO DA TÉCNICA</a:t>
            </a:r>
            <a:b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5256584"/>
          </a:xfrm>
        </p:spPr>
        <p:txBody>
          <a:bodyPr>
            <a:normAutofit/>
          </a:bodyPr>
          <a:lstStyle/>
          <a:p>
            <a:r>
              <a:rPr lang="pt-BR" dirty="0" smtClean="0"/>
              <a:t>Umedecer </a:t>
            </a:r>
            <a:r>
              <a:rPr lang="pt-BR" dirty="0"/>
              <a:t>o cotonete com álcool a 70%;</a:t>
            </a:r>
          </a:p>
          <a:p>
            <a:r>
              <a:rPr lang="pt-BR" dirty="0" smtClean="0"/>
              <a:t>o </a:t>
            </a:r>
            <a:r>
              <a:rPr lang="pt-BR" dirty="0"/>
              <a:t>álcool a 70% é antisséptico e auxilia no processo de mumificação do coto;</a:t>
            </a:r>
          </a:p>
          <a:p>
            <a:r>
              <a:rPr lang="pt-BR" dirty="0" smtClean="0"/>
              <a:t>proceder </a:t>
            </a:r>
            <a:r>
              <a:rPr lang="pt-BR" dirty="0"/>
              <a:t>à limpeza da base do coto umbilical com movimentos circulares;</a:t>
            </a:r>
          </a:p>
          <a:p>
            <a:r>
              <a:rPr lang="pt-BR" dirty="0" smtClean="0"/>
              <a:t>com </a:t>
            </a:r>
            <a:r>
              <a:rPr lang="pt-BR" dirty="0"/>
              <a:t>outro cotonete pincelar todo o coto umbilical com álcool a 70%;</a:t>
            </a:r>
          </a:p>
          <a:p>
            <a:r>
              <a:rPr lang="pt-BR" dirty="0" smtClean="0"/>
              <a:t>se </a:t>
            </a:r>
            <a:r>
              <a:rPr lang="pt-BR" dirty="0"/>
              <a:t>o </a:t>
            </a:r>
            <a:r>
              <a:rPr lang="pt-BR" dirty="0" err="1"/>
              <a:t>clamp</a:t>
            </a:r>
            <a:r>
              <a:rPr lang="pt-BR" dirty="0"/>
              <a:t> estiver presente realizar desinfecção com álcool a 70%;</a:t>
            </a:r>
          </a:p>
          <a:p>
            <a:r>
              <a:rPr lang="pt-BR" dirty="0" smtClean="0"/>
              <a:t>observar </a:t>
            </a:r>
            <a:r>
              <a:rPr lang="pt-BR" dirty="0"/>
              <a:t>presença de hiperemia ou sangramento;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4157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alt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HIDROCELE</a:t>
            </a:r>
            <a:endParaRPr lang="pt-BR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547260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sz="3000" dirty="0" smtClean="0">
                <a:latin typeface="Arial" pitchFamily="34" charset="0"/>
                <a:cs typeface="Arial" pitchFamily="34" charset="0"/>
              </a:rPr>
              <a:t> - comum, devendo ser reabsorvida</a:t>
            </a:r>
            <a:endParaRPr lang="pt-BR" altLang="pt-BR" sz="3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acúmulo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de quantidades anormais de fluído límpido no interior da túnica vaginal do</a:t>
            </a:r>
            <a:r>
              <a:rPr lang="pt-BR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pt-BR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testículo</a:t>
            </a:r>
          </a:p>
          <a:p>
            <a:pPr algn="just" eaLnBrk="1" hangingPunct="1">
              <a:buFontTx/>
              <a:buChar char="-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- uni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ou bilateral, de etiologia congênita ou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adquirida (traumatismos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, obstruções dos vasos linfáticos ou até mesmo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tumores)</a:t>
            </a:r>
          </a:p>
          <a:p>
            <a:pPr marL="0" indent="0" algn="just" eaLnBrk="1" hangingPunct="1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- acomete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com maior frequência bebês e adultos acima de 45 anos.</a:t>
            </a:r>
          </a:p>
          <a:p>
            <a:pPr algn="just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- na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maior parte dos casos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000" dirty="0" err="1">
                <a:latin typeface="Arial" pitchFamily="34" charset="0"/>
                <a:cs typeface="Arial" pitchFamily="34" charset="0"/>
              </a:rPr>
              <a:t>hidrocele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no bebê não precisa de qualquer tipo de tratamento específico, desaparecendo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até 1 ano de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idade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altLang="pt-BR" dirty="0" smtClean="0"/>
              <a:t> </a:t>
            </a:r>
            <a:endParaRPr lang="pt-BR" altLang="pt-B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16" descr="http://www.drwilly.com.br/Arquivos/Galeria/images/fotos/hidrocele_patolog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pt-BR" altLang="pt-BR" dirty="0" smtClean="0"/>
              <a:t>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fisiológica ao nascimento</a:t>
            </a:r>
            <a:endParaRPr lang="pt-BR" altLang="pt-BR" sz="4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altLang="pt-BR" sz="4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estreitamento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do orifício do prepúcio, que torna impossível puxá-lo para trás por sobre a glande 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pênis</a:t>
            </a:r>
            <a:endParaRPr lang="pt-BR" altLang="pt-BR" sz="4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pt-BR" altLang="pt-BR" dirty="0" smtClean="0">
              <a:solidFill>
                <a:srgbClr val="FF0000"/>
              </a:solidFill>
            </a:endParaRPr>
          </a:p>
        </p:txBody>
      </p:sp>
      <p:sp>
        <p:nvSpPr>
          <p:cNvPr id="9011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AD186-8DC7-4E08-BE31-02CD05AFE4BE}" type="slidenum">
              <a:rPr lang="pt-BR" altLang="pt-BR" smtClean="0"/>
              <a:pPr eaLnBrk="1" hangingPunct="1"/>
              <a:t>7</a:t>
            </a:fld>
            <a:endParaRPr lang="pt-BR" altLang="pt-BR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alt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FIMOSE</a:t>
            </a:r>
            <a:endParaRPr lang="pt-BR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6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0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FontTx/>
              <a:buChar char="-"/>
            </a:pPr>
            <a:r>
              <a:rPr lang="pt-BR" altLang="pt-BR" sz="4800" b="1" dirty="0" smtClean="0">
                <a:latin typeface="Arial" pitchFamily="34" charset="0"/>
                <a:cs typeface="Arial" pitchFamily="34" charset="0"/>
              </a:rPr>
              <a:t>terminal: </a:t>
            </a:r>
            <a:r>
              <a:rPr lang="pt-BR" altLang="pt-BR" sz="4800" dirty="0" smtClean="0">
                <a:latin typeface="Arial" pitchFamily="34" charset="0"/>
                <a:cs typeface="Arial" pitchFamily="34" charset="0"/>
              </a:rPr>
              <a:t>normal</a:t>
            </a:r>
          </a:p>
          <a:p>
            <a:pPr algn="just" eaLnBrk="1" hangingPunct="1">
              <a:buFontTx/>
              <a:buChar char="-"/>
            </a:pPr>
            <a:r>
              <a:rPr lang="pt-BR" altLang="pt-BR" sz="4800" b="1" dirty="0" smtClean="0">
                <a:latin typeface="Arial" pitchFamily="34" charset="0"/>
                <a:cs typeface="Arial" pitchFamily="34" charset="0"/>
              </a:rPr>
              <a:t>ventral:</a:t>
            </a:r>
            <a:r>
              <a:rPr lang="pt-BR" alt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800" dirty="0" err="1" smtClean="0">
                <a:latin typeface="Arial" pitchFamily="34" charset="0"/>
                <a:cs typeface="Arial" pitchFamily="34" charset="0"/>
              </a:rPr>
              <a:t>hipospádia</a:t>
            </a:r>
            <a:r>
              <a:rPr lang="pt-BR" altLang="pt-BR" sz="4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pt-BR" altLang="pt-BR" sz="4800" b="1" dirty="0" smtClean="0">
                <a:latin typeface="Arial" pitchFamily="34" charset="0"/>
                <a:cs typeface="Arial" pitchFamily="34" charset="0"/>
              </a:rPr>
              <a:t>dorsal:</a:t>
            </a:r>
            <a:r>
              <a:rPr lang="pt-BR" alt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4800" dirty="0" err="1" smtClean="0">
                <a:latin typeface="Arial" pitchFamily="34" charset="0"/>
                <a:cs typeface="Arial" pitchFamily="34" charset="0"/>
              </a:rPr>
              <a:t>epispádia</a:t>
            </a:r>
            <a:endParaRPr lang="pt-BR" altLang="pt-BR" sz="4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Espaço Reservado para Dat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9B5A2-7609-456A-8752-E01727069479}" type="datetime1">
              <a:rPr lang="pt-BR" altLang="pt-BR" smtClean="0"/>
              <a:pPr eaLnBrk="1" hangingPunct="1"/>
              <a:t>15/06/2020</a:t>
            </a:fld>
            <a:endParaRPr lang="pt-BR" altLang="pt-BR" smtClean="0"/>
          </a:p>
        </p:txBody>
      </p:sp>
      <p:sp>
        <p:nvSpPr>
          <p:cNvPr id="90116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mtClean="0"/>
              <a:t>Enfermagem em Saúde da Criança</a:t>
            </a:r>
          </a:p>
        </p:txBody>
      </p:sp>
      <p:sp>
        <p:nvSpPr>
          <p:cNvPr id="9011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AD186-8DC7-4E08-BE31-02CD05AFE4BE}" type="slidenum">
              <a:rPr lang="pt-BR" altLang="pt-BR" smtClean="0"/>
              <a:pPr eaLnBrk="1" hangingPunct="1"/>
              <a:t>9</a:t>
            </a:fld>
            <a:endParaRPr lang="pt-BR" altLang="pt-BR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alt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LOCALIZAÇÃO DO MEATO URINÁRIO</a:t>
            </a:r>
            <a:endParaRPr lang="pt-BR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43352</TotalTime>
  <Words>1365</Words>
  <Application>Microsoft Office PowerPoint</Application>
  <PresentationFormat>Apresentação na tela (4:3)</PresentationFormat>
  <Paragraphs>154</Paragraphs>
  <Slides>46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Cívico</vt:lpstr>
      <vt:lpstr>SISTEMA URINÁRIO</vt:lpstr>
      <vt:lpstr>GENITÁLIA MASCULINA</vt:lpstr>
      <vt:lpstr>Apresentação do PowerPoint</vt:lpstr>
      <vt:lpstr>Apresentação do PowerPoint</vt:lpstr>
      <vt:lpstr>HIDROCELE</vt:lpstr>
      <vt:lpstr>Apresentação do PowerPoint</vt:lpstr>
      <vt:lpstr>FIMOSE</vt:lpstr>
      <vt:lpstr>Apresentação do PowerPoint</vt:lpstr>
      <vt:lpstr>LOCALIZAÇÃO DO MEATO URINÁRIO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GENITÁLIA FEMININA</vt:lpstr>
      <vt:lpstr>Apresentação do PowerPoint</vt:lpstr>
      <vt:lpstr>SISTEMA ENDÓCRINO</vt:lpstr>
      <vt:lpstr>Apresentação do PowerPoint</vt:lpstr>
      <vt:lpstr>Apresentação do PowerPoint</vt:lpstr>
      <vt:lpstr>Apresentação do PowerPoint</vt:lpstr>
      <vt:lpstr>SISTEMA MÚSCULOESQUELÉTICO</vt:lpstr>
      <vt:lpstr>ESQUELETO E ARTICULAÇÕES </vt:lpstr>
      <vt:lpstr>MUSCULATURA </vt:lpstr>
      <vt:lpstr>ESQUELETO E ARTICULAÇÕES </vt:lpstr>
      <vt:lpstr>SISTEMA NERVOSO</vt:lpstr>
      <vt:lpstr>Apresentação do PowerPoint</vt:lpstr>
      <vt:lpstr>Apresentação do PowerPoint</vt:lpstr>
      <vt:lpstr>SISTEMA NERVOSO</vt:lpstr>
      <vt:lpstr>COLUNA VERTEBRAL: ÁREA SACROLOMBAR </vt:lpstr>
      <vt:lpstr>Apresentação do PowerPoint</vt:lpstr>
      <vt:lpstr>Apresentação do PowerPoint</vt:lpstr>
      <vt:lpstr>Apresentação do PowerPoint</vt:lpstr>
      <vt:lpstr>Apresentação do PowerPoint</vt:lpstr>
      <vt:lpstr>VERIFICAÇÃO DE SINAIS VITAIS</vt:lpstr>
      <vt:lpstr>CONTROLE DE TEMPERATURA   </vt:lpstr>
      <vt:lpstr>CONTROLE DA FREQUÊNCIA RESPIRATÓRIA: </vt:lpstr>
      <vt:lpstr>CONTROLE DA FREQUÊNCIA RESPIRATÓRIA: </vt:lpstr>
      <vt:lpstr>CONTROLE DA FREQUÊNCIA CARDÍACA </vt:lpstr>
      <vt:lpstr>Apresentação do PowerPoint</vt:lpstr>
      <vt:lpstr>BANHO DO RECÉM‐NASCIDO </vt:lpstr>
      <vt:lpstr>DESCRIÇÃO DA TÉCNICA </vt:lpstr>
      <vt:lpstr>Apresentação do PowerPoint</vt:lpstr>
      <vt:lpstr>Apresentação do PowerPoint</vt:lpstr>
      <vt:lpstr>HIGIENE DO COTO UMBILICAL </vt:lpstr>
      <vt:lpstr>DESCRIÇÃO DA TÉCNICA 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268</cp:revision>
  <dcterms:created xsi:type="dcterms:W3CDTF">2017-05-06T23:28:49Z</dcterms:created>
  <dcterms:modified xsi:type="dcterms:W3CDTF">2020-06-15T14:02:32Z</dcterms:modified>
</cp:coreProperties>
</file>