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634" r:id="rId2"/>
    <p:sldId id="813" r:id="rId3"/>
    <p:sldId id="592" r:id="rId4"/>
    <p:sldId id="593" r:id="rId5"/>
    <p:sldId id="637" r:id="rId6"/>
    <p:sldId id="638" r:id="rId7"/>
    <p:sldId id="641" r:id="rId8"/>
    <p:sldId id="596" r:id="rId9"/>
    <p:sldId id="640" r:id="rId10"/>
    <p:sldId id="594" r:id="rId11"/>
    <p:sldId id="59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814" r:id="rId21"/>
    <p:sldId id="815" r:id="rId22"/>
    <p:sldId id="816" r:id="rId23"/>
    <p:sldId id="817" r:id="rId24"/>
    <p:sldId id="818" r:id="rId25"/>
    <p:sldId id="819" r:id="rId26"/>
    <p:sldId id="624" r:id="rId27"/>
    <p:sldId id="627" r:id="rId28"/>
    <p:sldId id="625" r:id="rId29"/>
    <p:sldId id="626" r:id="rId30"/>
    <p:sldId id="642" r:id="rId31"/>
    <p:sldId id="643" r:id="rId32"/>
    <p:sldId id="645" r:id="rId33"/>
    <p:sldId id="646" r:id="rId34"/>
    <p:sldId id="644" r:id="rId35"/>
    <p:sldId id="647" r:id="rId36"/>
    <p:sldId id="648" r:id="rId37"/>
    <p:sldId id="650" r:id="rId38"/>
    <p:sldId id="652" r:id="rId39"/>
    <p:sldId id="653" r:id="rId40"/>
    <p:sldId id="660" r:id="rId41"/>
    <p:sldId id="657" r:id="rId42"/>
    <p:sldId id="655" r:id="rId43"/>
    <p:sldId id="662" r:id="rId44"/>
    <p:sldId id="663" r:id="rId45"/>
    <p:sldId id="665" r:id="rId46"/>
    <p:sldId id="820" r:id="rId47"/>
    <p:sldId id="822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29/05/2020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24744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BILIRRUBINA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Pigmento amarelo-alaranjado, produto da  degradação da hemoglobina liberada dos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eritrócitos</a:t>
            </a:r>
          </a:p>
          <a:p>
            <a:pPr>
              <a:lnSpc>
                <a:spcPct val="80000"/>
              </a:lnSpc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No adulto, 1% da hemoglobina existente é degradada diariamente.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4000" b="1" i="1" u="sng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4000" b="1" i="1" u="sng" dirty="0">
                <a:latin typeface="Arial" pitchFamily="34" charset="0"/>
                <a:cs typeface="Arial" pitchFamily="34" charset="0"/>
              </a:rPr>
              <a:t>RN  a produção é 2x superior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pt-BR" sz="2400" dirty="0"/>
          </a:p>
          <a:p>
            <a:pPr lvl="1">
              <a:lnSpc>
                <a:spcPct val="8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FISIOLÓGICA</a:t>
            </a: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964488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- manifesta-se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48 a 72 horas pós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o nascimento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e o nível sérico de bilirrubina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atinge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o pico de 4 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12mg/dl</a:t>
            </a:r>
          </a:p>
          <a:p>
            <a:pPr marL="0" indent="0" algn="just">
              <a:buNone/>
            </a:pPr>
            <a:endParaRPr lang="pt-BR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- ocorre por imaturidade do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fígado para a excreção da bilirrubina em excesso. </a:t>
            </a:r>
          </a:p>
          <a:p>
            <a:pPr marL="0" indent="0" algn="just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área acometida restringe-se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face e ao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tórax</a:t>
            </a:r>
          </a:p>
          <a:p>
            <a:pPr marL="0" indent="0" algn="just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CAUSAS: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circulação hepática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carga de bilirrubina aumentada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captação hepática de bilirrubina plasmática  reduzida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conjugação da bilirrubina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excreção de bilirrubina diminuída.</a:t>
            </a:r>
            <a:endParaRPr lang="pt-BR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7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PATOLÓGICA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Icterícia clínica evidente nas primeiras 24 horas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após nascimento 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nível de bilirrubina sérica se eleva acima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13mg/dl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icterícia que perdure mais de dez dias em RN 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termo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21 dias de vida em prematuros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CAUSAS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incompatibilidade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sanguínea ABO ou RH,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anormalidades hepáticas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biliares, metabólicas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infecção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10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ICTERÍCIA NEONATAL</a:t>
            </a:r>
            <a:endParaRPr lang="pt-B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748464" cy="5445224"/>
          </a:xfrm>
        </p:spPr>
        <p:txBody>
          <a:bodyPr/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Mais visível quanto maior o tecido celular subcutâneo.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Aparente a partir de níveis de 5mg/dl (zona I)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15 mg/dl: Zona II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 partir de 20mg/dl: Zona V 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Progressão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crânio-caudal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ZONAS  DE KRAMER</a:t>
            </a:r>
            <a:endParaRPr lang="pt-B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kram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252253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987825" y="1628774"/>
            <a:ext cx="6156176" cy="3888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t-BR" sz="500" dirty="0" smtClean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RN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termo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                           </a:t>
            </a:r>
            <a:r>
              <a:rPr lang="pt-BR" sz="1200" b="1" u="sng" dirty="0" smtClean="0">
                <a:solidFill>
                  <a:srgbClr val="000000"/>
                </a:solidFill>
                <a:effectLst/>
                <a:latin typeface="Arial" charset="0"/>
              </a:rPr>
              <a:t>RN </a:t>
            </a:r>
            <a:r>
              <a:rPr lang="pt-BR" sz="1200" b="1" u="sng" dirty="0">
                <a:solidFill>
                  <a:srgbClr val="000000"/>
                </a:solidFill>
                <a:effectLst/>
                <a:latin typeface="Arial" charset="0"/>
              </a:rPr>
              <a:t>Baixo peso	</a:t>
            </a:r>
            <a:endParaRPr lang="pt-BR" sz="12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Zona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	      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Bilirrubina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(mg/100ml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)	</a:t>
            </a:r>
            <a:r>
              <a:rPr lang="pt-BR" sz="105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 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Bilirrubina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(mg/100ml)</a:t>
            </a:r>
            <a:r>
              <a:rPr lang="pt-BR" sz="105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</a:p>
          <a:p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cutânea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Limites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Média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Limites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Média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	4,3 - 7,8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5,9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0,3)	4,1 - 7,5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	5,4 - 12,2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8,9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1,7)	5,6 -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12,1     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9,4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1,9)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3	8,1 - 16,5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11,8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1,8)	7,1 - 14,8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11,4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2,3)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4	11,1 - 18,3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15,0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1,7)	9,3 - 18,4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13,3 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  <a:sym typeface="Symbol" pitchFamily="18" charset="2"/>
              </a:rPr>
              <a:t>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2,1)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5	15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                10,5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Arial" charset="0"/>
              </a:rPr>
              <a:t>     -</a:t>
            </a:r>
            <a:r>
              <a:rPr lang="pt-BR" sz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endParaRPr lang="pt-BR" sz="500" dirty="0">
              <a:solidFill>
                <a:srgbClr val="000000"/>
              </a:solidFill>
              <a:effectLst/>
              <a:latin typeface="Arial" charset="0"/>
            </a:endParaRPr>
          </a:p>
          <a:p>
            <a:endParaRPr lang="pt-BR" sz="12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EFEITOS  NOCIVOS  DA  HIPERBILIRRUBINEMIA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857555" cy="58052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 bilirrubina indireta pode ser tóxica.</a:t>
            </a:r>
          </a:p>
          <a:p>
            <a:r>
              <a:rPr lang="pt-BR" sz="4000" dirty="0" err="1">
                <a:latin typeface="Arial" pitchFamily="34" charset="0"/>
                <a:cs typeface="Arial" pitchFamily="34" charset="0"/>
              </a:rPr>
              <a:t>Kernicterus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: Impregnação de BI no cérebro, associada a níveis superiores a 20 mg/dl. 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Encefalopatia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bilirrubínica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:  Quadro clínico neurológico relativo à impregnação de bilirrubina.</a:t>
            </a:r>
          </a:p>
        </p:txBody>
      </p:sp>
    </p:spTree>
    <p:extLst>
      <p:ext uri="{BB962C8B-B14F-4D97-AF65-F5344CB8AC3E}">
        <p14:creationId xmlns:p14="http://schemas.microsoft.com/office/powerpoint/2010/main" val="20014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FATORES  COADJUVANTES  NA  ENCEFALOPATIA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497515" cy="5301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Imaturidade.</a:t>
            </a:r>
          </a:p>
          <a:p>
            <a:pPr>
              <a:lnSpc>
                <a:spcPct val="90000"/>
              </a:lnSpc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Hiper-hemólise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de qualquer etiologia.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Hipóxia neonatal.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Acidose.</a:t>
            </a:r>
          </a:p>
          <a:p>
            <a:pPr>
              <a:lnSpc>
                <a:spcPct val="90000"/>
              </a:lnSpc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Hipoalbuminemia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Infecções graves.</a:t>
            </a:r>
          </a:p>
          <a:p>
            <a:pPr>
              <a:lnSpc>
                <a:spcPct val="90000"/>
              </a:lnSpc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Presença de certas drogas ou substâncias no plasma.</a:t>
            </a:r>
          </a:p>
        </p:txBody>
      </p:sp>
    </p:spTree>
    <p:extLst>
      <p:ext uri="{BB962C8B-B14F-4D97-AF65-F5344CB8AC3E}">
        <p14:creationId xmlns:p14="http://schemas.microsoft.com/office/powerpoint/2010/main" val="32026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TRATAMENTO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7"/>
            <a:ext cx="9144000" cy="5445224"/>
          </a:xfrm>
        </p:spPr>
        <p:txBody>
          <a:bodyPr/>
          <a:lstStyle/>
          <a:p>
            <a:endParaRPr lang="pt-BR" dirty="0"/>
          </a:p>
          <a:p>
            <a:r>
              <a:rPr lang="pt-BR" sz="4400" dirty="0">
                <a:latin typeface="Arial" pitchFamily="34" charset="0"/>
                <a:cs typeface="Arial" pitchFamily="34" charset="0"/>
              </a:rPr>
              <a:t>Fototerapia: Metabolismo alternativo da bilirrubina.</a:t>
            </a:r>
          </a:p>
          <a:p>
            <a:pPr>
              <a:buFont typeface="Wingdings" pitchFamily="2" charset="2"/>
              <a:buNone/>
            </a:pPr>
            <a:endParaRPr lang="pt-BR" sz="4400" dirty="0">
              <a:latin typeface="Arial" pitchFamily="34" charset="0"/>
              <a:cs typeface="Arial" pitchFamily="34" charset="0"/>
            </a:endParaRPr>
          </a:p>
          <a:p>
            <a:r>
              <a:rPr lang="pt-BR" sz="4400" dirty="0" err="1">
                <a:latin typeface="Arial" pitchFamily="34" charset="0"/>
                <a:cs typeface="Arial" pitchFamily="34" charset="0"/>
              </a:rPr>
              <a:t>Exsangüineotransfusão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Remoção da bilirrubina intravascular.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FOTOTERAPIA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09075" cy="5805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É o tratamento mais utilizado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tiliza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energia luminosa para transformar a bilirrubina acumulada no sangue em produtos mais hidrossolúveis, para serem excretados rapidamente pela bile e pela urina. </a:t>
            </a:r>
          </a:p>
          <a:p>
            <a:pPr marL="0" indent="0">
              <a:buNone/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Indicações: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considerar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as causas, a idade pós-natal e a concentração de bilirrubina sérica.</a:t>
            </a:r>
          </a:p>
        </p:txBody>
      </p:sp>
    </p:spTree>
    <p:extLst>
      <p:ext uri="{BB962C8B-B14F-4D97-AF65-F5344CB8AC3E}">
        <p14:creationId xmlns:p14="http://schemas.microsoft.com/office/powerpoint/2010/main" val="22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dirty="0" smtClean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rgbClr val="FFCC00"/>
                </a:solidFill>
                <a:latin typeface="Arial" charset="0"/>
              </a:rPr>
            </a:b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r>
              <a:rPr lang="pt-BR" sz="4400" b="1" dirty="0" smtClean="0">
                <a:solidFill>
                  <a:srgbClr val="FF0000"/>
                </a:solidFill>
                <a:effectLst/>
                <a:latin typeface="Arial" charset="0"/>
              </a:rPr>
              <a:t>INDICAÇÃO DE FOTOTERAPIA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sz="54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Arial" charset="0"/>
              </a:rPr>
            </a:br>
            <a:endParaRPr lang="pt-BR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54874"/>
            <a:ext cx="6984776" cy="30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5949280"/>
            <a:ext cx="8460432" cy="61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70000"/>
              </a:lnSpc>
              <a:tabLst>
                <a:tab pos="1333500" algn="l"/>
              </a:tabLst>
            </a:pPr>
            <a:r>
              <a:rPr lang="pt-BR" sz="2400" dirty="0" smtClean="0">
                <a:solidFill>
                  <a:schemeClr val="bg2"/>
                </a:solidFill>
                <a:latin typeface="Arial" charset="0"/>
              </a:rPr>
              <a:t>RN &lt; 2500g ao nascer c/ 24 h de vida não são considerados saudáveis</a:t>
            </a:r>
            <a:endParaRPr lang="pt-BR" sz="28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577656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effectLst/>
                <a:latin typeface="Arial" charset="0"/>
              </a:rPr>
              <a:t>RN a termo, saudáveis, sem Doença Hemolítica </a:t>
            </a:r>
            <a:endParaRPr lang="pt-BR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8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rgbClr val="FFCC00"/>
                </a:solidFill>
                <a:effectLst/>
                <a:latin typeface="Arial" charset="0"/>
              </a:rPr>
              <a:t/>
            </a:r>
            <a:br>
              <a:rPr lang="pt-BR" sz="4400" dirty="0" smtClean="0">
                <a:solidFill>
                  <a:srgbClr val="FFCC00"/>
                </a:solidFill>
                <a:effectLst/>
                <a:latin typeface="Arial" charset="0"/>
              </a:rPr>
            </a:br>
            <a:r>
              <a:rPr lang="pt-BR" sz="4400" b="1" dirty="0" smtClean="0">
                <a:solidFill>
                  <a:srgbClr val="FF0000"/>
                </a:solidFill>
                <a:effectLst/>
                <a:latin typeface="Arial" charset="0"/>
              </a:rPr>
              <a:t>INDICAÇÃO DE FOTOTERAPIA</a:t>
            </a:r>
            <a:r>
              <a:rPr lang="pt-BR" dirty="0">
                <a:solidFill>
                  <a:srgbClr val="FFCC00"/>
                </a:solidFill>
                <a:latin typeface="Arial" charset="0"/>
              </a:rPr>
              <a:t/>
            </a:r>
            <a:br>
              <a:rPr lang="pt-BR" dirty="0">
                <a:solidFill>
                  <a:srgbClr val="FFCC00"/>
                </a:solidFill>
                <a:latin typeface="Arial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250" y="1773238"/>
            <a:ext cx="8540750" cy="4751387"/>
          </a:xfrm>
        </p:spPr>
        <p:txBody>
          <a:bodyPr/>
          <a:lstStyle/>
          <a:p>
            <a:r>
              <a:rPr lang="pt-BR" b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RN &lt; 2500 g ao nascer</a:t>
            </a:r>
          </a:p>
          <a:p>
            <a:endParaRPr lang="pt-BR" b="1" dirty="0">
              <a:solidFill>
                <a:srgbClr val="FFCC00"/>
              </a:solidFill>
              <a:latin typeface="Arial" charset="0"/>
            </a:endParaRPr>
          </a:p>
          <a:p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b="1" dirty="0">
              <a:solidFill>
                <a:srgbClr val="FFCC00"/>
              </a:solidFill>
              <a:latin typeface="Arial" charset="0"/>
            </a:endParaRPr>
          </a:p>
          <a:p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Fototerapia Precoce: RN &lt; 1000g – BI de 5 – 6 mg%</a:t>
            </a:r>
            <a:endParaRPr lang="pt-BR" sz="3600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endParaRPr lang="pt-BR" b="1" dirty="0" smtClean="0">
              <a:solidFill>
                <a:srgbClr val="FFCC00"/>
              </a:solidFill>
              <a:latin typeface="Arial" charset="0"/>
            </a:endParaRPr>
          </a:p>
          <a:p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25700"/>
            <a:ext cx="8540750" cy="273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6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626160" cy="569438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Para a bilirrubina ser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eliminada pelo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organismo,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necessita ser conjugada a um açúcar no fígado e sofrer a ação da bile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6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EFICIÊNCIA DA FOTOTERAPIA DEPENDE DE: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nível sérico inicial de bilirrubina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idade gestacional</a:t>
            </a:r>
          </a:p>
          <a:p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irradiância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do foco luminoso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tipo de nutrição que o RN está recebendo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superfície corporal exposta à luz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distância entre a fonte luminosa e o RN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idade de pós-natal do RN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doenças associadas, proteínas séricas,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peso ao nascimento e a causa da icterícia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7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CUIDADOS NA FOTOTERAPIA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 temperatura corporal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cada três horas para detectar hipotermia ou hipertermia, e o peso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diariamente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ontrolar a distância e posicionamento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fonte luminosa do neonato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cuidados com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higiene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prevenção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queimaduras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orientar os pais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acerca do cuidado, manuseio e informações fisiológicas, patológicas sobre o que está acontecendo com o bebê.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401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NA FOTOTERAPIA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oferta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hídrica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dirty="0">
                <a:latin typeface="Arial" pitchFamily="34" charset="0"/>
                <a:cs typeface="Arial" pitchFamily="34" charset="0"/>
              </a:rPr>
              <a:t>a fototerapia com lâmpada fluorescente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halógena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pode provocar elevação da temperatura,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aumento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do consumo de oxigênio, da frequência respiratória e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fluxo sanguíneo </a:t>
            </a:r>
            <a:r>
              <a:rPr lang="pt-BR" dirty="0">
                <a:latin typeface="Arial" pitchFamily="34" charset="0"/>
                <a:cs typeface="Arial" pitchFamily="34" charset="0"/>
              </a:rPr>
              <a:t>na pele, culminando em maior perda insensível de água.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Proteger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os olhos </a:t>
            </a:r>
            <a:r>
              <a:rPr lang="pt-BR" dirty="0">
                <a:latin typeface="Arial" pitchFamily="34" charset="0"/>
                <a:cs typeface="Arial" pitchFamily="34" charset="0"/>
              </a:rPr>
              <a:t>com cobertura radiopaca por meio de camadas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veludo negro </a:t>
            </a:r>
            <a:r>
              <a:rPr lang="pt-BR" dirty="0">
                <a:latin typeface="Arial" pitchFamily="34" charset="0"/>
                <a:cs typeface="Arial" pitchFamily="34" charset="0"/>
              </a:rPr>
              <a:t>ou papel carbono negro envolto em gaze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Pausar a fototerapia durante a alimentação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inclusive com a retirada da cobertura dos olhos, desde que a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bilirrubinemia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não esteja muito elevada.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6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CUIDADOS NA FOTOTERAPIA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utilizar ou suspender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fototerapia se os níveis de BD estiverem elevados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houver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colestase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para evitar o aparecimento da síndrome do bebê bronzeado,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 caracteriza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pelo depósito de derivados de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cobreporfirina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no plasma, urina e pele.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Cobrir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 solução parenteral e o equipo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papel alumínio ou usar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extensores impermeáveis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à luz, pois a exposição de soluções de aminoácidos ou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multivitamínicas ao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comprimento de luz azul altera as propriedades da nutrição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parenteral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PERDA DE LÍQUIDO REQUER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balanço hídrico rigoroso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exame físico completo </a:t>
            </a:r>
          </a:p>
          <a:p>
            <a:pPr algn="ctr"/>
            <a:r>
              <a:rPr lang="pt-BR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 DE COMPETÊNCIA DA ENFERMAGEM A BOA EXECUÇÃO DESSES DOIS PROCEDIMENTOS</a:t>
            </a:r>
            <a:endParaRPr lang="pt-BR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EFEITOS COLATERAIS (raros)</a:t>
            </a:r>
            <a:endParaRPr lang="pt-BR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819650" cy="5111849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Bronzeamento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Erupção cutânea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Queimadura</a:t>
            </a:r>
          </a:p>
          <a:p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Termorregulação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Efeitos sobre a retina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Efeitos sobre o trato gastrointestinal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572000" cy="558924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Efeito sobre a velocidade do fluxo sanguíneo cerebral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Síndrome do bebê bronze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comportamentais e efeitos sobre a relação bebê-família.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82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EXSANGÜINEOTRANSFUSÃO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3"/>
            <a:ext cx="8661152" cy="5373217"/>
          </a:xfrm>
        </p:spPr>
        <p:txBody>
          <a:bodyPr/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Remove parcialmente hemácias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hemolisadas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anticorpos ligados ou não às hemácias; bilirrubina plasmática.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Diminui rapidamente os níveis séricos de  bilirrubina.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Indicação precoce nos casos em que ocorre aumento da hemólise.</a:t>
            </a:r>
          </a:p>
        </p:txBody>
      </p:sp>
    </p:spTree>
    <p:extLst>
      <p:ext uri="{BB962C8B-B14F-4D97-AF65-F5344CB8AC3E}">
        <p14:creationId xmlns:p14="http://schemas.microsoft.com/office/powerpoint/2010/main" val="12907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EXSANGÜINEOTRANSFUSÃO</a:t>
            </a:r>
            <a: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4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Indicações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BI&gt; 4,5 ou HT &lt; 11mg/dl na vigência de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Coombs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direto positivo.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Velocidade de aumento da BI superior a 0,5mg/dl/h se HT entre 11 e 13 ou superior a 1mg/dl/h.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Elevação importante da BI.</a:t>
            </a:r>
          </a:p>
          <a:p>
            <a:pPr>
              <a:lnSpc>
                <a:spcPct val="90000"/>
              </a:lnSpc>
            </a:pPr>
            <a:r>
              <a:rPr lang="pt-BR" sz="2800" dirty="0" err="1">
                <a:latin typeface="Arial" pitchFamily="34" charset="0"/>
                <a:cs typeface="Arial" pitchFamily="34" charset="0"/>
              </a:rPr>
              <a:t>Refratariedade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à fototerapia intensiva por 12h.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Sinais de comprometimento neurológico.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Indicações relativas</a:t>
            </a:r>
          </a:p>
          <a:p>
            <a:pPr lvl="1">
              <a:lnSpc>
                <a:spcPct val="90000"/>
              </a:lnSpc>
            </a:pPr>
            <a:r>
              <a:rPr lang="pt-BR" sz="2400" dirty="0" err="1">
                <a:latin typeface="Arial" pitchFamily="34" charset="0"/>
                <a:cs typeface="Arial" pitchFamily="34" charset="0"/>
              </a:rPr>
              <a:t>Reticulocitose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Hemoglobina = 13g/dl e caindo em 24h</a:t>
            </a:r>
          </a:p>
          <a:p>
            <a:pPr lvl="1">
              <a:lnSpc>
                <a:spcPct val="9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RNPT ou com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comorbidades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neonatais (asfixia perinatal, hipotermia, hemólise,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hipoalbuminemia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infecções, hipoglicemia)</a:t>
            </a:r>
          </a:p>
        </p:txBody>
      </p:sp>
    </p:spTree>
    <p:extLst>
      <p:ext uri="{BB962C8B-B14F-4D97-AF65-F5344CB8AC3E}">
        <p14:creationId xmlns:p14="http://schemas.microsoft.com/office/powerpoint/2010/main" val="14963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TESTE DIRETO DE COOMBS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039841"/>
          </a:xfrm>
        </p:spPr>
        <p:txBody>
          <a:bodyPr>
            <a:normAutofit lnSpcReduction="10000"/>
          </a:bodyPr>
          <a:lstStyle/>
          <a:p>
            <a:r>
              <a:rPr lang="pt-BR" sz="48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sado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para testar a anemia hemolítica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autoimune e nos casos de icterícia neonatal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Detecta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anticorpos ou proteínas do complemento ligadas à superfície dos glóbulos vermelhos. </a:t>
            </a:r>
          </a:p>
        </p:txBody>
      </p:sp>
    </p:spTree>
    <p:extLst>
      <p:ext uri="{BB962C8B-B14F-4D97-AF65-F5344CB8AC3E}">
        <p14:creationId xmlns:p14="http://schemas.microsoft.com/office/powerpoint/2010/main" val="336590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TESTE INDIRETO DE COOMBS</a:t>
            </a:r>
            <a:endParaRPr lang="pt-BR" sz="4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967833"/>
          </a:xfrm>
        </p:spPr>
        <p:txBody>
          <a:bodyPr/>
          <a:lstStyle/>
          <a:p>
            <a:r>
              <a:rPr lang="pt-BR" sz="44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sado no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pré-natal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grávidas,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em testes antes de uma transfusão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sangue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 nos casos de icterícia neonatal.</a:t>
            </a:r>
          </a:p>
          <a:p>
            <a:r>
              <a:rPr lang="pt-BR" sz="4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etecta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anticorpos contra células sanguíneas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no soro retirado do sangue. 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3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47500" lnSpcReduction="20000"/>
          </a:bodyPr>
          <a:lstStyle/>
          <a:p>
            <a:r>
              <a:rPr lang="pt-BR" sz="51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pt-BR" sz="5100" b="1" dirty="0">
                <a:latin typeface="Arial" pitchFamily="34" charset="0"/>
                <a:cs typeface="Arial" pitchFamily="34" charset="0"/>
              </a:rPr>
              <a:t>amarelada da pele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decorrente de sua impregnação por 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bilirrubina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que 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se acumula mais rapidamente do que o fígado pode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eliminar</a:t>
            </a:r>
          </a:p>
          <a:p>
            <a:endParaRPr lang="pt-BR" sz="5100" dirty="0">
              <a:latin typeface="Arial" pitchFamily="34" charset="0"/>
              <a:cs typeface="Arial" pitchFamily="34" charset="0"/>
            </a:endParaRPr>
          </a:p>
          <a:p>
            <a:r>
              <a:rPr lang="pt-BR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achado comum,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metade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a 2/3 do total dos RN têm icterícia visível durante os primeiros dias de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vida, especialmente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nas crianças com idade </a:t>
            </a:r>
            <a:r>
              <a:rPr lang="pt-BR" sz="5100" b="1" dirty="0">
                <a:latin typeface="Arial" pitchFamily="34" charset="0"/>
                <a:cs typeface="Arial" pitchFamily="34" charset="0"/>
              </a:rPr>
              <a:t>entre 48 e 120 horas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vida ( 2 a 5 dias)</a:t>
            </a:r>
          </a:p>
          <a:p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1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ara 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sua mais fácil detecção o exame deve ser feito sob luz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natural</a:t>
            </a:r>
          </a:p>
          <a:p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1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5100" dirty="0" err="1">
                <a:latin typeface="Arial" pitchFamily="34" charset="0"/>
                <a:cs typeface="Arial" pitchFamily="34" charset="0"/>
              </a:rPr>
              <a:t>bilirrubinemia</a:t>
            </a:r>
            <a:r>
              <a:rPr lang="pt-BR" sz="5100" dirty="0">
                <a:latin typeface="Arial" pitchFamily="34" charset="0"/>
                <a:cs typeface="Arial" pitchFamily="34" charset="0"/>
              </a:rPr>
              <a:t> atinge um pico e decresce em uma semana. </a:t>
            </a: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100" dirty="0">
                <a:latin typeface="Arial" pitchFamily="34" charset="0"/>
                <a:cs typeface="Arial" pitchFamily="34" charset="0"/>
              </a:rPr>
              <a:t>Todos os RN têm bilirrubina plasmática mais alta do que o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adulto</a:t>
            </a:r>
            <a:endParaRPr lang="pt-BR" sz="5100" dirty="0">
              <a:latin typeface="Arial" pitchFamily="34" charset="0"/>
              <a:cs typeface="Arial" pitchFamily="34" charset="0"/>
            </a:endParaRP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 </a:t>
            </a:r>
            <a:r>
              <a:rPr lang="pt-BR" sz="5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RN</a:t>
            </a:r>
            <a:r>
              <a:rPr lang="pt-BR" b="1" i="1" dirty="0" smtClean="0">
                <a:solidFill>
                  <a:srgbClr val="FF0000"/>
                </a:solidFill>
              </a:rPr>
              <a:t/>
            </a:r>
            <a:br>
              <a:rPr lang="pt-BR" b="1" i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4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626160" cy="5256584"/>
          </a:xfrm>
        </p:spPr>
        <p:txBody>
          <a:bodyPr/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valiar 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presença de deformidades ósseas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inadequações de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mobilidade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dor à palpação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todos os ossos e articulações do RN.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None/>
              <a:defRPr/>
            </a:pP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Extremidades: </a:t>
            </a:r>
          </a:p>
          <a:p>
            <a:pPr marL="365760" indent="-256032" algn="just">
              <a:buNone/>
              <a:defRPr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DEDOS: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polidactilia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sindactilia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mal formações ungueais;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403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54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SINDACTILIA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964488" cy="5070304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usão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entre dois ou mais dedos das mãos ou dos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pés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existe uma causa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específica.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normalidade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embriológica que pode ser herdada de um dos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pais.</a:t>
            </a: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Desconhecem-se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causas, podendo ser 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uso inadequado de certas drogas, como a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hidantoína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 por exemplo, durante a gravidez.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Em alguns casos está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associada a outras doenças genéticas ou hereditárias.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comum em homens que em mulheres e na raça branca mais que os de qualquer outra.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639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60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97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472608"/>
          </a:xfrm>
        </p:spPr>
        <p:txBody>
          <a:bodyPr/>
          <a:lstStyle/>
          <a:p>
            <a:pPr algn="just"/>
            <a:endParaRPr lang="pt-BR" dirty="0"/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Prega palmar única em ambas as mãos associada à ausência de prega falangiana no 5º quirodáctilo (dedo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mínimo) observada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situações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hipotonia fetal, como na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síndrome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Down.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575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74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9144000" cy="4824536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Manobra de </a:t>
            </a:r>
            <a:r>
              <a:rPr lang="pt-BR" sz="2800" b="1" dirty="0" smtClean="0">
                <a:solidFill>
                  <a:srgbClr val="FF0000"/>
                </a:solidFill>
              </a:rPr>
              <a:t>Barlow e de </a:t>
            </a:r>
            <a:r>
              <a:rPr lang="pt-BR" sz="2800" b="1" dirty="0" err="1" smtClean="0">
                <a:solidFill>
                  <a:srgbClr val="FF0000"/>
                </a:solidFill>
              </a:rPr>
              <a:t>Ortolani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/>
              <a:t>para</a:t>
            </a:r>
            <a:r>
              <a:rPr lang="pt-BR" sz="2800" dirty="0"/>
              <a:t> </a:t>
            </a:r>
            <a:r>
              <a:rPr lang="pt-BR" sz="2800" dirty="0" smtClean="0"/>
              <a:t>afastar </a:t>
            </a:r>
            <a:r>
              <a:rPr lang="pt-BR" sz="2800" dirty="0"/>
              <a:t>a presença de displasia do desenvolvimento do </a:t>
            </a:r>
            <a:r>
              <a:rPr lang="pt-BR" sz="2800" dirty="0" smtClean="0"/>
              <a:t>quadril, </a:t>
            </a:r>
            <a:r>
              <a:rPr lang="pt-BR" sz="2800" dirty="0"/>
              <a:t>o que permite mobilização inadequada da cabeça do fêmur que fica parcialmente desencaixada do </a:t>
            </a:r>
            <a:r>
              <a:rPr lang="pt-BR" sz="2800" dirty="0" smtClean="0"/>
              <a:t>acetábulo)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/>
              <a:t>Se não for </a:t>
            </a:r>
            <a:r>
              <a:rPr lang="pt-BR" sz="2800" dirty="0" smtClean="0"/>
              <a:t>tratada </a:t>
            </a:r>
            <a:r>
              <a:rPr lang="pt-BR" sz="2800" dirty="0"/>
              <a:t>no período neonatal por simples imobilização, a lesão poderá levar a graves limitações na deambulação futura e poderá até haver necessidade de correção cirúrgica.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ESQUELETO E ARTICULAÇÕES</a:t>
            </a:r>
            <a:b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i="1" dirty="0" smtClean="0">
                <a:solidFill>
                  <a:srgbClr val="0070C0"/>
                </a:solidFill>
              </a:rPr>
              <a:t>Articulação </a:t>
            </a:r>
            <a:r>
              <a:rPr lang="pt-BR" sz="4000" b="1" i="1" dirty="0" err="1">
                <a:solidFill>
                  <a:srgbClr val="0070C0"/>
                </a:solidFill>
              </a:rPr>
              <a:t>coxo-femural</a:t>
            </a:r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90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91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1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ICTERÍCIA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184576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empre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deve ter sua causa </a:t>
            </a:r>
            <a:r>
              <a:rPr lang="pt-BR" sz="4800" b="1" dirty="0">
                <a:latin typeface="Arial" pitchFamily="34" charset="0"/>
                <a:cs typeface="Arial" pitchFamily="34" charset="0"/>
              </a:rPr>
              <a:t>investigada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se </a:t>
            </a:r>
            <a:r>
              <a:rPr lang="pt-BR" sz="4800" b="1" dirty="0">
                <a:latin typeface="Arial" pitchFamily="34" charset="0"/>
                <a:cs typeface="Arial" pitchFamily="34" charset="0"/>
              </a:rPr>
              <a:t>detectada nas primeiras 24h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de vida ou quando apresentar-se de forma intensa. 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9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340768"/>
            <a:ext cx="8401050" cy="511264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apresentação pode trazer deformidades transitórias; 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PERÍMETRO CEFÁLICO: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protuberância occipital e pela região mais proeminente da fronte; 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FONTANELAS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anterior (BREGMÁTICA) em forma de losango e posterior (LAMBDÓIDE) triangular e puntiforme; </a:t>
            </a:r>
          </a:p>
        </p:txBody>
      </p:sp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484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EXAME FÍSICO DO RECÉM-NASCIDO</a:t>
            </a:r>
            <a:r>
              <a:rPr lang="pt-B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Cabeça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20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PERÍMETRO CEFÁLICO</a:t>
            </a:r>
            <a:r>
              <a:rPr lang="pt-BR" b="1" dirty="0" smtClean="0">
                <a:solidFill>
                  <a:srgbClr val="0070C0"/>
                </a:solidFill>
              </a:rPr>
              <a:t/>
            </a:r>
            <a:br>
              <a:rPr lang="pt-BR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57200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Medida da circunferência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crânio.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 rapidamente no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ano de vida, para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 adaptar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ao crescimento do cérebro.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PC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muito abaixo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microcefalia?</a:t>
            </a:r>
          </a:p>
          <a:p>
            <a:pPr>
              <a:buFontTx/>
              <a:buChar char="-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PC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muito acima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hidrocefalia?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19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69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09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7687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31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CRÂNIO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47582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SUTURAS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os ossos podem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estar afastados ou com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cavalgamento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BOSSASEROSANGUÍNEA: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relacionada a</a:t>
            </a: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apresentação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CEFALOHEMATOMA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derrame sanguíneo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subperiósteo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pode se calcificar e regride espontaneamente;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218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AutoShape 2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7" name="AutoShape 4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6808" name="Picture 6" descr="http://t3.gstatic.com/images?q=tbn:ANd9GcT0wgkRBbSR8T7IuqU9lrEpBT8djdrCQgDbzmfvbVPS8XwlW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2895600" cy="3119437"/>
          </a:xfrm>
          <a:noFill/>
        </p:spPr>
      </p:pic>
      <p:pic>
        <p:nvPicPr>
          <p:cNvPr id="768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337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2" descr="http://t2.gstatic.com/images?q=tbn:ANd9GcTXo3a1IyN5sUakKaE7GKwsnzbCibQlwqvAWjS9_cC8HQ4ivPS6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30241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BILIRRUBINA INDIRETA OU NÃO CONJUGADA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626160" cy="483028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ubstância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se forma no momento da destruição dos glóbulos vermelhos no sangue e que depois é transportada para o fígado. Por isso, sua concentração é maior no sangue e pode estar alterada quando existe alguma condição envolvendo as hemácias, como a anemia hemolítica, por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exemplo.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BILIRRUBINA DIRETA OU CONJUGADA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orresponde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à conjugação entre a bilirrubina e o ácido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glicurônico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no fígado.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bilirrubina direta sofre ação da bile no intestino, sendo eliminada na forma de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urobilinogênio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estercobilinogênio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concentração 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bilirrubina direta está alterada quando há alguma lesão hepática ou obstrução biliar.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4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9144000" cy="1328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BILIRRUBINA É PRODUZIDA NO FETO A PARTIR DA 12ª SEMANA DE VIDA INTRA-UTERINA E EXCRETADA</a:t>
            </a:r>
            <a:endParaRPr lang="pt-BR" sz="36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13176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Na placenta, sendo excretada totalmente pelo fígado materno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pelo líquido amniótico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pela excreção do fígado fetal para o intestino. 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 cada grama de mecônio encontra-se um grama de bilirrubina.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6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964488" cy="14002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FATORES PODEM AUMENTAR O RISCO DE HIPERBILIRRUBINEMIA NO RN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1845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asfixia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estresse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por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hipoglicemia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oferta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láctea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inadequada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perda elevada de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peso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desidratação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1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9675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OUTROS  FATORES  ASSOCIADOS  AO  AUMENTO  DA  BILIRRUBINA  NEONATAL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fontScale="92500"/>
          </a:bodyPr>
          <a:lstStyle/>
          <a:p>
            <a:endParaRPr lang="pt-BR" sz="2800" dirty="0"/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Inferência genética (orientais, indígenas Norte-Americanos e gregos).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Fatores maternos (diabetes, deficiência de Zn e Mg; uso de ocitocina;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diazepam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bupivacaína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(anestésico e analgésico);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betametasona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corticóide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Fatores perinatais: Hipóxia,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clampeamento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tardio do cordão; coleções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sangüíneas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 jejum;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deprivação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calórica; estase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meconial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2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45093</TotalTime>
  <Words>1551</Words>
  <Application>Microsoft Office PowerPoint</Application>
  <PresentationFormat>Apresentação na tela (4:3)</PresentationFormat>
  <Paragraphs>211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Cívico</vt:lpstr>
      <vt:lpstr>BILIRRUBINA</vt:lpstr>
      <vt:lpstr>Apresentação do PowerPoint</vt:lpstr>
      <vt:lpstr>ICTERÍCIA DO RN </vt:lpstr>
      <vt:lpstr>ICTERÍCIA</vt:lpstr>
      <vt:lpstr>BILIRRUBINA INDIRETA OU NÃO CONJUGADA</vt:lpstr>
      <vt:lpstr>BILIRRUBINA DIRETA OU CONJUGADA</vt:lpstr>
      <vt:lpstr>A BILIRRUBINA É PRODUZIDA NO FETO A PARTIR DA 12ª SEMANA DE VIDA INTRA-UTERINA E EXCRETADA</vt:lpstr>
      <vt:lpstr>FATORES PODEM AUMENTAR O RISCO DE HIPERBILIRRUBINEMIA NO RN </vt:lpstr>
      <vt:lpstr>OUTROS  FATORES  ASSOCIADOS  AO  AUMENTO  DA  BILIRRUBINA  NEONATAL</vt:lpstr>
      <vt:lpstr>ICTERÍCIA FISIOLÓGICA</vt:lpstr>
      <vt:lpstr>ICTERÍCIA PATOLÓGICA </vt:lpstr>
      <vt:lpstr>ICTERÍCIA NEONATAL</vt:lpstr>
      <vt:lpstr>ZONAS  DE KRAMER</vt:lpstr>
      <vt:lpstr>EFEITOS  NOCIVOS  DA  HIPERBILIRRUBINEMIA</vt:lpstr>
      <vt:lpstr>FATORES  COADJUVANTES  NA  ENCEFALOPATIA</vt:lpstr>
      <vt:lpstr>TRATAMENTO</vt:lpstr>
      <vt:lpstr>FOTOTERAPIA</vt:lpstr>
      <vt:lpstr>        INDICAÇÃO DE FOTOTERAPIA   </vt:lpstr>
      <vt:lpstr> INDICAÇÃO DE FOTOTERAPIA </vt:lpstr>
      <vt:lpstr>A EFICIÊNCIA DA FOTOTERAPIA DEPENDE DE:</vt:lpstr>
      <vt:lpstr>CUIDADOS NA FOTOTERAPIA</vt:lpstr>
      <vt:lpstr>CUIDADOS NA FOTOTERAPIA </vt:lpstr>
      <vt:lpstr>CUIDADOS NA FOTOTERAPIA</vt:lpstr>
      <vt:lpstr>A PERDA DE LÍQUIDO REQUER</vt:lpstr>
      <vt:lpstr>EFEITOS COLATERAIS (raros)</vt:lpstr>
      <vt:lpstr>EXSANGÜINEOTRANSFUSÃO</vt:lpstr>
      <vt:lpstr>EXSANGÜINEOTRANSFUSÃO Indicações</vt:lpstr>
      <vt:lpstr>TESTE DIRETO DE COOMBS</vt:lpstr>
      <vt:lpstr>TESTE INDIRETO DE COOMBS</vt:lpstr>
      <vt:lpstr>ESQUELETO E ARTICULAÇÕES </vt:lpstr>
      <vt:lpstr>Apresentação do PowerPoint</vt:lpstr>
      <vt:lpstr>SINDACTILIA </vt:lpstr>
      <vt:lpstr>Apresentação do PowerPoint</vt:lpstr>
      <vt:lpstr>Apresentação do PowerPoint</vt:lpstr>
      <vt:lpstr>ESQUELETO E ARTICULAÇÕES </vt:lpstr>
      <vt:lpstr>Apresentação do PowerPoint</vt:lpstr>
      <vt:lpstr>ESQUELETO E ARTICULAÇÕES Articulação coxo-femural </vt:lpstr>
      <vt:lpstr>Apresentação do PowerPoint</vt:lpstr>
      <vt:lpstr>Apresentação do PowerPoint</vt:lpstr>
      <vt:lpstr>EXAME FÍSICO DO RECÉM-NASCIDO Cabeça:  </vt:lpstr>
      <vt:lpstr>Apresentação do PowerPoint</vt:lpstr>
      <vt:lpstr>PERÍMETRO CEFÁLICO </vt:lpstr>
      <vt:lpstr>Apresentação do PowerPoint</vt:lpstr>
      <vt:lpstr>Apresentação do PowerPoint</vt:lpstr>
      <vt:lpstr>Apresentação do PowerPoint</vt:lpstr>
      <vt:lpstr>CRÂNIO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273</cp:revision>
  <dcterms:created xsi:type="dcterms:W3CDTF">2017-05-06T23:28:49Z</dcterms:created>
  <dcterms:modified xsi:type="dcterms:W3CDTF">2020-05-29T20:07:14Z</dcterms:modified>
</cp:coreProperties>
</file>