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85" r:id="rId7"/>
    <p:sldId id="28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7" r:id="rId20"/>
    <p:sldId id="288" r:id="rId21"/>
    <p:sldId id="289" r:id="rId22"/>
    <p:sldId id="290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91" r:id="rId34"/>
    <p:sldId id="292" r:id="rId35"/>
    <p:sldId id="293" r:id="rId36"/>
    <p:sldId id="294" r:id="rId37"/>
    <p:sldId id="295" r:id="rId38"/>
    <p:sldId id="296" r:id="rId39"/>
    <p:sldId id="282" r:id="rId40"/>
    <p:sldId id="283" r:id="rId41"/>
    <p:sldId id="284" r:id="rId4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DC78B-2CC4-467F-9AE7-08951E569A7E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72EC2-5C05-489A-B0AE-AF1421486A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7671EA-209F-41FC-B8A0-1EA50329CE3A}" type="datetimeFigureOut">
              <a:rPr lang="pt-BR" smtClean="0"/>
              <a:pPr/>
              <a:t>27/07/2020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6ADFE8-3E27-4031-AEEA-62004F98B2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saliller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8172480" cy="2571767"/>
          </a:xfrm>
        </p:spPr>
        <p:txBody>
          <a:bodyPr>
            <a:normAutofit/>
          </a:bodyPr>
          <a:lstStyle/>
          <a:p>
            <a:pPr algn="ctr"/>
            <a:r>
              <a:rPr lang="pt-BR" sz="3200"/>
              <a:t>BIOESTATÍSTICA</a:t>
            </a:r>
            <a:r>
              <a:rPr lang="pt-BR" sz="2800"/>
              <a:t> </a:t>
            </a:r>
            <a:br>
              <a:rPr lang="pt-BR" sz="2800" dirty="0"/>
            </a:br>
            <a:br>
              <a:rPr lang="pt-BR" sz="2800" b="1" dirty="0"/>
            </a:br>
            <a:r>
              <a:rPr lang="pt-BR" sz="2800" dirty="0"/>
              <a:t>PROF. Marisa Liller Knop</a:t>
            </a:r>
            <a:br>
              <a:rPr lang="pt-BR" sz="2800" dirty="0"/>
            </a:br>
            <a:r>
              <a:rPr lang="pt-BR" sz="2800" dirty="0"/>
              <a:t>email: </a:t>
            </a:r>
            <a:r>
              <a:rPr lang="pt-BR" sz="2800" dirty="0">
                <a:hlinkClick r:id="rId2"/>
              </a:rPr>
              <a:t>isaliller@gmail.com</a:t>
            </a:r>
            <a:endParaRPr lang="pt-B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10" y="3643314"/>
            <a:ext cx="3929090" cy="291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2857496"/>
            <a:ext cx="4000496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Após cuidadoso planejamento e a devida determinação das características mensuráveis  o fenômeno coletivamente típico que se quer pesquisar, damos início à coleta dos dados numéricos necessários à sua descrição. A coleta dos dados poderá ser feita de diversas formas.</a:t>
            </a:r>
          </a:p>
          <a:p>
            <a:r>
              <a:rPr lang="pt-BR" dirty="0"/>
              <a:t> A ideal é aquela que maximiza os recursos disponíveis, dados os objetivos e a precisão previamente estipulados.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COLETA DE DADOS 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No seu planejamento, deve-se considerar o tipo de dado a ser coletado, o local onde este se manifestará a frequência de sua ocorrência, e outras particularidades julgadas importantes. </a:t>
            </a:r>
          </a:p>
          <a:p>
            <a:r>
              <a:rPr lang="pt-BR" dirty="0"/>
              <a:t>Quando os dados se referirem ou estiverem em poder de pessoas, sua coleta poderá ser realizada mediante respostas a questionários previamente elaborados.</a:t>
            </a:r>
          </a:p>
          <a:p>
            <a:r>
              <a:rPr lang="pt-BR" dirty="0"/>
              <a:t> Esses questionários podem ser enviados aos entrevistados para devolução posterior ou podem ser aplicados pelos próprios pesquisadores ou por entrevistadores externos ou contratados, devidamente treinados.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COLETA DE DADOS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Os dados ou informações representativas dos fenômenos ou problema em estudo podem ser obtidos de duas formas: </a:t>
            </a:r>
            <a:r>
              <a:rPr lang="pt-BR" i="1" dirty="0"/>
              <a:t>por via direta ou por via indireta.</a:t>
            </a:r>
          </a:p>
          <a:p>
            <a:r>
              <a:rPr lang="pt-BR" u="sng" dirty="0"/>
              <a:t>Por via direta </a:t>
            </a:r>
            <a:r>
              <a:rPr lang="pt-BR" dirty="0"/>
              <a:t>- quando feita sobre elementos informativos de registro obrigatório </a:t>
            </a:r>
          </a:p>
          <a:p>
            <a:r>
              <a:rPr lang="pt-BR" dirty="0"/>
              <a:t>(p. ex.: nascimentos, casamentos, óbitos, matrículas de alunos etc.) ou, ainda, quando os dados são coletados pelo próprio pesquisador através de entrevistas ou  questionários.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COLETA DE DADOS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 coleta direta de dados, com relação ao fator tempo, pode ser classificada em: </a:t>
            </a:r>
          </a:p>
          <a:p>
            <a:r>
              <a:rPr lang="pt-BR" dirty="0"/>
              <a:t>a)  </a:t>
            </a:r>
            <a:r>
              <a:rPr lang="pt-BR" b="1" dirty="0"/>
              <a:t>contínua</a:t>
            </a:r>
            <a:r>
              <a:rPr lang="pt-BR" dirty="0"/>
              <a:t>, também denominada registro, é feita continuamente, tal como a de nascimentos, óbitos, etc.; </a:t>
            </a:r>
          </a:p>
          <a:p>
            <a:r>
              <a:rPr lang="pt-BR" dirty="0"/>
              <a:t>b) </a:t>
            </a:r>
            <a:r>
              <a:rPr lang="pt-BR" b="1" dirty="0"/>
              <a:t>periódica</a:t>
            </a:r>
            <a:r>
              <a:rPr lang="pt-BR" dirty="0"/>
              <a:t>, quando feita em intervalos constantes de tempo, como os censos(de 10 em 10 anos), os balanços de uma empresa comercial, etc.; </a:t>
            </a:r>
          </a:p>
          <a:p>
            <a:r>
              <a:rPr lang="pt-BR" dirty="0"/>
              <a:t>c) </a:t>
            </a:r>
            <a:r>
              <a:rPr lang="pt-BR" b="1" dirty="0"/>
              <a:t>ocasional</a:t>
            </a:r>
            <a:r>
              <a:rPr lang="pt-BR" dirty="0"/>
              <a:t>, quando feita extemporaneamente, a fim de atender a uma conjuntura ou a uma emergência, como no caso de epidemias que assolam ou dizimam seres humanos.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COLETA DE DADOS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Por via indireta</a:t>
            </a:r>
            <a:r>
              <a:rPr lang="pt-BR" dirty="0"/>
              <a:t> - quando é inferida de elementos conhecidos (coleta direta) e/ou conhecimento de outros fenômenos relacionados com o fenômeno estudado. </a:t>
            </a:r>
          </a:p>
          <a:p>
            <a:r>
              <a:rPr lang="pt-BR" dirty="0"/>
              <a:t>Como exemplo, podemos citar a pesquisa sobre a mortalidade infantil, que é feita através de dados colhidos via coleta direta.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COLETA DE DADOS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Os dados colhidos por qualquer via ou forma e não previamente organizados são chamados de  dados brutos. Esses dados brutos, antes de serem submetidos ao processamento estatístico propriamente dito, devem ser  "criticados", visando eliminar valores impróprios e erros grosseiros que possam interferir nos resultados finais do estudo (</a:t>
            </a:r>
            <a:r>
              <a:rPr lang="pt-BR" b="1" dirty="0" err="1"/>
              <a:t>outlier</a:t>
            </a:r>
            <a:r>
              <a:rPr lang="pt-BR" b="1" dirty="0"/>
              <a:t>).</a:t>
            </a:r>
            <a:endParaRPr lang="pt-BR" dirty="0"/>
          </a:p>
          <a:p>
            <a:r>
              <a:rPr lang="pt-BR" dirty="0"/>
              <a:t>A crítica </a:t>
            </a:r>
            <a:r>
              <a:rPr lang="pt-BR" i="1" dirty="0"/>
              <a:t>é  externa  </a:t>
            </a:r>
            <a:r>
              <a:rPr lang="pt-BR" dirty="0"/>
              <a:t>quando visa às causas dos erros por parte do informante, por distração ou má interpretação das perguntas que lhe foram feitas; </a:t>
            </a:r>
          </a:p>
          <a:p>
            <a:r>
              <a:rPr lang="pt-BR" dirty="0"/>
              <a:t> </a:t>
            </a:r>
            <a:r>
              <a:rPr lang="pt-BR" i="1" dirty="0"/>
              <a:t>é  interna  </a:t>
            </a:r>
            <a:r>
              <a:rPr lang="pt-BR" dirty="0"/>
              <a:t>quando se observa o material constituído pelos dados coletados. É o caso, por exemplo, da verificação de somas de valores anotados.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CRÍTICA DOS DADOS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514395"/>
          </a:xfrm>
        </p:spPr>
        <p:txBody>
          <a:bodyPr/>
          <a:lstStyle/>
          <a:p>
            <a:r>
              <a:rPr lang="pt-BR" dirty="0"/>
              <a:t>Uma vez assegurado que os dados brutos são consistentes, devemos submetê-los ao processamento adequado aos fins pretendidos. A apuração ou processamento dos dados pode ser manual ou eletrônica.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APURAÇÃO OU </a:t>
            </a:r>
            <a:br>
              <a:rPr lang="pt-BR" sz="4000" dirty="0"/>
            </a:br>
            <a:r>
              <a:rPr lang="pt-BR" sz="4000" dirty="0"/>
              <a:t>PROCESSAMENTO DOS DADOS 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Por mais diversa que seja a finalidade que se tenha em vista, os dados devem ser apresentados sob forma adequada </a:t>
            </a:r>
            <a:r>
              <a:rPr lang="pt-BR" b="1" dirty="0"/>
              <a:t>(tabelas ou  gráficos)</a:t>
            </a:r>
            <a:r>
              <a:rPr lang="pt-BR" dirty="0"/>
              <a:t>, tornando mais fácil o exame daquilo que está sendo objeto de tratamento estatístico e ulterior obtenção de medidas típicas. </a:t>
            </a:r>
          </a:p>
          <a:p>
            <a:r>
              <a:rPr lang="pt-BR" dirty="0"/>
              <a:t>No caso particular da estatística descritiva, o objetivo do estudo se limita, na maioria dos casos, à simples apresentação dos dados, assim entendida a exposição organizada e resumida das informações coletadas através de tabelas ou quadros, bem como dos gráficos resultantes.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EXPOSIÇÃO OU </a:t>
            </a:r>
            <a:br>
              <a:rPr lang="pt-BR" dirty="0"/>
            </a:br>
            <a:r>
              <a:rPr lang="pt-BR" dirty="0"/>
              <a:t>APRESENTAÇÃO DOS DADOS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Como já dissemos, o objetivo último da Estatística é tirar conclusões sobre o todo (população) a partir de informações fornecidas por parte representativa do todo (amostra). </a:t>
            </a:r>
          </a:p>
          <a:p>
            <a:r>
              <a:rPr lang="pt-BR" dirty="0"/>
              <a:t>Assim, realizadas as fases anteriores (Estatística descritiva), fazemos uma análise dos resultados obtidos, através dos métodos da  Estatística Inferencial, que tem por base a indução ou inferência, e tiramos desses resultados conclusões e previsões.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ANÁLISE DOS RESULTADOS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/>
              <a:t>Os registros de saúde no Brasil podem ser consultados no site do Serviço Único de Saúde (SUS) do Ministério da Saúde: http://www.datasus.gov.br. Esses registros de estatísticas de saúde são elaborados pelo </a:t>
            </a:r>
            <a:r>
              <a:rPr lang="pt-BR" dirty="0" err="1"/>
              <a:t>DataSUS</a:t>
            </a:r>
            <a:r>
              <a:rPr lang="pt-BR" dirty="0"/>
              <a:t> e se referem a várias categorias. A seguir é mostrada a estruturação de registros que pode ser ali consultada:</a:t>
            </a:r>
          </a:p>
          <a:p>
            <a:pPr>
              <a:buNone/>
            </a:pPr>
            <a:r>
              <a:rPr lang="pt-BR" dirty="0"/>
              <a:t>•	Assistência à Saúde </a:t>
            </a:r>
          </a:p>
          <a:p>
            <a:pPr>
              <a:buNone/>
            </a:pPr>
            <a:r>
              <a:rPr lang="pt-BR" dirty="0"/>
              <a:t>• Rede Assistencial </a:t>
            </a:r>
          </a:p>
          <a:p>
            <a:pPr>
              <a:buNone/>
            </a:pPr>
            <a:r>
              <a:rPr lang="pt-BR" dirty="0"/>
              <a:t>•	Morbidade e Informações Epidemiológicas </a:t>
            </a:r>
          </a:p>
          <a:p>
            <a:pPr>
              <a:buNone/>
            </a:pPr>
            <a:r>
              <a:rPr lang="pt-BR" dirty="0"/>
              <a:t>•	Estatísticas Vitais e Mortalidade e Nascidos Vivos </a:t>
            </a:r>
          </a:p>
          <a:p>
            <a:pPr>
              <a:buNone/>
            </a:pPr>
            <a:r>
              <a:rPr lang="pt-BR" dirty="0"/>
              <a:t>• Recursos Financeiros </a:t>
            </a:r>
          </a:p>
          <a:p>
            <a:pPr>
              <a:buNone/>
            </a:pPr>
            <a:r>
              <a:rPr lang="pt-BR" dirty="0"/>
              <a:t>• Informações Demográficas </a:t>
            </a:r>
            <a:r>
              <a:rPr lang="pt-BR" dirty="0" err="1"/>
              <a:t>e</a:t>
            </a:r>
            <a:r>
              <a:rPr lang="pt-BR" dirty="0"/>
              <a:t> </a:t>
            </a:r>
            <a:r>
              <a:rPr lang="pt-BR" dirty="0" err="1"/>
              <a:t>Socio</a:t>
            </a:r>
            <a:r>
              <a:rPr lang="pt-BR" dirty="0"/>
              <a:t> econômicas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Estatísticas de saúde no Brasil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estatística é uma ciência que se dedica a coleta, análise e interpretação de dados. Preocupa-se com os métodos de coleta, organização, resumo, </a:t>
            </a:r>
            <a:r>
              <a:rPr lang="pt-BR"/>
              <a:t>apresentação e </a:t>
            </a:r>
            <a:r>
              <a:rPr lang="pt-BR" dirty="0"/>
              <a:t>interpretação dos dados, assim como em tirar conclusões sobre as características das fontes de onde estes foram retirados, para melhor compreende-las.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que é Estatística?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/>
              <a:t>Em termos de assistência à saúde, estão disponíveis séries referentes a:</a:t>
            </a:r>
          </a:p>
          <a:p>
            <a:pPr>
              <a:buNone/>
            </a:pPr>
            <a:r>
              <a:rPr lang="pt-BR" dirty="0"/>
              <a:t>•	Internações por especialidade e local de internação, desde 1981 </a:t>
            </a:r>
          </a:p>
          <a:p>
            <a:pPr>
              <a:buNone/>
            </a:pPr>
            <a:r>
              <a:rPr lang="pt-BR" dirty="0"/>
              <a:t>•	Procedimentos hospitalares por local de internação, desde 1992 </a:t>
            </a:r>
          </a:p>
          <a:p>
            <a:pPr>
              <a:buNone/>
            </a:pPr>
            <a:r>
              <a:rPr lang="pt-BR" dirty="0"/>
              <a:t>•	Procedimentos hospitalares por local de residência, desde 1995</a:t>
            </a:r>
          </a:p>
          <a:p>
            <a:pPr>
              <a:buNone/>
            </a:pPr>
            <a:r>
              <a:rPr lang="pt-BR" dirty="0"/>
              <a:t>Produção ambulatorial, imunizações, desde 1994</a:t>
            </a:r>
          </a:p>
          <a:p>
            <a:pPr>
              <a:buNone/>
            </a:pPr>
            <a:r>
              <a:rPr lang="pt-BR" dirty="0"/>
              <a:t>• Doses aplicadas </a:t>
            </a:r>
          </a:p>
          <a:p>
            <a:pPr>
              <a:buNone/>
            </a:pPr>
            <a:r>
              <a:rPr lang="pt-BR" dirty="0"/>
              <a:t>• Cobertura</a:t>
            </a:r>
          </a:p>
          <a:p>
            <a:pPr>
              <a:buNone/>
            </a:pPr>
            <a:r>
              <a:rPr lang="pt-BR" dirty="0"/>
              <a:t>Situação da saúde, desde 1998</a:t>
            </a:r>
          </a:p>
          <a:p>
            <a:pPr>
              <a:buNone/>
            </a:pPr>
            <a:r>
              <a:rPr lang="pt-BR" dirty="0"/>
              <a:t>•	Produção </a:t>
            </a:r>
            <a:r>
              <a:rPr lang="pt-BR" dirty="0" err="1"/>
              <a:t>e</a:t>
            </a:r>
            <a:r>
              <a:rPr lang="pt-BR" dirty="0"/>
              <a:t> marcadores </a:t>
            </a:r>
          </a:p>
          <a:p>
            <a:pPr>
              <a:buNone/>
            </a:pPr>
            <a:r>
              <a:rPr lang="pt-BR" dirty="0"/>
              <a:t>• Cadastramento familiar </a:t>
            </a:r>
          </a:p>
          <a:p>
            <a:pPr>
              <a:buNone/>
            </a:pPr>
            <a:r>
              <a:rPr lang="pt-BR" dirty="0"/>
              <a:t>•	Situação do saneamento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Assistência à saúde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/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Em termos de rede assistencial, estão disponíveis séries referentes a: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•	Rede hospitalar, desde 1992 </a:t>
            </a:r>
          </a:p>
          <a:p>
            <a:pPr>
              <a:buNone/>
            </a:pPr>
            <a:r>
              <a:rPr lang="pt-BR" dirty="0"/>
              <a:t>•	Rede ambulatorial, desde 1998 </a:t>
            </a:r>
          </a:p>
          <a:p>
            <a:pPr>
              <a:buNone/>
            </a:pPr>
            <a:r>
              <a:rPr lang="pt-BR" dirty="0"/>
              <a:t>•	Cadastro Nacional de Estabelecimentos de Saúde </a:t>
            </a:r>
          </a:p>
          <a:p>
            <a:pPr>
              <a:buNone/>
            </a:pPr>
            <a:r>
              <a:rPr lang="pt-BR" dirty="0"/>
              <a:t>•	Pesquisa Assistência </a:t>
            </a:r>
            <a:r>
              <a:rPr lang="pt-BR" dirty="0" err="1"/>
              <a:t>Médico-Sanitár</a:t>
            </a:r>
            <a:r>
              <a:rPr lang="pt-BR" dirty="0"/>
              <a:t>ia (AMS), de 1981 a 1990, 1992, 1999 e 2002.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Rede assistencial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vi-VN" dirty="0"/>
              <a:t>Em termos de morbidade e informações epidemiológicas, estão disponíveis séries referentes a:</a:t>
            </a:r>
          </a:p>
          <a:p>
            <a:pPr>
              <a:buNone/>
            </a:pPr>
            <a:r>
              <a:rPr lang="vi-VN" dirty="0"/>
              <a:t>•	Morbidade hospitalar por local de internação, desde 1984 </a:t>
            </a:r>
            <a:endParaRPr lang="pt-BR" dirty="0"/>
          </a:p>
          <a:p>
            <a:pPr>
              <a:buNone/>
            </a:pPr>
            <a:r>
              <a:rPr lang="vi-VN" dirty="0"/>
              <a:t>•	Morbidade hospitalar por local de residência, desde 1995 </a:t>
            </a:r>
            <a:endParaRPr lang="pt-BR" dirty="0"/>
          </a:p>
          <a:p>
            <a:pPr>
              <a:buNone/>
            </a:pPr>
            <a:r>
              <a:rPr lang="vi-VN" dirty="0"/>
              <a:t>•	Aids, desde 1980 </a:t>
            </a:r>
            <a:endParaRPr lang="pt-BR" dirty="0"/>
          </a:p>
          <a:p>
            <a:pPr>
              <a:buNone/>
            </a:pPr>
            <a:r>
              <a:rPr lang="vi-VN" dirty="0"/>
              <a:t>•	Câncer de colo de útero e mama, desde 2002</a:t>
            </a:r>
          </a:p>
          <a:p>
            <a:pPr>
              <a:buNone/>
            </a:pPr>
            <a:r>
              <a:rPr lang="vi-VN" dirty="0"/>
              <a:t>•	Hanseníase, desde 1997 </a:t>
            </a:r>
            <a:endParaRPr lang="pt-BR" dirty="0"/>
          </a:p>
          <a:p>
            <a:pPr>
              <a:buNone/>
            </a:pPr>
            <a:r>
              <a:rPr lang="vi-VN" dirty="0"/>
              <a:t>•	Saúde bucal, cárie dental, desde 1996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0" dirty="0"/>
              <a:t>Morbidade e informações epidemiológicas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As informações ou dados característicos dos fenômenos ou populações são denominados variáveis estatísticas ou </a:t>
            </a:r>
            <a:r>
              <a:rPr lang="pt-BR" b="1" dirty="0"/>
              <a:t>simplesmente variáveis</a:t>
            </a:r>
            <a:r>
              <a:rPr lang="pt-BR" dirty="0"/>
              <a:t>. Conforme suas características particulares, podem ser classificadas como:  </a:t>
            </a:r>
            <a:r>
              <a:rPr lang="pt-BR" b="1" dirty="0"/>
              <a:t>Quantitativas e Qualitativas.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VARIÁVEIS ESTATÍSTICAS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/>
              <a:t>QUANTITATIVAS </a:t>
            </a:r>
            <a:r>
              <a:rPr lang="pt-BR" dirty="0"/>
              <a:t>- São aquelas que podem ser expressas em termos numéricos. Em geral são as resultantes de medições, enumerações ou contagens. </a:t>
            </a:r>
          </a:p>
          <a:p>
            <a:r>
              <a:rPr lang="pt-BR" dirty="0"/>
              <a:t>Exemplo: salário dos operário, idade dos alunos de uma escola.</a:t>
            </a:r>
          </a:p>
          <a:p>
            <a:r>
              <a:rPr lang="pt-BR" dirty="0"/>
              <a:t>São subdivididas  em contínuas e discretas conforme abaixo. </a:t>
            </a:r>
          </a:p>
          <a:p>
            <a:r>
              <a:rPr lang="pt-BR" b="1" dirty="0"/>
              <a:t>Contínuas</a:t>
            </a:r>
            <a:r>
              <a:rPr lang="pt-BR" dirty="0"/>
              <a:t> - são aquelas que podem assumir qualquer valor entre dois limites.</a:t>
            </a:r>
          </a:p>
          <a:p>
            <a:r>
              <a:rPr lang="pt-BR" b="1" dirty="0"/>
              <a:t>Discretas</a:t>
            </a:r>
            <a:r>
              <a:rPr lang="pt-BR" dirty="0"/>
              <a:t> (ou descontínuas) – só pode assumir valores pertencentes a um conjunto enumerável. </a:t>
            </a:r>
          </a:p>
          <a:p>
            <a:r>
              <a:rPr lang="pt-BR" dirty="0"/>
              <a:t>Exemplo: Alunos de uma escola pode assumir qualquer um dos valores do conjunto N = {1,2,3, … 58}, mas nunca valores como 2,5 ou 3,78. </a:t>
            </a:r>
          </a:p>
          <a:p>
            <a:r>
              <a:rPr lang="pt-BR" dirty="0"/>
              <a:t>Já o peso de um desses alunos pode ser 72 kg como ser 72,5 kg é uma variável </a:t>
            </a:r>
            <a:r>
              <a:rPr lang="pt-BR" b="1" dirty="0"/>
              <a:t>Contínua.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VARIÁVEIS ESTATÍSTICAS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/>
              <a:t> </a:t>
            </a:r>
          </a:p>
          <a:p>
            <a:r>
              <a:rPr lang="pt-BR" b="1" dirty="0"/>
              <a:t>QUALITATIVAS –</a:t>
            </a:r>
            <a:r>
              <a:rPr lang="pt-BR" dirty="0"/>
              <a:t> Quando seus valores são expressos por atributos: sexo (masculino – feminino), cor da pele (branca, preta, amarela, vermelha, parda, etc.)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VARIÁVEIS ESTATÍSTICAS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É o trabalho inicial de coordenação no qual define-se a população a ser estudada estatisticamente, formulando-se o trabalho de pesquisa através da elaboração de questionário, entrevistas, etc. </a:t>
            </a:r>
          </a:p>
          <a:p>
            <a:r>
              <a:rPr lang="pt-BR" dirty="0"/>
              <a:t>  A organização do plano geral, implica em obter respostas para uma série tradicional de perguntas, antes mesmo do exame das informações disponíveis sobre o assunto, perguntas que procuram justificar a necessidade efetiva da pesquisa, a saber: </a:t>
            </a:r>
          </a:p>
          <a:p>
            <a:r>
              <a:rPr lang="pt-BR" dirty="0"/>
              <a:t>- "quem",  "o que",  "sempre",  "por que",  "para que",  "para quando".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PLANEJAMENTO 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Na condução de uma pesquisa, a construção de um questionário é uma etapa longa, que deve ser executada com muita cautela. Tendo em mãos os objetivos da pesquisa claramente definidos, bem como a população a ser estudada, chamamos a atenção de alguns procedimentos para a construção de um questionário:</a:t>
            </a:r>
          </a:p>
          <a:p>
            <a:r>
              <a:rPr lang="pt-BR" b="1" dirty="0"/>
              <a:t>Exemplo</a:t>
            </a:r>
            <a:r>
              <a:rPr lang="pt-BR" dirty="0"/>
              <a:t> : Objetivo geral: conhecer o perfil de trabalho dos funcionários de determinada empresa, para orientar as políticas de recursos humanos.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dirty="0"/>
              <a:t>ELABORAÇÃO DE UM QUESTIONÁRIO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b="1" dirty="0"/>
              <a:t>A) Separar as características a serem levantadas:</a:t>
            </a:r>
          </a:p>
          <a:p>
            <a:r>
              <a:rPr lang="pt-BR" dirty="0"/>
              <a:t>- conhecer o </a:t>
            </a:r>
            <a:r>
              <a:rPr lang="pt-BR" i="1" dirty="0"/>
              <a:t>tempo médio de serviço</a:t>
            </a:r>
            <a:r>
              <a:rPr lang="pt-BR" dirty="0"/>
              <a:t> dos funcionários na empresa;</a:t>
            </a:r>
          </a:p>
          <a:p>
            <a:r>
              <a:rPr lang="pt-BR" dirty="0"/>
              <a:t>- conhecer a distribuição do </a:t>
            </a:r>
            <a:r>
              <a:rPr lang="pt-BR" i="1" dirty="0"/>
              <a:t>grau de instrução</a:t>
            </a:r>
            <a:r>
              <a:rPr lang="pt-BR" dirty="0"/>
              <a:t> dos funcionários</a:t>
            </a:r>
          </a:p>
          <a:p>
            <a:r>
              <a:rPr lang="pt-BR" dirty="0"/>
              <a:t>- avaliar o </a:t>
            </a:r>
            <a:r>
              <a:rPr lang="pt-BR" i="1" dirty="0"/>
              <a:t>grau de satisfação</a:t>
            </a:r>
            <a:r>
              <a:rPr lang="pt-BR" dirty="0"/>
              <a:t> dos funcionários com o trabalho que exercem na empresa.</a:t>
            </a:r>
          </a:p>
          <a:p>
            <a:r>
              <a:rPr lang="pt-BR" dirty="0"/>
              <a:t>Temos assim as seguintes características a serem levantadas dentre os funcionário da empresa: </a:t>
            </a:r>
            <a:r>
              <a:rPr lang="pt-BR" i="1" dirty="0"/>
              <a:t>tempo de serviço, grau de instrução e grau de satisfação com o trabalho.</a:t>
            </a:r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ELABORAÇÃO DE UM QUESTIONÁRIO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pt-BR" dirty="0"/>
              <a:t>B) </a:t>
            </a:r>
            <a:r>
              <a:rPr lang="pt-BR" sz="2500" b="1" dirty="0"/>
              <a:t>Fazer uma revisão bibliográfica para verificar como mensurar adequadamente algumas características.</a:t>
            </a:r>
          </a:p>
          <a:p>
            <a:r>
              <a:rPr lang="pt-BR" sz="2500" dirty="0"/>
              <a:t>No exemplo precedente precisamos avaliar o grau de satisfação dos funcionários. Podemos procurar referencias bibliográficas que nos orientem em como medir a satisfação. Em levantamentos sócios econômicos, podemos consultar os modelos de questionários utilizados pelo IBGE, os quais já foram bastante testados.</a:t>
            </a:r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ELABORAÇÃO DE UM QUESTIONÁRIO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Com a estatística podemos estudar o comportamento social dos empregados de uma empresa, de seus gerentes ou fornecedores baseados em dados estatísticos como idade, religião, sexo, cor, situação civil entre outras.</a:t>
            </a:r>
          </a:p>
          <a:p>
            <a:r>
              <a:rPr lang="pt-BR" dirty="0"/>
              <a:t> A estatística nos permite analisar dados de pesquisas deforma a se tirar delas conclusões sérias que vão além de simples chutes. </a:t>
            </a:r>
          </a:p>
          <a:p>
            <a:r>
              <a:rPr lang="pt-BR" dirty="0"/>
              <a:t>A partir de agora iremos aprender suas definições, cálculos, aplicações, uso de ferramentas computacionais e realizar exercícios práticos e contemporâneos de aplicação.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pt-BR" dirty="0"/>
              <a:t>Aplicações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pt-BR" sz="4000" b="1" dirty="0"/>
              <a:t>C) Estabelecer a forma de mensuração das </a:t>
            </a:r>
            <a:r>
              <a:rPr lang="pt-BR" sz="4000" b="1" dirty="0" err="1"/>
              <a:t>caracteristicas</a:t>
            </a:r>
            <a:r>
              <a:rPr lang="pt-BR" sz="4000" b="1" dirty="0"/>
              <a:t> (variáveis) a serem levantadas.</a:t>
            </a:r>
          </a:p>
          <a:p>
            <a:r>
              <a:rPr lang="pt-BR" sz="4000" dirty="0"/>
              <a:t>Para variáveis </a:t>
            </a:r>
            <a:r>
              <a:rPr lang="pt-BR" sz="4000" i="1" dirty="0"/>
              <a:t>quantitativas</a:t>
            </a:r>
            <a:r>
              <a:rPr lang="pt-BR" sz="4000" dirty="0"/>
              <a:t> devem estar bem definidas as unidades de medida (meses, metros, kg, </a:t>
            </a:r>
            <a:r>
              <a:rPr lang="pt-BR" sz="4000" dirty="0" err="1"/>
              <a:t>etc</a:t>
            </a:r>
            <a:r>
              <a:rPr lang="pt-BR" sz="4000" dirty="0"/>
              <a:t>).</a:t>
            </a:r>
          </a:p>
          <a:p>
            <a:r>
              <a:rPr lang="pt-BR" sz="4000" dirty="0"/>
              <a:t>Nas variáveis </a:t>
            </a:r>
            <a:r>
              <a:rPr lang="pt-BR" sz="4000" i="1" dirty="0"/>
              <a:t>Qualitativas</a:t>
            </a:r>
            <a:r>
              <a:rPr lang="pt-BR" sz="4000" dirty="0"/>
              <a:t> deve haver uma lista completa de alternativas, mesmo que seja necessário incluir categorias como: outros, não tem opinião...</a:t>
            </a:r>
          </a:p>
          <a:p>
            <a:pPr>
              <a:buNone/>
            </a:pPr>
            <a:r>
              <a:rPr lang="pt-BR" sz="4000" dirty="0"/>
              <a:t> </a:t>
            </a:r>
          </a:p>
          <a:p>
            <a:r>
              <a:rPr lang="pt-BR" sz="4000" dirty="0"/>
              <a:t>Exemplos: O tempo de serviço pode ser observado quantitativamente, em anos completos de serviço na empresa.</a:t>
            </a:r>
          </a:p>
          <a:p>
            <a:r>
              <a:rPr lang="pt-BR" sz="4000" dirty="0"/>
              <a:t>O grau de instrução em categorias exclusivas: nenhum grau completo, primeiro grau completo, segundo grau completo e superior completo.</a:t>
            </a:r>
          </a:p>
          <a:p>
            <a:r>
              <a:rPr lang="pt-BR" sz="4000" dirty="0"/>
              <a:t>O grau de satisfação: pode ser avaliado de formas diferentes:</a:t>
            </a:r>
          </a:p>
          <a:p>
            <a:pPr>
              <a:buNone/>
            </a:pPr>
            <a:r>
              <a:rPr lang="pt-BR" sz="4000" dirty="0"/>
              <a:t> Uma forma seria uma escala de cinco pontos, sendo </a:t>
            </a:r>
          </a:p>
          <a:p>
            <a:pPr>
              <a:buNone/>
            </a:pPr>
            <a:r>
              <a:rPr lang="pt-BR" sz="4000" dirty="0"/>
              <a:t>1 – Completamente insatisfeito, </a:t>
            </a:r>
          </a:p>
          <a:p>
            <a:pPr>
              <a:buNone/>
            </a:pPr>
            <a:r>
              <a:rPr lang="pt-BR" sz="4000" dirty="0"/>
              <a:t>2- insatisfeito, </a:t>
            </a:r>
          </a:p>
          <a:p>
            <a:pPr>
              <a:buNone/>
            </a:pPr>
            <a:r>
              <a:rPr lang="pt-BR" sz="4000" dirty="0"/>
              <a:t>3- mais ou menos satisfeito, </a:t>
            </a:r>
          </a:p>
          <a:p>
            <a:pPr>
              <a:buNone/>
            </a:pPr>
            <a:r>
              <a:rPr lang="pt-BR" sz="4000" dirty="0"/>
              <a:t>4- satisfeito e  </a:t>
            </a:r>
          </a:p>
          <a:p>
            <a:pPr>
              <a:buNone/>
            </a:pPr>
            <a:r>
              <a:rPr lang="pt-BR" sz="4000" dirty="0"/>
              <a:t>5-completamente satisfeito.</a:t>
            </a:r>
          </a:p>
          <a:p>
            <a:endParaRPr lang="pt-BR" sz="4000" dirty="0"/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ELABORAÇÃO DE UM QUESTIONÁRIO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pt-BR" b="1" dirty="0"/>
              <a:t>D) Elaborar uma ou mais perguntas para cada característica a ser observada.</a:t>
            </a:r>
          </a:p>
          <a:p>
            <a:r>
              <a:rPr lang="pt-BR" dirty="0"/>
              <a:t>A característica grau de satisfação, pode ser avaliada sob vários enfoques: satisfação com o salário, com a segurança no emprego, com a autonomia de trabalho que a empresa oferece. Avaliando esses itens isoladamente.</a:t>
            </a:r>
          </a:p>
          <a:p>
            <a:pPr>
              <a:buNone/>
            </a:pPr>
            <a:endParaRPr lang="pt-BR" dirty="0"/>
          </a:p>
          <a:p>
            <a:pPr lvl="0">
              <a:buNone/>
            </a:pPr>
            <a:r>
              <a:rPr lang="pt-BR" dirty="0"/>
              <a:t>E) Verificar se a pergunta está suficientemente clara.</a:t>
            </a:r>
          </a:p>
          <a:p>
            <a:pPr lvl="0">
              <a:buNone/>
            </a:pPr>
            <a:r>
              <a:rPr lang="pt-BR" dirty="0"/>
              <a:t>F) Verificar se a pergunta não está induzindo alguma resposta</a:t>
            </a:r>
          </a:p>
          <a:p>
            <a:pPr lvl="0">
              <a:buNone/>
            </a:pPr>
            <a:r>
              <a:rPr lang="pt-BR" dirty="0"/>
              <a:t>G) Verificar se a resposta da pergunta não é obvia.</a:t>
            </a:r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ELABORAÇÃO DE UM QUESTIONÁRIO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214314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O Questionário deve ser feito de forma a facilitar a análise de dados. O questionário deve ser completo para atingir o objetivo da Pesquisa, não deve ser muito longo, tende ser menor a qualidade.</a:t>
            </a:r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ELABORAÇÃO DE UM QUESTIONÁRIO</a:t>
            </a:r>
            <a:br>
              <a:rPr lang="pt-BR" dirty="0"/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4686"/>
            <a:ext cx="8989946" cy="326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442B7C2-1BCB-43C9-83BC-6FDA1665C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Níveis de dificuldade</a:t>
            </a:r>
          </a:p>
          <a:p>
            <a:pPr lvl="1">
              <a:lnSpc>
                <a:spcPct val="150000"/>
              </a:lnSpc>
            </a:pPr>
            <a:r>
              <a:rPr lang="pt-BR" sz="1800" dirty="0"/>
              <a:t>Gênero – clareza na pergunta e na resposta.</a:t>
            </a:r>
          </a:p>
          <a:p>
            <a:pPr lvl="1">
              <a:lnSpc>
                <a:spcPct val="150000"/>
              </a:lnSpc>
            </a:pPr>
            <a:r>
              <a:rPr lang="pt-BR" sz="1800" dirty="0"/>
              <a:t>Despesas Mensais com alimentação fora de casa – clareza na pergunta, mas com certa dificuldade de resposta. Existirá um erro de mensuração, mesmo que pequeno.</a:t>
            </a:r>
          </a:p>
          <a:p>
            <a:pPr lvl="1">
              <a:lnSpc>
                <a:spcPct val="150000"/>
              </a:lnSpc>
            </a:pPr>
            <a:r>
              <a:rPr lang="pt-BR" sz="1800" dirty="0"/>
              <a:t>Patrimônio Familiar Total – Envolve apenas patrimônio tangível, de relativa facilidade na mensuração, ou também patrimônio intangível, com elevada complexidade. Precisa de vários indicadores para mensurar o construto. Erro está relacionado à precisão do pesquisador em definir conceito e indicadores. 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D4EBB8E-A944-4102-8C9F-4D7B896E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Escalas de Mensuração</a:t>
            </a:r>
          </a:p>
        </p:txBody>
      </p:sp>
    </p:spTree>
    <p:extLst>
      <p:ext uri="{BB962C8B-B14F-4D97-AF65-F5344CB8AC3E}">
        <p14:creationId xmlns:p14="http://schemas.microsoft.com/office/powerpoint/2010/main" val="33251534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FCAEA6A-2CF0-414C-9D72-9ED6FF229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Escalas nominais de mais do que uma categoria</a:t>
            </a:r>
          </a:p>
          <a:p>
            <a:pPr lvl="1"/>
            <a:r>
              <a:rPr lang="pt-BR" sz="2000" dirty="0"/>
              <a:t>Exemplos típicos</a:t>
            </a:r>
          </a:p>
          <a:p>
            <a:pPr lvl="2"/>
            <a:r>
              <a:rPr lang="pt-BR" sz="1800" dirty="0"/>
              <a:t>Estado civil</a:t>
            </a:r>
          </a:p>
          <a:p>
            <a:pPr lvl="2"/>
            <a:r>
              <a:rPr lang="pt-BR" sz="1800" dirty="0"/>
              <a:t>Religião</a:t>
            </a:r>
          </a:p>
          <a:p>
            <a:pPr lvl="1"/>
            <a:r>
              <a:rPr lang="pt-BR" sz="2000" dirty="0"/>
              <a:t>Há uma lista de possíveis escolhas. Quando a lista não é exaustiva, usa-se a opção “outro (a)”. Quando esta opção tiver mais de 15% da amostra demonstra um problema na formulação da escala.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A4D9A2A9-C418-48E2-8684-266E23952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Escalas de Mensuração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Zoom de Slide 4">
                <a:extLst>
                  <a:ext uri="{FF2B5EF4-FFF2-40B4-BE49-F238E27FC236}">
                    <a16:creationId xmlns:a16="http://schemas.microsoft.com/office/drawing/2014/main" id="{26C700B8-B186-4631-8D51-87068B8488A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48830619"/>
                  </p:ext>
                </p:extLst>
              </p:nvPr>
            </p:nvGraphicFramePr>
            <p:xfrm>
              <a:off x="2092569" y="786984"/>
              <a:ext cx="2286000" cy="1714500"/>
            </p:xfrm>
            <a:graphic>
              <a:graphicData uri="http://schemas.microsoft.com/office/powerpoint/2016/slidezoom">
                <pslz:sldZm>
                  <pslz:sldZmObj sldId="293" cId="846507933">
                    <pslz:zmPr id="{517C198B-3D3F-4D2C-81E9-EFEADAA8F08A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Zoom de Slide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6C700B8-B186-4631-8D51-87068B8488A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92569" y="786984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04937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6E6F514-7B1C-46A0-BA01-E89A20BC4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Escala ordinal</a:t>
            </a:r>
          </a:p>
          <a:p>
            <a:pPr lvl="1"/>
            <a:r>
              <a:rPr lang="pt-BR" sz="2200" dirty="0"/>
              <a:t>Coloca o objeto em uma classificação ordenando de acordo com algum critério.</a:t>
            </a:r>
          </a:p>
          <a:p>
            <a:pPr lvl="1"/>
            <a:r>
              <a:rPr lang="pt-BR" sz="2200" dirty="0"/>
              <a:t>Não possibilita quantificação.</a:t>
            </a:r>
          </a:p>
          <a:p>
            <a:pPr lvl="1"/>
            <a:r>
              <a:rPr lang="pt-BR" sz="2200" dirty="0"/>
              <a:t>Exemplo: Classifique os fatores em ordem decrescente de importância, com a maior importância sendo 4 e a menor importância sendo 1.</a:t>
            </a:r>
          </a:p>
          <a:p>
            <a:pPr lvl="1"/>
            <a:r>
              <a:rPr lang="pt-BR" sz="2200" dirty="0"/>
              <a:t>Nível de análise mais elevado que as escalas nominais. Possível usar correlação de </a:t>
            </a:r>
            <a:r>
              <a:rPr lang="pt-BR" sz="2200" dirty="0" err="1"/>
              <a:t>Spearman</a:t>
            </a:r>
            <a:r>
              <a:rPr lang="pt-BR" sz="2200" dirty="0"/>
              <a:t>.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AA04110D-7B78-4CA3-9520-9FF6E87A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Escalas de Mensuração</a:t>
            </a:r>
          </a:p>
        </p:txBody>
      </p:sp>
    </p:spTree>
    <p:extLst>
      <p:ext uri="{BB962C8B-B14F-4D97-AF65-F5344CB8AC3E}">
        <p14:creationId xmlns:p14="http://schemas.microsoft.com/office/powerpoint/2010/main" val="8465079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FE40C66-A858-4EC3-89DB-B02779CEE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/>
              <a:t>Métricas</a:t>
            </a:r>
          </a:p>
          <a:p>
            <a:pPr lvl="1"/>
            <a:r>
              <a:rPr lang="pt-BR" dirty="0"/>
              <a:t>Classificação somada (soma em um conjunto de itens no formato </a:t>
            </a:r>
            <a:r>
              <a:rPr lang="pt-BR" dirty="0" err="1"/>
              <a:t>Likert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Escala numéricas</a:t>
            </a:r>
          </a:p>
          <a:p>
            <a:pPr lvl="1"/>
            <a:r>
              <a:rPr lang="pt-BR" dirty="0"/>
              <a:t>Classificação gráfica</a:t>
            </a:r>
          </a:p>
          <a:p>
            <a:r>
              <a:rPr lang="pt-BR" sz="2000" dirty="0"/>
              <a:t>Não-métricas</a:t>
            </a:r>
          </a:p>
          <a:p>
            <a:pPr lvl="1"/>
            <a:r>
              <a:rPr lang="pt-BR" dirty="0"/>
              <a:t>Categóricas</a:t>
            </a:r>
          </a:p>
          <a:p>
            <a:pPr lvl="1"/>
            <a:r>
              <a:rPr lang="pt-BR" dirty="0"/>
              <a:t>Ranqueamento</a:t>
            </a:r>
          </a:p>
          <a:p>
            <a:pPr lvl="1"/>
            <a:r>
              <a:rPr lang="pt-BR" dirty="0"/>
              <a:t>Classificação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9089FA0-3B2F-4C47-94EF-9C97EAC92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Escalas métricas e não métricas</a:t>
            </a:r>
          </a:p>
        </p:txBody>
      </p:sp>
    </p:spTree>
    <p:extLst>
      <p:ext uri="{BB962C8B-B14F-4D97-AF65-F5344CB8AC3E}">
        <p14:creationId xmlns:p14="http://schemas.microsoft.com/office/powerpoint/2010/main" val="654270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7C93CCFA-7769-4062-9EAC-8DB2C87D2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r>
              <a:rPr lang="en-US" dirty="0"/>
              <a:t>Aberta numérica:</a:t>
            </a:r>
          </a:p>
          <a:p>
            <a:pPr lvl="2"/>
            <a:r>
              <a:rPr lang="en-US" dirty="0"/>
              <a:t>Quantos anos você tem? R:______</a:t>
            </a:r>
          </a:p>
          <a:p>
            <a:r>
              <a:rPr lang="en-US" dirty="0"/>
              <a:t>De múltipla escolha com uma resposta possível:</a:t>
            </a:r>
          </a:p>
          <a:p>
            <a:pPr lvl="2"/>
            <a:r>
              <a:rPr lang="en-US" dirty="0"/>
              <a:t>Assinale a opção na qual se enquadra a sua idade atual:</a:t>
            </a:r>
          </a:p>
          <a:p>
            <a:pPr lvl="2"/>
            <a:r>
              <a:rPr lang="en-US" dirty="0"/>
              <a:t>(      ) menos que 25   (    ) de 25 a 40   (     ) acima de 40</a:t>
            </a:r>
          </a:p>
          <a:p>
            <a:pPr lvl="1">
              <a:buFont typeface="Verdana" pitchFamily="34" charset="0"/>
              <a:buNone/>
            </a:pPr>
            <a:r>
              <a:rPr lang="en-US" dirty="0"/>
              <a:t>		</a:t>
            </a:r>
          </a:p>
          <a:p>
            <a:pPr lvl="2"/>
            <a:r>
              <a:rPr lang="en-US" dirty="0"/>
              <a:t>Qual a sua religião?</a:t>
            </a:r>
          </a:p>
          <a:p>
            <a:pPr lvl="2"/>
            <a:r>
              <a:rPr lang="en-US" dirty="0"/>
              <a:t>(   ) Católico   (   ) Protestante   (   ) Evangélico   (    ) Outra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A83E135-F7EF-4D8B-8B92-D1BA43CDC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Exemplos:</a:t>
            </a:r>
          </a:p>
        </p:txBody>
      </p:sp>
    </p:spTree>
    <p:extLst>
      <p:ext uri="{BB962C8B-B14F-4D97-AF65-F5344CB8AC3E}">
        <p14:creationId xmlns:p14="http://schemas.microsoft.com/office/powerpoint/2010/main" val="516834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853B3EE-0B49-472A-B5FE-8316635E9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en-US" dirty="0"/>
              <a:t>Escalas tipo </a:t>
            </a:r>
            <a:r>
              <a:rPr lang="en-US" i="1" dirty="0"/>
              <a:t>Likert</a:t>
            </a:r>
            <a:r>
              <a:rPr lang="en-US" dirty="0"/>
              <a:t>: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Construção:</a:t>
            </a:r>
          </a:p>
          <a:p>
            <a:pPr lvl="2">
              <a:lnSpc>
                <a:spcPct val="130000"/>
              </a:lnSpc>
            </a:pPr>
            <a:r>
              <a:rPr lang="en-US" dirty="0"/>
              <a:t>Escolhe-se um determinado número de enunciados que manifestam opinião ou atitude acerca do problema de pesquisa</a:t>
            </a:r>
          </a:p>
          <a:p>
            <a:pPr lvl="2">
              <a:lnSpc>
                <a:spcPct val="130000"/>
              </a:lnSpc>
            </a:pPr>
            <a:r>
              <a:rPr lang="en-US" dirty="0"/>
              <a:t>Solicita-se ao respondente que manifeste sua concordância ou discordância em relação a cada um dos enunciados, segundo a graduação:  (1) discorda muito, (2) discorda um pouco, (3) indeciso, (4) concorda um pouco, (5) concorda muito.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89A4FF2-C2FD-4C5B-83C1-D8131814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Exemplos:</a:t>
            </a:r>
          </a:p>
        </p:txBody>
      </p:sp>
    </p:spTree>
    <p:extLst>
      <p:ext uri="{BB962C8B-B14F-4D97-AF65-F5344CB8AC3E}">
        <p14:creationId xmlns:p14="http://schemas.microsoft.com/office/powerpoint/2010/main" val="14351657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1- O que você entende por Estatística?</a:t>
            </a:r>
          </a:p>
          <a:p>
            <a:r>
              <a:rPr lang="pt-BR" dirty="0"/>
              <a:t>2- Cite exemplos de aplicações.</a:t>
            </a:r>
          </a:p>
          <a:p>
            <a:r>
              <a:rPr lang="pt-BR" dirty="0"/>
              <a:t>3- Como podem ser apresentados ou expostos os dados?</a:t>
            </a:r>
          </a:p>
          <a:p>
            <a:r>
              <a:rPr lang="pt-BR" dirty="0"/>
              <a:t>4- Defina um bom questionário.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EXERCÍCIOS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aplicações da estatística se desenvolveram de tal forma que, hoje, praticamente todo </a:t>
            </a:r>
          </a:p>
          <a:p>
            <a:pPr>
              <a:buNone/>
            </a:pPr>
            <a:r>
              <a:rPr lang="pt-BR" dirty="0"/>
              <a:t>campo de pesquisa se beneficia da utilização de métodos estatísticos. </a:t>
            </a:r>
          </a:p>
          <a:p>
            <a:pPr>
              <a:buNone/>
            </a:pPr>
            <a:r>
              <a:rPr lang="pt-BR" dirty="0"/>
              <a:t>Os fabricantes fornecem melhores produtos a custos menores através de técnicas de controle de qualidade. </a:t>
            </a:r>
          </a:p>
          <a:p>
            <a:pPr>
              <a:buNone/>
            </a:pPr>
            <a:r>
              <a:rPr lang="pt-BR" dirty="0"/>
              <a:t>Controlam-se doenças com auxilio de análises que antecipam epidemias.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Aplicações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b="1" dirty="0"/>
              <a:t>5- Classifique as variáveis em qualitativas ou quantitativas (contínuas ou descontínuas):</a:t>
            </a:r>
          </a:p>
          <a:p>
            <a:r>
              <a:rPr lang="pt-BR" dirty="0"/>
              <a:t>a) Universo: Alunos de uma escola</a:t>
            </a:r>
          </a:p>
          <a:p>
            <a:pPr>
              <a:buNone/>
            </a:pPr>
            <a:r>
              <a:rPr lang="pt-BR" dirty="0"/>
              <a:t>Variável: cor dos cabelos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b) Universo: casais residentes em uma cidade</a:t>
            </a:r>
          </a:p>
          <a:p>
            <a:pPr>
              <a:buNone/>
            </a:pPr>
            <a:r>
              <a:rPr lang="pt-BR" dirty="0"/>
              <a:t>Variável: número de filhos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c) universo: as jogadas de um dado</a:t>
            </a:r>
          </a:p>
          <a:p>
            <a:pPr>
              <a:buNone/>
            </a:pPr>
            <a:r>
              <a:rPr lang="pt-BR" dirty="0"/>
              <a:t>Variável: o ponto obtido em cada jogada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d) universo: pacientes da pediatria</a:t>
            </a:r>
          </a:p>
          <a:p>
            <a:pPr>
              <a:buNone/>
            </a:pPr>
            <a:r>
              <a:rPr lang="pt-BR" dirty="0"/>
              <a:t>Variável: peso em kg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r>
              <a:rPr lang="pt-BR" dirty="0"/>
              <a:t>e) Universo: as condições de vida na zona central de uma grande cidade estão</a:t>
            </a:r>
          </a:p>
          <a:p>
            <a:pPr>
              <a:buNone/>
            </a:pPr>
            <a:r>
              <a:rPr lang="pt-BR" dirty="0"/>
              <a:t>Variável:  "ficando muito piores", "ficando um pouco piores", "inalteradas", "ficando um pouco melhores", ou "ficando muito melhores". 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f) Universo: estágio da doença</a:t>
            </a:r>
          </a:p>
          <a:p>
            <a:pPr>
              <a:buNone/>
            </a:pPr>
            <a:r>
              <a:rPr lang="pt-BR" dirty="0"/>
              <a:t>variável: (inicial, intermediário, terminal)</a:t>
            </a:r>
          </a:p>
          <a:p>
            <a:endParaRPr lang="pt-BR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EXERCÍCIOS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/>
              <a:t>6- Diga quais variáveis abaixo são discretas e quais são contínuas:</a:t>
            </a:r>
          </a:p>
          <a:p>
            <a:pPr>
              <a:buNone/>
            </a:pPr>
            <a:endParaRPr lang="pt-BR" b="1" dirty="0"/>
          </a:p>
          <a:p>
            <a:r>
              <a:rPr lang="pt-BR" dirty="0"/>
              <a:t>a) População: alunos de uma cidade</a:t>
            </a:r>
          </a:p>
          <a:p>
            <a:pPr>
              <a:buNone/>
            </a:pPr>
            <a:r>
              <a:rPr lang="pt-BR" dirty="0"/>
              <a:t>Variável: cor dos olhos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b) estação meteorológica de uma cidade</a:t>
            </a:r>
          </a:p>
          <a:p>
            <a:pPr>
              <a:buNone/>
            </a:pPr>
            <a:r>
              <a:rPr lang="pt-BR" dirty="0"/>
              <a:t>V: precipitação pluviométrica durante um ano.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c) pacientes de um hospital</a:t>
            </a:r>
          </a:p>
          <a:p>
            <a:pPr>
              <a:buNone/>
            </a:pPr>
            <a:r>
              <a:rPr lang="pt-BR" dirty="0"/>
              <a:t>V: temperatura corporal</a:t>
            </a: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EXERCÍCIOS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Espécies ameaçadas são protegidas por regulamentos e leis que reagem a estimativas  estatísticas de modificação do tamanho das populações.</a:t>
            </a:r>
          </a:p>
          <a:p>
            <a:r>
              <a:rPr lang="pt-BR" dirty="0"/>
              <a:t> Visando reduzir as taxas de casos fatais, os legisladores têm melhor justificativa para leis como as que regem a poluição atmosférica, inspeções de automóveis, utilização do cinto de segurança e da bolsa de ar, e dirigir em estado de embriaguez.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Aplicações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57158" y="1071546"/>
            <a:ext cx="8429684" cy="535785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pt-BR" sz="3000" dirty="0"/>
          </a:p>
          <a:p>
            <a:pPr>
              <a:buNone/>
            </a:pPr>
            <a:r>
              <a:rPr lang="pt-BR" sz="3000" dirty="0"/>
              <a:t>Bioestatística é </a:t>
            </a:r>
            <a:r>
              <a:rPr lang="pt-BR" sz="3000" dirty="0" err="1"/>
              <a:t>a</a:t>
            </a:r>
            <a:r>
              <a:rPr lang="pt-BR" sz="3000" dirty="0"/>
              <a:t> estatística aplicada às ciências que estudam aspectos vitais (referentes à vida), como Medicina, Biologia, Nutrição, Fisioterapia, Odontologia, Farmácia, Psicologia, Enfermagem, Veterinária, Agronomia, Engenharia Ambiental e outras.</a:t>
            </a:r>
          </a:p>
          <a:p>
            <a:pPr>
              <a:buNone/>
            </a:pPr>
            <a:r>
              <a:rPr lang="pt-BR" sz="3000" dirty="0"/>
              <a:t>Na Medicina, especificamente, pode ser entendida em dois ambientes. O primeiro, referente ao levantamento de informações, como registro de doenças, surtos, endemias, epidemias, e de registros de qualidade de vida, como condições de alimentação, sanitárias, habitacionais, de prevenção de doenças, educação etc. Denomina-se esse ambiente de ambiente macro, e tem a ver fundamentalmente com a identificação, </a:t>
            </a:r>
            <a:r>
              <a:rPr lang="pt-BR" sz="3000" dirty="0" err="1"/>
              <a:t>a</a:t>
            </a:r>
            <a:r>
              <a:rPr lang="pt-BR" sz="3000" dirty="0"/>
              <a:t> planificação </a:t>
            </a:r>
            <a:r>
              <a:rPr lang="pt-BR" sz="3000" dirty="0" err="1"/>
              <a:t>e</a:t>
            </a:r>
            <a:r>
              <a:rPr lang="pt-BR" sz="3000" dirty="0"/>
              <a:t> a execução de ações de Saúde Pública. Neste caso, constitui-se num ferramental fundamental para cadeiras do curso de Medicina como Epidemiologia, Medicina Preventiva, Organização de Sistemas de Saúde etc.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pt-BR" dirty="0"/>
              <a:t>Bioestatística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0071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200" dirty="0"/>
              <a:t>O segundo ambiente refere-se à elaboração de experiências </a:t>
            </a:r>
            <a:r>
              <a:rPr lang="pt-BR" sz="2200" dirty="0" err="1"/>
              <a:t>e</a:t>
            </a:r>
            <a:r>
              <a:rPr lang="pt-BR" sz="2200" dirty="0"/>
              <a:t> pesquisa científica, tais como testes de vacinas, avaliação de terapêuticas </a:t>
            </a:r>
            <a:r>
              <a:rPr lang="pt-BR" sz="2200" dirty="0" err="1"/>
              <a:t>e</a:t>
            </a:r>
            <a:r>
              <a:rPr lang="pt-BR" sz="2200" dirty="0"/>
              <a:t> tratamentos, testes de medicamentos etc. Denomina-se este ambiente de ambiente micro, e tem a ver, naturalmente, com a pesquisa laboratorial e científica. Relaciona-se, principalmente por esse motivo, com as disciplinas de </a:t>
            </a:r>
            <a:r>
              <a:rPr lang="pt-BR" sz="2200" dirty="0" err="1"/>
              <a:t>Imunologia</a:t>
            </a:r>
            <a:r>
              <a:rPr lang="pt-BR" sz="2200" dirty="0"/>
              <a:t>, Fisiologia e Farmacologia, dentro do ciclo de formação básica do médico, </a:t>
            </a:r>
            <a:r>
              <a:rPr lang="pt-BR" sz="2200" dirty="0" err="1"/>
              <a:t>e</a:t>
            </a:r>
            <a:r>
              <a:rPr lang="pt-BR" sz="2200" dirty="0"/>
              <a:t> com todas as demais áreas clínicas, em maior ou menor medida, como Pediatria, Cardiologia, Neurologia, Pneumologia, Psiquiatria, </a:t>
            </a:r>
            <a:r>
              <a:rPr lang="pt-BR" sz="2200" dirty="0" err="1"/>
              <a:t>Gastroenterologia</a:t>
            </a:r>
            <a:r>
              <a:rPr lang="pt-BR" sz="2200" dirty="0"/>
              <a:t> etc., toda vez que é indispensável à compreensão da grande maioria das publicações de artigos científicos nessas especialidades. </a:t>
            </a:r>
          </a:p>
          <a:p>
            <a:pPr>
              <a:buNone/>
            </a:pPr>
            <a:r>
              <a:rPr lang="pt-BR" sz="2200" b="1" dirty="0"/>
              <a:t>A Bioestatística, </a:t>
            </a:r>
            <a:r>
              <a:rPr lang="pt-BR" sz="2200" dirty="0"/>
              <a:t>pela sua importância para a pesquisa médica, é disciplina obrigatória da maioria das especialidades de pós-graduação em Medicina.</a:t>
            </a: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pt-BR" dirty="0"/>
              <a:t>Bioestatística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Estatística descritiva:</a:t>
            </a:r>
            <a:r>
              <a:rPr lang="pt-BR" dirty="0"/>
              <a:t> Se preocupa com a coleta de dados, organização e representação;</a:t>
            </a:r>
          </a:p>
          <a:p>
            <a:r>
              <a:rPr lang="pt-BR" b="1" dirty="0"/>
              <a:t>Estatística inferencial ou indutiva:</a:t>
            </a:r>
            <a:r>
              <a:rPr lang="pt-BR" dirty="0"/>
              <a:t> É a parte mais importante da estatística, pois é a inferência estatística que permite a análise e a interpretação dos dados através de estimativas de parâmetros do universo. Cuida da analise e interpretação.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Divisão da estatística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Probabilidade:</a:t>
            </a:r>
            <a:r>
              <a:rPr lang="pt-BR" dirty="0"/>
              <a:t> Instrumento que permite ao estatístico estudar os experimentos aleatórios, ou seja, estudar os experimentos cujos resultados são incertos, mas o conjunto de possibilidades seja conhecido.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Divisão da estatística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</TotalTime>
  <Words>3193</Words>
  <Application>Microsoft Office PowerPoint</Application>
  <PresentationFormat>Apresentação na tela (4:3)</PresentationFormat>
  <Paragraphs>222</Paragraphs>
  <Slides>41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7" baseType="lpstr">
      <vt:lpstr>Calibri</vt:lpstr>
      <vt:lpstr>Lucida Sans Unicode</vt:lpstr>
      <vt:lpstr>Verdana</vt:lpstr>
      <vt:lpstr>Wingdings 2</vt:lpstr>
      <vt:lpstr>Wingdings 3</vt:lpstr>
      <vt:lpstr>Concurso</vt:lpstr>
      <vt:lpstr>BIOESTATÍSTICA   PROF. Marisa Liller Knop email: isaliller@gmail.com</vt:lpstr>
      <vt:lpstr>O que é Estatística? </vt:lpstr>
      <vt:lpstr>Aplicações</vt:lpstr>
      <vt:lpstr>Aplicações</vt:lpstr>
      <vt:lpstr>Aplicações</vt:lpstr>
      <vt:lpstr>Bioestatística</vt:lpstr>
      <vt:lpstr>Bioestatística</vt:lpstr>
      <vt:lpstr>Divisão da estatística</vt:lpstr>
      <vt:lpstr>Divisão da estatística </vt:lpstr>
      <vt:lpstr>COLETA DE DADOS  </vt:lpstr>
      <vt:lpstr>COLETA DE DADOS</vt:lpstr>
      <vt:lpstr>COLETA DE DADOS</vt:lpstr>
      <vt:lpstr>COLETA DE DADOS</vt:lpstr>
      <vt:lpstr>COLETA DE DADOS</vt:lpstr>
      <vt:lpstr>CRÍTICA DOS DADOS </vt:lpstr>
      <vt:lpstr>APURAÇÃO OU  PROCESSAMENTO DOS DADOS  </vt:lpstr>
      <vt:lpstr>EXPOSIÇÃO OU  APRESENTAÇÃO DOS DADOS </vt:lpstr>
      <vt:lpstr>ANÁLISE DOS RESULTADOS </vt:lpstr>
      <vt:lpstr>Estatísticas de saúde no Brasil</vt:lpstr>
      <vt:lpstr>Assistência à saúde</vt:lpstr>
      <vt:lpstr>Rede assistencial </vt:lpstr>
      <vt:lpstr>Morbidade e informações epidemiológicas</vt:lpstr>
      <vt:lpstr>VARIÁVEIS ESTATÍSTICAS </vt:lpstr>
      <vt:lpstr>VARIÁVEIS ESTATÍSTICAS</vt:lpstr>
      <vt:lpstr>VARIÁVEIS ESTATÍSTICAS</vt:lpstr>
      <vt:lpstr>PLANEJAMENTO  </vt:lpstr>
      <vt:lpstr>ELABORAÇÃO DE UM QUESTIONÁRIO </vt:lpstr>
      <vt:lpstr>ELABORAÇÃO DE UM QUESTIONÁRIO</vt:lpstr>
      <vt:lpstr>ELABORAÇÃO DE UM QUESTIONÁRIO </vt:lpstr>
      <vt:lpstr>ELABORAÇÃO DE UM QUESTIONÁRIO </vt:lpstr>
      <vt:lpstr>ELABORAÇÃO DE UM QUESTIONÁRIO </vt:lpstr>
      <vt:lpstr>ELABORAÇÃO DE UM QUESTIONÁRIO </vt:lpstr>
      <vt:lpstr>Escalas de Mensuração</vt:lpstr>
      <vt:lpstr>Escalas de Mensuração</vt:lpstr>
      <vt:lpstr>Escalas de Mensuração</vt:lpstr>
      <vt:lpstr>Escalas métricas e não métricas</vt:lpstr>
      <vt:lpstr>Exemplos:</vt:lpstr>
      <vt:lpstr>Exemplos:</vt:lpstr>
      <vt:lpstr>EXERCÍCIOS</vt:lpstr>
      <vt:lpstr>EXERCÍCIOS</vt:lpstr>
      <vt:lpstr>EXERCÍCIOS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ESTATÍSTICA PROF. Marisa Liller Knop email: isaliller@gmail.com</dc:title>
  <dc:creator>Tarciso</dc:creator>
  <cp:lastModifiedBy>Marisa Liller Knop</cp:lastModifiedBy>
  <cp:revision>53</cp:revision>
  <dcterms:created xsi:type="dcterms:W3CDTF">2013-02-20T11:59:46Z</dcterms:created>
  <dcterms:modified xsi:type="dcterms:W3CDTF">2020-07-27T18:17:33Z</dcterms:modified>
</cp:coreProperties>
</file>