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85" r:id="rId3"/>
    <p:sldId id="490" r:id="rId4"/>
    <p:sldId id="486" r:id="rId5"/>
    <p:sldId id="487" r:id="rId6"/>
    <p:sldId id="488" r:id="rId7"/>
    <p:sldId id="491" r:id="rId8"/>
    <p:sldId id="489" r:id="rId9"/>
    <p:sldId id="492" r:id="rId10"/>
    <p:sldId id="493" r:id="rId11"/>
    <p:sldId id="494" r:id="rId12"/>
    <p:sldId id="495" r:id="rId13"/>
    <p:sldId id="528" r:id="rId14"/>
    <p:sldId id="532" r:id="rId15"/>
    <p:sldId id="530" r:id="rId16"/>
    <p:sldId id="336" r:id="rId17"/>
    <p:sldId id="337" r:id="rId18"/>
    <p:sldId id="338" r:id="rId19"/>
    <p:sldId id="339" r:id="rId20"/>
    <p:sldId id="340" r:id="rId21"/>
    <p:sldId id="344" r:id="rId22"/>
    <p:sldId id="345" r:id="rId23"/>
    <p:sldId id="346" r:id="rId24"/>
    <p:sldId id="347" r:id="rId25"/>
    <p:sldId id="348" r:id="rId26"/>
    <p:sldId id="361" r:id="rId27"/>
    <p:sldId id="362" r:id="rId28"/>
    <p:sldId id="368" r:id="rId29"/>
    <p:sldId id="371" r:id="rId30"/>
    <p:sldId id="372" r:id="rId31"/>
    <p:sldId id="373" r:id="rId32"/>
    <p:sldId id="376" r:id="rId33"/>
    <p:sldId id="475" r:id="rId34"/>
    <p:sldId id="384" r:id="rId35"/>
    <p:sldId id="405" r:id="rId36"/>
    <p:sldId id="406" r:id="rId37"/>
    <p:sldId id="410" r:id="rId38"/>
    <p:sldId id="416" r:id="rId39"/>
    <p:sldId id="418" r:id="rId40"/>
    <p:sldId id="422" r:id="rId41"/>
    <p:sldId id="424" r:id="rId42"/>
    <p:sldId id="426" r:id="rId43"/>
    <p:sldId id="427" r:id="rId44"/>
    <p:sldId id="428" r:id="rId45"/>
    <p:sldId id="429" r:id="rId46"/>
    <p:sldId id="431" r:id="rId47"/>
    <p:sldId id="433" r:id="rId48"/>
    <p:sldId id="441" r:id="rId49"/>
    <p:sldId id="480" r:id="rId50"/>
    <p:sldId id="445" r:id="rId51"/>
    <p:sldId id="448" r:id="rId52"/>
    <p:sldId id="45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2179" autoAdjust="0"/>
  </p:normalViewPr>
  <p:slideViewPr>
    <p:cSldViewPr snapToGrid="0" snapToObjects="1"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5AD3A-EA13-8A42-9844-B03876DBC063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EF55B-CA5F-3F4D-9FBE-984A1B9049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F55B-CA5F-3F4D-9FBE-984A1B9049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1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0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4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4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0A85-1D58-1D42-8953-6900C4D4B28E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BA69-F1A6-2549-9311-F998BBB9D58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5536" y="3386698"/>
            <a:ext cx="8712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ACIDENTE DE TRABALHO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556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400" b="1" dirty="0" smtClean="0"/>
              <a:t>CLASSIFICAÇAO DOS ACIDENTES DO TRABALHO</a:t>
            </a:r>
            <a:endParaRPr lang="pt-BR" sz="3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139474"/>
            <a:ext cx="8229600" cy="370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Acidente do trabalho ou simplesmente acidente</a:t>
            </a:r>
            <a:r>
              <a:rPr lang="pt-BR" b="1" dirty="0" smtClean="0"/>
              <a:t>: </a:t>
            </a:r>
            <a:r>
              <a:rPr lang="pt-BR" dirty="0"/>
              <a:t>é a </a:t>
            </a:r>
            <a:r>
              <a:rPr lang="pt-BR" dirty="0" smtClean="0"/>
              <a:t>ocorrência imprevista e indesejável</a:t>
            </a:r>
            <a:r>
              <a:rPr lang="pt-BR" dirty="0"/>
              <a:t>, instantânea ou não, relacionada com o </a:t>
            </a:r>
            <a:r>
              <a:rPr lang="pt-BR" dirty="0" smtClean="0"/>
              <a:t>exercício do </a:t>
            </a:r>
            <a:r>
              <a:rPr lang="pt-BR" dirty="0"/>
              <a:t>trabalho, que provoca lesão pessoal ou de que decorre risco próximo </a:t>
            </a:r>
            <a:r>
              <a:rPr lang="pt-BR" dirty="0" smtClean="0"/>
              <a:t>ou remoto </a:t>
            </a:r>
            <a:r>
              <a:rPr lang="pt-BR" dirty="0"/>
              <a:t>desta lesão.</a:t>
            </a:r>
          </a:p>
        </p:txBody>
      </p:sp>
    </p:spTree>
    <p:extLst>
      <p:ext uri="{BB962C8B-B14F-4D97-AF65-F5344CB8AC3E}">
        <p14:creationId xmlns:p14="http://schemas.microsoft.com/office/powerpoint/2010/main" val="3989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556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400" b="1" dirty="0" smtClean="0"/>
              <a:t>CLASSIFICAÇAO DOS ACIDENTES DO TRABALHO</a:t>
            </a:r>
            <a:endParaRPr lang="pt-BR" sz="3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139474"/>
            <a:ext cx="8229600" cy="370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Acidente sem lesão</a:t>
            </a:r>
            <a:r>
              <a:rPr lang="pt-BR" b="1" dirty="0" smtClean="0"/>
              <a:t>: </a:t>
            </a:r>
            <a:r>
              <a:rPr lang="pt-BR" dirty="0"/>
              <a:t>é o acidente que não causa </a:t>
            </a:r>
            <a:r>
              <a:rPr lang="pt-BR" dirty="0" smtClean="0"/>
              <a:t>lesão </a:t>
            </a:r>
            <a:r>
              <a:rPr lang="pt-BR" dirty="0"/>
              <a:t>pessoal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/>
              <a:t>Acidente de trajeto</a:t>
            </a:r>
            <a:r>
              <a:rPr lang="pt-BR" b="1" dirty="0" smtClean="0"/>
              <a:t>: </a:t>
            </a:r>
            <a:r>
              <a:rPr lang="pt-BR" dirty="0"/>
              <a:t>é o acidente sofrido pelo empregado no </a:t>
            </a:r>
            <a:r>
              <a:rPr lang="pt-BR" dirty="0" smtClean="0"/>
              <a:t>percurso residência </a:t>
            </a:r>
            <a:r>
              <a:rPr lang="pt-BR" dirty="0"/>
              <a:t>para o trabalho ou deste para aquela.</a:t>
            </a:r>
          </a:p>
        </p:txBody>
      </p:sp>
    </p:spTree>
    <p:extLst>
      <p:ext uri="{BB962C8B-B14F-4D97-AF65-F5344CB8AC3E}">
        <p14:creationId xmlns:p14="http://schemas.microsoft.com/office/powerpoint/2010/main" val="42016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556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400" b="1" dirty="0" smtClean="0"/>
              <a:t>CLASSIFICAÇAO DOS ACIDENTES DO TRABALHO</a:t>
            </a:r>
            <a:endParaRPr lang="pt-BR" sz="3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139474"/>
            <a:ext cx="8229600" cy="370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Acidente </a:t>
            </a:r>
            <a:r>
              <a:rPr lang="pt-BR" b="1" dirty="0"/>
              <a:t>impessoal</a:t>
            </a:r>
            <a:r>
              <a:rPr lang="pt-BR" b="1" dirty="0" smtClean="0"/>
              <a:t>: </a:t>
            </a:r>
            <a:r>
              <a:rPr lang="pt-BR" dirty="0"/>
              <a:t>é aquele </a:t>
            </a:r>
            <a:r>
              <a:rPr lang="pt-BR" dirty="0" smtClean="0"/>
              <a:t>cuja caracterização </a:t>
            </a:r>
            <a:r>
              <a:rPr lang="pt-BR" dirty="0"/>
              <a:t>independe de </a:t>
            </a:r>
            <a:r>
              <a:rPr lang="pt-BR" dirty="0" smtClean="0"/>
              <a:t>existir acidentado.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/>
              <a:t>Acidente inicial</a:t>
            </a:r>
            <a:r>
              <a:rPr lang="pt-BR" b="1" dirty="0" smtClean="0"/>
              <a:t>: </a:t>
            </a:r>
            <a:r>
              <a:rPr lang="pt-BR" dirty="0"/>
              <a:t>é o acidente impessoal desencadeador de um ou </a:t>
            </a:r>
            <a:r>
              <a:rPr lang="pt-BR" dirty="0" smtClean="0"/>
              <a:t>mais acidentes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900113" y="2852738"/>
            <a:ext cx="7488237" cy="679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Riscos Ambientais</a:t>
            </a:r>
          </a:p>
        </p:txBody>
      </p:sp>
    </p:spTree>
    <p:extLst>
      <p:ext uri="{BB962C8B-B14F-4D97-AF65-F5344CB8AC3E}">
        <p14:creationId xmlns:p14="http://schemas.microsoft.com/office/powerpoint/2010/main" val="20964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809933" y="1234256"/>
            <a:ext cx="7716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/>
              <a:t>Qual NR fala sobre os riscos Ambientais?</a:t>
            </a:r>
            <a:endParaRPr lang="pt-BR" sz="3200" b="1" u="sng" dirty="0" smtClean="0"/>
          </a:p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NR </a:t>
            </a:r>
            <a:r>
              <a:rPr lang="pt-BR" sz="3200" dirty="0"/>
              <a:t>09- PPRA(Programa de Prevenção de Riscos Ambientais)</a:t>
            </a:r>
          </a:p>
        </p:txBody>
      </p:sp>
    </p:spTree>
    <p:extLst>
      <p:ext uri="{BB962C8B-B14F-4D97-AF65-F5344CB8AC3E}">
        <p14:creationId xmlns:p14="http://schemas.microsoft.com/office/powerpoint/2010/main" val="21356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900113" y="2852738"/>
            <a:ext cx="7488237" cy="679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</a:rPr>
              <a:t>O que é Risco Ambiental?</a:t>
            </a:r>
            <a:endParaRPr lang="pt-BR" sz="3600" kern="10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302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900113" y="2852738"/>
            <a:ext cx="7488237" cy="679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20431" y="1530469"/>
            <a:ext cx="7247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/>
              <a:t>	</a:t>
            </a:r>
            <a:r>
              <a:rPr lang="pt-BR" sz="3000" dirty="0" smtClean="0"/>
              <a:t>Riscos </a:t>
            </a:r>
            <a:r>
              <a:rPr lang="pt-BR" sz="3000" dirty="0"/>
              <a:t>ambientais são aqueles causados por </a:t>
            </a:r>
            <a:r>
              <a:rPr lang="pt-BR" sz="3000" dirty="0" smtClean="0"/>
              <a:t>agentes presentes </a:t>
            </a:r>
            <a:r>
              <a:rPr lang="pt-BR" sz="3000" dirty="0"/>
              <a:t>nos ambientes de trabalho</a:t>
            </a:r>
            <a:r>
              <a:rPr lang="pt-BR" sz="3000" dirty="0" smtClean="0"/>
              <a:t>, e </a:t>
            </a:r>
            <a:r>
              <a:rPr lang="pt-BR" sz="3000" dirty="0"/>
              <a:t>são capazes de causar danos à saúde do trabalhador em função de sua natureza, concentração, intensidade ou tempo de exposição. </a:t>
            </a:r>
          </a:p>
        </p:txBody>
      </p:sp>
    </p:spTree>
    <p:extLst>
      <p:ext uri="{BB962C8B-B14F-4D97-AF65-F5344CB8AC3E}">
        <p14:creationId xmlns:p14="http://schemas.microsoft.com/office/powerpoint/2010/main" val="35093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900113" y="2852738"/>
            <a:ext cx="7488237" cy="679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</a:endParaRPr>
          </a:p>
        </p:txBody>
      </p:sp>
      <p:pic>
        <p:nvPicPr>
          <p:cNvPr id="26626" name="Picture 2" descr="Resultado de imagem para trabalhador e os riscos ambient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57" y="854988"/>
            <a:ext cx="5631912" cy="53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6504" y="1248509"/>
            <a:ext cx="8359775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    </a:t>
            </a:r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Físico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77031" y="2266848"/>
            <a:ext cx="7252570" cy="310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800" dirty="0">
                <a:latin typeface="+mn-lt"/>
              </a:rPr>
              <a:t>São aqueles que se referem às características físicas do ambiente, ligadas a fontes de energia, como por exemplo, vibrações, ruídos excessivos, temperatura extrema, pressão anormal, radiação, tanto nas formas ionizantes quanto não-ionizantes e alterações sonoras, como o ultra som e o infra som</a:t>
            </a:r>
            <a:r>
              <a:rPr lang="pt-BR" sz="2800" dirty="0"/>
              <a:t>.</a:t>
            </a:r>
            <a:endParaRPr lang="pt-BR" altLang="pt-BR" sz="2700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4335" y="288676"/>
            <a:ext cx="8385175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800" b="1" dirty="0" smtClean="0"/>
              <a:t>Ruído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4335" y="1313618"/>
            <a:ext cx="8385175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4000" dirty="0" smtClean="0"/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750038" y="2245766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	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5" y="1313618"/>
            <a:ext cx="7286785" cy="48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809933" y="1234256"/>
            <a:ext cx="7716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r>
              <a:rPr lang="pt-BR" sz="3200" dirty="0"/>
              <a:t>Nas empresas encontram-se presentes muitos fatores que </a:t>
            </a:r>
            <a:r>
              <a:rPr lang="pt-BR" sz="3200" dirty="0" smtClean="0"/>
              <a:t>podem transformar-se </a:t>
            </a:r>
            <a:r>
              <a:rPr lang="pt-BR" sz="3200" dirty="0"/>
              <a:t>em agentes de acidentes dos mais variados tipos.</a:t>
            </a:r>
          </a:p>
        </p:txBody>
      </p:sp>
    </p:spTree>
    <p:extLst>
      <p:ext uri="{BB962C8B-B14F-4D97-AF65-F5344CB8AC3E}">
        <p14:creationId xmlns:p14="http://schemas.microsoft.com/office/powerpoint/2010/main" val="10554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43" y="3681061"/>
            <a:ext cx="3347157" cy="30868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4335" y="288676"/>
            <a:ext cx="8385175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800" b="1" dirty="0" smtClean="0"/>
              <a:t>Ruído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4335" y="1313618"/>
            <a:ext cx="8385175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4000" dirty="0" smtClean="0"/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518616" y="2121434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800" dirty="0" smtClean="0"/>
              <a:t>O </a:t>
            </a:r>
            <a:r>
              <a:rPr lang="pt-BR" sz="2800" dirty="0"/>
              <a:t>ruído é um dos principais agentes físicos presentes nos ambientes </a:t>
            </a:r>
            <a:r>
              <a:rPr lang="pt-BR" sz="2800" dirty="0" smtClean="0"/>
              <a:t>de trabalho</a:t>
            </a:r>
            <a:r>
              <a:rPr lang="pt-BR" sz="2800" dirty="0"/>
              <a:t>, em diversos tipos de instalações ou atividades profissionais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6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4335" y="288676"/>
            <a:ext cx="8385175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800" b="1" dirty="0" smtClean="0"/>
              <a:t>Ruído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4335" y="1313618"/>
            <a:ext cx="8385175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4000" dirty="0" smtClean="0"/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626964" y="2275604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2800" dirty="0" smtClean="0"/>
              <a:t>Para a avaliação da exposição ao ruído é indispensável o conhecimento do tempo de exposição e do tipo de ruído ou barulho</a:t>
            </a:r>
            <a:r>
              <a:rPr lang="pt-BR" dirty="0" smtClean="0"/>
              <a:t>. </a:t>
            </a:r>
          </a:p>
        </p:txBody>
      </p:sp>
      <p:pic>
        <p:nvPicPr>
          <p:cNvPr id="28674" name="Picture 2" descr="Imagem relacionada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40" y="3543070"/>
            <a:ext cx="3314930" cy="33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4608"/>
            <a:ext cx="8804275" cy="564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5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537435" y="1173910"/>
            <a:ext cx="8007350" cy="551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1800" dirty="0" smtClean="0"/>
              <a:t>NÍVEL DE RUÍDO dB (A) MÁXIMA EXPOSIÇÃO DIÁRIA PERMISSÍVEL</a:t>
            </a:r>
            <a:br>
              <a:rPr lang="pt-BR" sz="1800" dirty="0" smtClean="0"/>
            </a:br>
            <a:endParaRPr lang="pt-BR" sz="18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37802"/>
              </p:ext>
            </p:extLst>
          </p:nvPr>
        </p:nvGraphicFramePr>
        <p:xfrm>
          <a:off x="1064712" y="1849276"/>
          <a:ext cx="701457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729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  - 8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86  - 7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87  - 6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88  - 5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89  - 4 horas e 30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90  - 4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91  - 3 horas e 30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92  - 3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93  - 2 horas e 40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94  - 2 horas e 15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95  - 2 horas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96  - 1 hora e 45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98  - 1 hora e 15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100 -1 hora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102 - 45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104 - 35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105 - 30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106 - 25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108 - 20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110 - 15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112 - 10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114 - 8 minutos</a:t>
                      </a:r>
                      <a:b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pt-B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115 - 7 minutos 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766431"/>
            <a:ext cx="8491103" cy="59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107950" y="1628775"/>
            <a:ext cx="8885925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2800" dirty="0" smtClean="0"/>
              <a:t>	Entende-se por ruído de impacto aquele que apresenta picos de energia acústica de duração inferior a 1 segundo a intervalos superiores a 1 segundo.</a:t>
            </a:r>
          </a:p>
          <a:p>
            <a:pPr marL="0" indent="0">
              <a:buNone/>
              <a:defRPr/>
            </a:pPr>
            <a:r>
              <a:rPr lang="pt-BR" sz="2800" dirty="0" smtClean="0"/>
              <a:t>	</a:t>
            </a:r>
            <a:r>
              <a:rPr lang="pt-BR" sz="2800" u="sng" dirty="0" smtClean="0"/>
              <a:t>Limites de tolerância</a:t>
            </a:r>
          </a:p>
          <a:p>
            <a:pPr>
              <a:defRPr/>
            </a:pPr>
            <a:r>
              <a:rPr lang="pt-BR" sz="2800" dirty="0" smtClean="0"/>
              <a:t>140 dB(C) n° de Impacto permitidos por dia - 100</a:t>
            </a:r>
          </a:p>
          <a:p>
            <a:pPr>
              <a:defRPr/>
            </a:pPr>
            <a:r>
              <a:rPr lang="pt-BR" sz="2800" dirty="0" smtClean="0"/>
              <a:t>130 dB(C) nº de Impacto permitidos por dia - 1.000</a:t>
            </a:r>
          </a:p>
          <a:p>
            <a:pPr>
              <a:defRPr/>
            </a:pPr>
            <a:r>
              <a:rPr lang="pt-BR" sz="2800" dirty="0" smtClean="0"/>
              <a:t>120 dB(C) n° de Impacto permitidos por dia - 10.000</a:t>
            </a:r>
          </a:p>
        </p:txBody>
      </p:sp>
      <p:sp>
        <p:nvSpPr>
          <p:cNvPr id="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6992" y="38480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Ruído de Impacto </a:t>
            </a:r>
          </a:p>
        </p:txBody>
      </p:sp>
    </p:spTree>
    <p:extLst>
      <p:ext uri="{BB962C8B-B14F-4D97-AF65-F5344CB8AC3E}">
        <p14:creationId xmlns:p14="http://schemas.microsoft.com/office/powerpoint/2010/main" val="20022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13276" y="873154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6000" dirty="0" smtClean="0"/>
              <a:t>Vibrações</a:t>
            </a:r>
            <a:r>
              <a:rPr lang="pt-BR" dirty="0" smtClean="0"/>
              <a:t>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900113" y="1628775"/>
            <a:ext cx="740568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pt-BR" sz="2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6" y="2777319"/>
            <a:ext cx="3067224" cy="35053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62" y="3364089"/>
            <a:ext cx="3218676" cy="29186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0" y="1997606"/>
            <a:ext cx="228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Vibrações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706522" y="1714370"/>
            <a:ext cx="740568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  <a:defRPr/>
            </a:pPr>
            <a:r>
              <a:rPr lang="pt-BR" sz="2400" dirty="0" smtClean="0"/>
              <a:t>	As vibrações são agentes físicos nocivos produzidos  por certas máquinas, equipamentos e ferramentas vibrantes que atuam por transmissão de energia mecânica, emitindo oscilações com amplitudes perceptíveis por seres humanos.</a:t>
            </a:r>
          </a:p>
        </p:txBody>
      </p:sp>
      <p:pic>
        <p:nvPicPr>
          <p:cNvPr id="26626" name="Picture 2" descr="Resultado de imagem para vibraçõ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01" y="3524993"/>
            <a:ext cx="2657551" cy="30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8865" y="1705970"/>
            <a:ext cx="7260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As </a:t>
            </a:r>
            <a:r>
              <a:rPr lang="pt-BR" sz="2400" dirty="0"/>
              <a:t>vibrações localizadas podem produzir um quadro </a:t>
            </a:r>
            <a:r>
              <a:rPr lang="pt-BR" sz="2400" dirty="0" smtClean="0"/>
              <a:t>degenerativo </a:t>
            </a:r>
            <a:r>
              <a:rPr lang="pt-BR" sz="2400" dirty="0" err="1" smtClean="0"/>
              <a:t>neurovascular</a:t>
            </a:r>
            <a:r>
              <a:rPr lang="pt-BR" sz="2400" dirty="0" smtClean="0"/>
              <a:t> </a:t>
            </a:r>
            <a:r>
              <a:rPr lang="pt-BR" sz="2400" dirty="0"/>
              <a:t>nas mãos, conhecida inicialmente como “Síndrome </a:t>
            </a:r>
            <a:r>
              <a:rPr lang="pt-BR" sz="2400" dirty="0" smtClean="0"/>
              <a:t>de </a:t>
            </a:r>
            <a:r>
              <a:rPr lang="pt-BR" sz="2400" dirty="0" err="1" smtClean="0"/>
              <a:t>Raynaud</a:t>
            </a:r>
            <a:r>
              <a:rPr lang="pt-BR" sz="2400" dirty="0" smtClean="0"/>
              <a:t> </a:t>
            </a:r>
            <a:r>
              <a:rPr lang="pt-BR" sz="2400" dirty="0"/>
              <a:t>de origem ocupacional” e, mais tarde, simplesmente </a:t>
            </a:r>
            <a:r>
              <a:rPr lang="pt-BR" sz="2400" dirty="0" smtClean="0"/>
              <a:t>como “Síndrome </a:t>
            </a:r>
            <a:r>
              <a:rPr lang="pt-BR" sz="2400" dirty="0"/>
              <a:t>das Vibrações”.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6780" y="862608"/>
            <a:ext cx="7678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/>
              <a:t>Efeitos no Organismo </a:t>
            </a:r>
            <a:r>
              <a:rPr lang="pt-BR" sz="2400" b="1" i="1" dirty="0" smtClean="0"/>
              <a:t>— Vibrações </a:t>
            </a:r>
            <a:r>
              <a:rPr lang="pt-BR" sz="2400" b="1" i="1" dirty="0"/>
              <a:t>Localizadas</a:t>
            </a:r>
            <a:endParaRPr lang="pt-BR" sz="2400" dirty="0"/>
          </a:p>
        </p:txBody>
      </p:sp>
      <p:pic>
        <p:nvPicPr>
          <p:cNvPr id="27650" name="Picture 2" descr="Resultado de imagem para sindrome de rayn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38" y="3770223"/>
            <a:ext cx="42005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8865" y="1705970"/>
            <a:ext cx="7260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/>
              <a:t>Os motoristas estão mais predispostos ou propensos ao </a:t>
            </a:r>
            <a:r>
              <a:rPr lang="pt-BR" sz="2400" dirty="0" smtClean="0"/>
              <a:t>desenvolvimento de </a:t>
            </a:r>
            <a:r>
              <a:rPr lang="pt-BR" sz="2400" dirty="0"/>
              <a:t>síndromes dolorosas de origem vertebral, deformações da </a:t>
            </a:r>
            <a:r>
              <a:rPr lang="pt-BR" sz="2400" dirty="0" smtClean="0"/>
              <a:t>espinha, estiramentos </a:t>
            </a:r>
            <a:r>
              <a:rPr lang="pt-BR" sz="2400" dirty="0"/>
              <a:t>e dores musculares, apendicites, problemas estomacais </a:t>
            </a:r>
            <a:r>
              <a:rPr lang="pt-BR" sz="2400" dirty="0" smtClean="0"/>
              <a:t>e hemorroidas.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866780" y="862608"/>
            <a:ext cx="7678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/>
              <a:t>Efeitos no Organismo </a:t>
            </a:r>
            <a:r>
              <a:rPr lang="pt-BR" sz="2400" b="1" i="1" dirty="0" smtClean="0"/>
              <a:t>— </a:t>
            </a:r>
            <a:r>
              <a:rPr lang="pt-BR" sz="2400" b="1" i="1" dirty="0"/>
              <a:t>Vibrações de Corpo Inteiro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6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641121" y="784183"/>
            <a:ext cx="77160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Dentre </a:t>
            </a:r>
            <a:r>
              <a:rPr lang="pt-BR" sz="2800" dirty="0"/>
              <a:t>esses agentes podemos destacar os mais comuns: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ferramentas de todos os tipos;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máquinas em geral;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fontes de calor</a:t>
            </a:r>
            <a:r>
              <a:rPr lang="pt-BR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equipamentos </a:t>
            </a:r>
            <a:r>
              <a:rPr lang="pt-BR" sz="2800" dirty="0"/>
              <a:t>móveis;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veículos industriais;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substâncias químicas em geral;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vapores e fumos;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gases e poeiras;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andaimes e plataformas;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pisos em geral e escadas fixas e portáteis.</a:t>
            </a:r>
          </a:p>
        </p:txBody>
      </p:sp>
    </p:spTree>
    <p:extLst>
      <p:ext uri="{BB962C8B-B14F-4D97-AF65-F5344CB8AC3E}">
        <p14:creationId xmlns:p14="http://schemas.microsoft.com/office/powerpoint/2010/main" val="138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9556"/>
            <a:ext cx="8785225" cy="56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Calor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838200" y="1905000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34383"/>
            <a:ext cx="4229235" cy="31678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58" y="1334383"/>
            <a:ext cx="3430627" cy="24596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87" y="3909066"/>
            <a:ext cx="4527976" cy="27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896936" y="2679869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Calor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457200" y="2482252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538539" y="1316756"/>
            <a:ext cx="33999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/>
              <a:t>Tipos de trocas térmicas</a:t>
            </a:r>
            <a:endParaRPr lang="pt-BR" sz="2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9" y="1746218"/>
            <a:ext cx="6960937" cy="47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Trabalhos em altas temperaturas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21361" y="1905000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/>
              <a:t>O homem consegue tolerar bem variações de temperaturas ambientais de -50° até +100° C, quando corretamente protegido. </a:t>
            </a:r>
          </a:p>
          <a:p>
            <a:pPr marL="0" indent="0" algn="just">
              <a:buNone/>
              <a:defRPr/>
            </a:pPr>
            <a:endParaRPr lang="pt-BR" sz="2800" dirty="0" smtClean="0"/>
          </a:p>
        </p:txBody>
      </p:sp>
      <p:pic>
        <p:nvPicPr>
          <p:cNvPr id="25602" name="Picture 2" descr="Resultado de imagem para frio e ca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48" y="3714750"/>
            <a:ext cx="3305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4815"/>
            <a:ext cx="8928100" cy="58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Frio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706522" y="1905000"/>
            <a:ext cx="775326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endParaRPr lang="pt-BR" sz="28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33" y="1676400"/>
            <a:ext cx="4052052" cy="29581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2" y="3623653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Frio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706522" y="1905000"/>
            <a:ext cx="775326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dirty="0"/>
              <a:t>A exposição ocupacional ao frio:</a:t>
            </a:r>
          </a:p>
          <a:p>
            <a:pPr algn="just"/>
            <a:r>
              <a:rPr lang="pt-BR" sz="2800" dirty="0"/>
              <a:t> Regiões de grandes altitudes e de climas frio;</a:t>
            </a:r>
          </a:p>
          <a:p>
            <a:pPr algn="just"/>
            <a:r>
              <a:rPr lang="pt-BR" sz="2800" dirty="0"/>
              <a:t> Indústria alimentícia e da fabricação de sorvetes;</a:t>
            </a:r>
          </a:p>
          <a:p>
            <a:pPr algn="just"/>
            <a:r>
              <a:rPr lang="pt-BR" sz="2800" dirty="0"/>
              <a:t> Frigoríficos, etc.</a:t>
            </a:r>
          </a:p>
          <a:p>
            <a:pPr marL="0" indent="0" algn="just">
              <a:buNone/>
            </a:pPr>
            <a:r>
              <a:rPr lang="pt-BR" sz="2800" dirty="0" smtClean="0"/>
              <a:t>O mecanismo </a:t>
            </a:r>
            <a:r>
              <a:rPr lang="pt-BR" sz="2800" dirty="0"/>
              <a:t>termorregulador, localizado no hipotálamo, ativa </a:t>
            </a:r>
            <a:r>
              <a:rPr lang="pt-BR" sz="2800" dirty="0" smtClean="0"/>
              <a:t>os mecanismos </a:t>
            </a:r>
            <a:r>
              <a:rPr lang="pt-BR" sz="2800" dirty="0"/>
              <a:t>para o controle térmico, mantendo constante </a:t>
            </a:r>
            <a:r>
              <a:rPr lang="pt-BR" sz="2800" dirty="0" smtClean="0"/>
              <a:t>a temperatura </a:t>
            </a:r>
            <a:r>
              <a:rPr lang="pt-BR" sz="2800" dirty="0"/>
              <a:t>interna.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224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Frio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706522" y="1905000"/>
            <a:ext cx="775326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pt-BR" sz="2800" smtClean="0"/>
              <a:t>O frio abaixo de 15 ºC, diminui a concentração, reduz  a capacidade para julgar, afeta o controle muscular reduzindo algumas habilidades motoras do ser humano. Se o frio afetar todo o corpo, o desempenho geral pode ser prejudicado, devido aos tremores. O organismo humano não se aclimata ao frio da mesma maneira que o calor.  </a:t>
            </a:r>
            <a:endParaRPr lang="pt-BR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" y="755735"/>
            <a:ext cx="8932115" cy="556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54814"/>
            <a:ext cx="8785225" cy="54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Radiação Ionizante </a:t>
            </a: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537435" y="2050136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 smtClean="0"/>
              <a:t>As radiações ionizantes são de natureza eletromagnéticas  ou corpuscular, que ionizam as substancias presente no meio em que se propagam</a:t>
            </a:r>
          </a:p>
        </p:txBody>
      </p:sp>
    </p:spTree>
    <p:extLst>
      <p:ext uri="{BB962C8B-B14F-4D97-AF65-F5344CB8AC3E}">
        <p14:creationId xmlns:p14="http://schemas.microsoft.com/office/powerpoint/2010/main" val="13294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659621" y="1522354"/>
            <a:ext cx="7716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	</a:t>
            </a:r>
            <a:r>
              <a:rPr lang="pt-BR" sz="3200" dirty="0"/>
              <a:t>As </a:t>
            </a:r>
            <a:r>
              <a:rPr lang="pt-BR" sz="3200" dirty="0" smtClean="0"/>
              <a:t>causas dos acidentes, </a:t>
            </a:r>
            <a:r>
              <a:rPr lang="pt-BR" sz="3200" dirty="0"/>
              <a:t>entretanto, poderão ser determinadas e </a:t>
            </a:r>
            <a:r>
              <a:rPr lang="pt-BR" sz="3200" dirty="0" smtClean="0"/>
              <a:t>eliminadas, resultando </a:t>
            </a:r>
            <a:r>
              <a:rPr lang="pt-BR" sz="3200" dirty="0"/>
              <a:t>na ausência de acidente ou na sua </a:t>
            </a:r>
            <a:r>
              <a:rPr lang="pt-BR" sz="3200" dirty="0" smtClean="0"/>
              <a:t>redução.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271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Radiação Não ionizante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838200" y="1905000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 smtClean="0"/>
              <a:t>As radiações eletromagnéticas que não possuem energia suficiente para ionizar os átomos dos meios onde incidem ou atravessam são denominados de radiação não ionizante.</a:t>
            </a:r>
          </a:p>
        </p:txBody>
      </p:sp>
    </p:spTree>
    <p:extLst>
      <p:ext uri="{BB962C8B-B14F-4D97-AF65-F5344CB8AC3E}">
        <p14:creationId xmlns:p14="http://schemas.microsoft.com/office/powerpoint/2010/main" val="31298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3" descr="carcinoma Baso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73100"/>
            <a:ext cx="30940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ascara mode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906463"/>
            <a:ext cx="44704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arcinoma epinocel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16" y="3295650"/>
            <a:ext cx="291623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7331" y="5504656"/>
            <a:ext cx="33051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</a:t>
            </a:r>
            <a:r>
              <a:rPr lang="pt-BR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Basocelular</a:t>
            </a:r>
            <a:endParaRPr lang="pt-BR" sz="29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574491" y="5727700"/>
            <a:ext cx="3824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pt-BR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Epinocelular</a:t>
            </a:r>
            <a:endParaRPr lang="pt-BR" sz="29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2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4815"/>
            <a:ext cx="8856663" cy="585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4815"/>
            <a:ext cx="8928100" cy="581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854814"/>
            <a:ext cx="8696325" cy="55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Agentes Químicos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457200" y="2103329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 smtClean="0"/>
              <a:t>Os agentes químicos são fatores ambientais causadores em potencial de doenças profissionais e/ou do trabalho, devido a sua ação deletéria sobre o organismo dos trabalhadores.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</p:txBody>
      </p:sp>
      <p:pic>
        <p:nvPicPr>
          <p:cNvPr id="27650" name="Picture 2" descr="Resultado de imagem para agentes quimicos simb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04" y="3849863"/>
            <a:ext cx="2616741" cy="26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8763" y="1101725"/>
            <a:ext cx="20748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 dirty="0">
                <a:solidFill>
                  <a:schemeClr val="tx2"/>
                </a:solidFill>
              </a:rPr>
              <a:t> Neblinas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8763" y="1879600"/>
            <a:ext cx="20748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 dirty="0">
                <a:solidFill>
                  <a:schemeClr val="tx2"/>
                </a:solidFill>
              </a:rPr>
              <a:t> Névoas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8763" y="2720975"/>
            <a:ext cx="20748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 dirty="0">
                <a:solidFill>
                  <a:schemeClr val="tx2"/>
                </a:solidFill>
              </a:rPr>
              <a:t> Fumos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3850" y="3627438"/>
            <a:ext cx="20732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>
                <a:solidFill>
                  <a:schemeClr val="tx2"/>
                </a:solidFill>
              </a:rPr>
              <a:t> Poeiras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850" y="4410075"/>
            <a:ext cx="207327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 dirty="0">
                <a:solidFill>
                  <a:schemeClr val="tx2"/>
                </a:solidFill>
              </a:rPr>
              <a:t> Gases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58763" y="5118100"/>
            <a:ext cx="207486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>
                <a:solidFill>
                  <a:schemeClr val="tx2"/>
                </a:solidFill>
              </a:rPr>
              <a:t> Vapores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58763" y="5961063"/>
            <a:ext cx="20748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900" b="1">
                <a:solidFill>
                  <a:schemeClr val="tx2"/>
                </a:solidFill>
              </a:rPr>
              <a:t> Fumaças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462213" y="976313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Partículas líquidas, de um vazamento, por exemplo. Podem carregar metais nocivos (chumbo, mercúrio)</a:t>
            </a:r>
            <a:endParaRPr lang="pt-BR" altLang="pt-BR" sz="2000" b="1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462213" y="1754188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Similares a gotículas resultantes de condensação de vapores (Gás Clorídrico) e menores que as neblinas</a:t>
            </a:r>
            <a:endParaRPr lang="pt-BR" altLang="pt-BR" sz="2000" b="1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62213" y="2725738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Partículas sólidas suspensas (metais em fusão). Entram no pulmão, passando para corrente </a:t>
            </a:r>
            <a:r>
              <a:rPr lang="pt-BR" altLang="pt-BR" sz="2000" dirty="0" smtClean="0"/>
              <a:t>sanguínea</a:t>
            </a:r>
            <a:endParaRPr lang="pt-BR" altLang="pt-BR" sz="2000" b="1" dirty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2462213" y="3542506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Idem (origem na desintegração mecânica (orgânicas: substâncias químicas; inorgânicas: sílica e metais)</a:t>
            </a:r>
            <a:endParaRPr lang="pt-BR" altLang="pt-BR" sz="2000" b="1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462213" y="4325143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Nas CNTP estão no estado gasoso. (3 mais importantes: irritantes, anestésicos, asfixiantes)</a:t>
            </a:r>
            <a:endParaRPr lang="pt-BR" altLang="pt-BR" sz="2000" b="1" dirty="0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462213" y="5118100"/>
            <a:ext cx="6415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Dispersões que podem condensar-se para formar líquidos ou sólidos (gasolina e acetona)</a:t>
            </a:r>
            <a:endParaRPr lang="pt-BR" altLang="pt-BR" sz="2000" b="1" dirty="0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462213" y="6027738"/>
            <a:ext cx="6415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 defTabSz="777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7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/>
              <a:t>Resultam da combustão incompleta</a:t>
            </a:r>
            <a:endParaRPr lang="pt-BR" alt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221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Risco Biológico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518616" y="1822226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2800" dirty="0"/>
              <a:t>São considerados </a:t>
            </a:r>
            <a:r>
              <a:rPr lang="pt-BR" sz="2800" b="1" dirty="0"/>
              <a:t>riscos biológicos</a:t>
            </a:r>
            <a:r>
              <a:rPr lang="pt-BR" sz="2800" dirty="0"/>
              <a:t>: vírus, bactérias, parasitas, protozoários, fungos e bacilos. Os </a:t>
            </a:r>
            <a:r>
              <a:rPr lang="pt-BR" sz="2800" b="1" dirty="0"/>
              <a:t>riscos biológicos</a:t>
            </a:r>
            <a:r>
              <a:rPr lang="pt-BR" sz="2800" dirty="0"/>
              <a:t> ocorrem por meio de </a:t>
            </a:r>
            <a:r>
              <a:rPr lang="pt-BR" sz="2800" dirty="0" err="1"/>
              <a:t>microorganismos</a:t>
            </a:r>
            <a:r>
              <a:rPr lang="pt-BR" sz="2800" dirty="0"/>
              <a:t> que, em contato com o homem, podem provocar inúmeras doenças.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9576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esultado de imagem para boneco ergono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7" y="3093928"/>
            <a:ext cx="4705087" cy="37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Ergonomia</a:t>
            </a: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838200" y="1700213"/>
            <a:ext cx="7550150" cy="4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pt-BR" sz="2800" dirty="0" smtClean="0"/>
              <a:t>Riscos ergonômicos são os fatores que podem afetar a integridade física ou mental do trabalhador, proporcionando-lhe desconforto ou doença.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800" dirty="0" smtClean="0"/>
          </a:p>
        </p:txBody>
      </p:sp>
      <p:sp>
        <p:nvSpPr>
          <p:cNvPr id="2" name="AutoShape 2" descr="Resultado de imagem para boneco ergonom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7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m para boneco dor nas co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00" y="3532341"/>
            <a:ext cx="3325660" cy="33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/>
              <a:t>Ergonomia</a:t>
            </a: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838200" y="1424640"/>
            <a:ext cx="7550150" cy="4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pt-BR" sz="2800" dirty="0"/>
              <a:t>São considerados riscos ergonômicos: esforço físico, levantamento de peso, postura inadequada, controle rígido de produtividade, situação de estresse, trabalhos em período noturno, jornada de trabalho prolongada, monotonia e repetitividade, imposição de rotina intensa. </a:t>
            </a:r>
          </a:p>
          <a:p>
            <a:pPr algn="just">
              <a:lnSpc>
                <a:spcPct val="80000"/>
              </a:lnSpc>
              <a:defRPr/>
            </a:pPr>
            <a:endParaRPr lang="pt-BR" sz="28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2171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1089771" y="1629367"/>
            <a:ext cx="77160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Desse modo, muitas vidas poderão ser poupadas, a </a:t>
            </a:r>
            <a:r>
              <a:rPr lang="pt-BR" sz="3200" dirty="0" smtClean="0"/>
              <a:t>integridade física </a:t>
            </a:r>
            <a:r>
              <a:rPr lang="pt-BR" sz="3200" dirty="0"/>
              <a:t>dos trabalhadores será preservada, além de serem evitados os </a:t>
            </a:r>
            <a:r>
              <a:rPr lang="pt-BR" sz="3200" dirty="0" smtClean="0"/>
              <a:t>danos materiais </a:t>
            </a:r>
            <a:r>
              <a:rPr lang="pt-BR" sz="3200" dirty="0"/>
              <a:t>que envolvem máquinas, equipamentos e instalações </a:t>
            </a:r>
            <a:r>
              <a:rPr lang="pt-BR" sz="3200" dirty="0" smtClean="0"/>
              <a:t>que constituem o patrimônio </a:t>
            </a:r>
            <a:r>
              <a:rPr lang="pt-BR" sz="3200" dirty="0"/>
              <a:t>das empresas.</a:t>
            </a:r>
          </a:p>
        </p:txBody>
      </p:sp>
    </p:spTree>
    <p:extLst>
      <p:ext uri="{BB962C8B-B14F-4D97-AF65-F5344CB8AC3E}">
        <p14:creationId xmlns:p14="http://schemas.microsoft.com/office/powerpoint/2010/main" val="15851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92263"/>
            <a:ext cx="3960813" cy="436721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9" y="755736"/>
            <a:ext cx="338455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88" y="3454666"/>
            <a:ext cx="3628208" cy="323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u="sng" dirty="0" smtClean="0"/>
              <a:t>Riscos de Acidentes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84213" y="1412875"/>
            <a:ext cx="8007350" cy="4469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sz="3000" dirty="0" smtClean="0"/>
              <a:t>Riscos de Acidentes são todos os fatores que colocam em perigo o trabalhador ou afetam sua integridade física ou moral. São considerados como riscos geradores de acidentes: </a:t>
            </a:r>
          </a:p>
          <a:p>
            <a:pPr lvl="1">
              <a:defRPr/>
            </a:pPr>
            <a:r>
              <a:rPr lang="pt-BR" sz="2600" dirty="0"/>
              <a:t>Máquinas e equipamentos sem proteção; </a:t>
            </a:r>
          </a:p>
          <a:p>
            <a:pPr lvl="1">
              <a:defRPr/>
            </a:pPr>
            <a:r>
              <a:rPr lang="pt-BR" sz="2600" dirty="0"/>
              <a:t>Ferramentas inadequadas ou defeituosas;</a:t>
            </a:r>
          </a:p>
          <a:p>
            <a:pPr lvl="1">
              <a:defRPr/>
            </a:pPr>
            <a:r>
              <a:rPr lang="pt-BR" sz="2600" dirty="0"/>
              <a:t>Eletricidade; </a:t>
            </a:r>
          </a:p>
          <a:p>
            <a:pPr lvl="1">
              <a:defRPr/>
            </a:pPr>
            <a:r>
              <a:rPr lang="pt-BR" sz="2600" dirty="0"/>
              <a:t>Incêndio ou explosão; </a:t>
            </a:r>
          </a:p>
          <a:p>
            <a:pPr lvl="1">
              <a:defRPr/>
            </a:pPr>
            <a:r>
              <a:rPr lang="pt-BR" sz="2600" dirty="0"/>
              <a:t>Animais peçonhentos; </a:t>
            </a:r>
          </a:p>
          <a:p>
            <a:pPr lvl="1">
              <a:defRPr/>
            </a:pPr>
            <a:r>
              <a:rPr lang="pt-BR" sz="2600" dirty="0"/>
              <a:t>Armazenamento inadequado</a:t>
            </a:r>
            <a:r>
              <a:rPr lang="pt-BR" sz="2600" dirty="0" smtClean="0"/>
              <a:t>.</a:t>
            </a:r>
          </a:p>
          <a:p>
            <a:pPr lvl="1">
              <a:defRPr/>
            </a:pPr>
            <a:r>
              <a:rPr lang="pt-BR" sz="2600" dirty="0" smtClean="0"/>
              <a:t>Arranjo físico deficiente; </a:t>
            </a:r>
          </a:p>
        </p:txBody>
      </p:sp>
    </p:spTree>
    <p:extLst>
      <p:ext uri="{BB962C8B-B14F-4D97-AF65-F5344CB8AC3E}">
        <p14:creationId xmlns:p14="http://schemas.microsoft.com/office/powerpoint/2010/main" val="170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5"/>
          <p:cNvSpPr>
            <a:spLocks noGrp="1"/>
          </p:cNvSpPr>
          <p:nvPr>
            <p:ph idx="1"/>
          </p:nvPr>
        </p:nvSpPr>
        <p:spPr>
          <a:xfrm>
            <a:off x="706522" y="1833708"/>
            <a:ext cx="5327081" cy="2668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u="sng" dirty="0" smtClean="0"/>
              <a:t>Riscos de Acidentes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852738"/>
            <a:ext cx="350837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733895" y="1704975"/>
            <a:ext cx="5237331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Armazenamento Inadequado: </a:t>
            </a:r>
          </a:p>
          <a:p>
            <a:pPr>
              <a:defRPr/>
            </a:pPr>
            <a:r>
              <a:rPr lang="pt-BR" dirty="0"/>
              <a:t>   </a:t>
            </a:r>
          </a:p>
        </p:txBody>
      </p:sp>
      <p:sp>
        <p:nvSpPr>
          <p:cNvPr id="18" name="Rectangle 3"/>
          <p:cNvSpPr txBox="1">
            <a:spLocks noRot="1" noChangeArrowheads="1"/>
          </p:cNvSpPr>
          <p:nvPr/>
        </p:nvSpPr>
        <p:spPr>
          <a:xfrm>
            <a:off x="684213" y="2349500"/>
            <a:ext cx="4032250" cy="3689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b="1" dirty="0" smtClean="0"/>
              <a:t>Os materiais devem ser armazenados e estocados de modo a não prejudicar o trânsito de pessoas e de</a:t>
            </a:r>
            <a:br>
              <a:rPr lang="pt-BR" sz="2000" b="1" dirty="0" smtClean="0"/>
            </a:br>
            <a:r>
              <a:rPr lang="pt-BR" sz="2000" b="1" dirty="0" smtClean="0"/>
              <a:t>trabalhadores, o acesso aos equipamentos de combate a incêndio, não obstruir portas ou saídas de emergência e não provocar empuxos ou sobrecargas nas paredes, lajes ou estruturas de sustentação.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713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809933" y="2207471"/>
            <a:ext cx="7716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Para se combater as causas dos acidentes e se implantar um </a:t>
            </a:r>
            <a:r>
              <a:rPr lang="pt-BR" sz="3200" dirty="0" smtClean="0"/>
              <a:t>bom programa </a:t>
            </a:r>
            <a:r>
              <a:rPr lang="pt-BR" sz="3200" dirty="0"/>
              <a:t>de prevenção, necessário se torna, primeiramente, </a:t>
            </a:r>
            <a:r>
              <a:rPr lang="pt-BR" sz="3200" dirty="0" smtClean="0"/>
              <a:t>conhecer-se a </a:t>
            </a:r>
            <a:r>
              <a:rPr lang="pt-BR" sz="3200" dirty="0"/>
              <a:t>sua conceituação.</a:t>
            </a:r>
          </a:p>
        </p:txBody>
      </p:sp>
    </p:spTree>
    <p:extLst>
      <p:ext uri="{BB962C8B-B14F-4D97-AF65-F5344CB8AC3E}">
        <p14:creationId xmlns:p14="http://schemas.microsoft.com/office/powerpoint/2010/main" val="11473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809933" y="999319"/>
            <a:ext cx="7716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CONCEITO LEGAL DE ACIDENTE DO TRABALHO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09933" y="2158756"/>
            <a:ext cx="778909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“Acidente </a:t>
            </a:r>
            <a:r>
              <a:rPr lang="pt-BR" dirty="0"/>
              <a:t>do trabalho é aquele que ocorre no exercício do trabalho </a:t>
            </a:r>
            <a:r>
              <a:rPr lang="pt-BR" dirty="0" smtClean="0"/>
              <a:t>a serviço </a:t>
            </a:r>
            <a:r>
              <a:rPr lang="pt-BR" dirty="0"/>
              <a:t>da empresa, provocando lesão corporal ou perturbação </a:t>
            </a:r>
            <a:r>
              <a:rPr lang="pt-BR" dirty="0" smtClean="0"/>
              <a:t>funcional que </a:t>
            </a:r>
            <a:r>
              <a:rPr lang="pt-BR" dirty="0"/>
              <a:t>cause a morte, ou perda, ou redução, permanente ou temporária, </a:t>
            </a:r>
            <a:r>
              <a:rPr lang="pt-BR" dirty="0" smtClean="0"/>
              <a:t>da capacidade </a:t>
            </a:r>
            <a:r>
              <a:rPr lang="pt-BR" dirty="0"/>
              <a:t>para o trabalho”.</a:t>
            </a:r>
          </a:p>
        </p:txBody>
      </p:sp>
    </p:spTree>
    <p:extLst>
      <p:ext uri="{BB962C8B-B14F-4D97-AF65-F5344CB8AC3E}">
        <p14:creationId xmlns:p14="http://schemas.microsoft.com/office/powerpoint/2010/main" val="914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/>
              <a:t>CONCEITO PREVENCIONISTA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053883"/>
            <a:ext cx="8229600" cy="407228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“Acidente é a ocorrência imprevista e indesejável, instantânea </a:t>
            </a:r>
            <a:r>
              <a:rPr lang="pt-BR" dirty="0" smtClean="0"/>
              <a:t>ou não</a:t>
            </a:r>
            <a:r>
              <a:rPr lang="pt-BR" dirty="0"/>
              <a:t>, relacionada com o </a:t>
            </a:r>
            <a:r>
              <a:rPr lang="pt-BR" dirty="0" smtClean="0"/>
              <a:t>exercício </a:t>
            </a:r>
            <a:r>
              <a:rPr lang="pt-BR" dirty="0"/>
              <a:t>do trabalho, que provoca lesão pessoal </a:t>
            </a:r>
            <a:r>
              <a:rPr lang="pt-BR" dirty="0" smtClean="0"/>
              <a:t>ou de </a:t>
            </a:r>
            <a:r>
              <a:rPr lang="pt-BR" dirty="0"/>
              <a:t>que decorre risco próximo ou remoto dessa lesão”.</a:t>
            </a:r>
          </a:p>
        </p:txBody>
      </p:sp>
    </p:spTree>
    <p:extLst>
      <p:ext uri="{BB962C8B-B14F-4D97-AF65-F5344CB8AC3E}">
        <p14:creationId xmlns:p14="http://schemas.microsoft.com/office/powerpoint/2010/main" val="39406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45569" y="340497"/>
            <a:ext cx="1198432" cy="51431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361841"/>
            <a:ext cx="77586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72534" y="479367"/>
            <a:ext cx="3586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5100" y="262762"/>
            <a:ext cx="24435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53564" y="6767884"/>
            <a:ext cx="22001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6690472"/>
            <a:ext cx="337006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5966" y="6152069"/>
            <a:ext cx="627089" cy="62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8151" y="241418"/>
            <a:ext cx="2825850" cy="514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556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DIFERENÇA ENTRE O CONCEITO LEGAL E O CONCEITO PREVENCIONISTA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19643"/>
            <a:ext cx="8229600" cy="370652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 diferença entre os dois conceitos reside no fato de que, </a:t>
            </a:r>
            <a:r>
              <a:rPr lang="pt-BR" dirty="0" smtClean="0"/>
              <a:t>no primeiro</a:t>
            </a:r>
            <a:r>
              <a:rPr lang="pt-BR" dirty="0"/>
              <a:t>, é necessário haver apenas lesão física, enquanto que, </a:t>
            </a:r>
            <a:r>
              <a:rPr lang="pt-BR" dirty="0" smtClean="0"/>
              <a:t>no segundo</a:t>
            </a:r>
            <a:r>
              <a:rPr lang="pt-BR" dirty="0"/>
              <a:t>, são levados em considerações, além das lesões físicas, a </a:t>
            </a:r>
            <a:r>
              <a:rPr lang="pt-BR" dirty="0" smtClean="0"/>
              <a:t>perda de </a:t>
            </a:r>
            <a:r>
              <a:rPr lang="pt-BR" dirty="0"/>
              <a:t>tempo e os materiais.</a:t>
            </a:r>
          </a:p>
        </p:txBody>
      </p:sp>
    </p:spTree>
    <p:extLst>
      <p:ext uri="{BB962C8B-B14F-4D97-AF65-F5344CB8AC3E}">
        <p14:creationId xmlns:p14="http://schemas.microsoft.com/office/powerpoint/2010/main" val="27880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1504</Words>
  <Application>Microsoft Office PowerPoint</Application>
  <PresentationFormat>Apresentação na tela (4:3)</PresentationFormat>
  <Paragraphs>161</Paragraphs>
  <Slides>52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Calibri</vt:lpstr>
      <vt:lpstr>Tahoma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 PREVENCIONISTA</vt:lpstr>
      <vt:lpstr>DIFERENÇA ENTRE O CONCEITO LEGAL E O CONCEITO PREVENCIONISTA</vt:lpstr>
      <vt:lpstr>CLASSIFICAÇAO DOS ACIDENTES DO TRABALHO</vt:lpstr>
      <vt:lpstr>CLASSIFICAÇAO DOS ACIDENTES DO TRABALHO</vt:lpstr>
      <vt:lpstr>CLASSIFICAÇAO DOS ACIDENTES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Ruído</vt:lpstr>
      <vt:lpstr>Ruído</vt:lpstr>
      <vt:lpstr>Ruído</vt:lpstr>
      <vt:lpstr>Apresentação do PowerPoint</vt:lpstr>
      <vt:lpstr>Apresentação do PowerPoint</vt:lpstr>
      <vt:lpstr>Apresentação do PowerPoint</vt:lpstr>
      <vt:lpstr>Ruído de Impacto </vt:lpstr>
      <vt:lpstr>Vibrações </vt:lpstr>
      <vt:lpstr>Vibrações </vt:lpstr>
      <vt:lpstr>Apresentação do PowerPoint</vt:lpstr>
      <vt:lpstr>Apresentação do PowerPoint</vt:lpstr>
      <vt:lpstr>Apresentação do PowerPoint</vt:lpstr>
      <vt:lpstr>Calor </vt:lpstr>
      <vt:lpstr>Calor </vt:lpstr>
      <vt:lpstr>Trabalhos em altas temperaturas</vt:lpstr>
      <vt:lpstr>Apresentação do PowerPoint</vt:lpstr>
      <vt:lpstr>Frio</vt:lpstr>
      <vt:lpstr>Frio</vt:lpstr>
      <vt:lpstr>Frio</vt:lpstr>
      <vt:lpstr>Apresentação do PowerPoint</vt:lpstr>
      <vt:lpstr>Radiação Ionizante </vt:lpstr>
      <vt:lpstr>Radiação Não ionizante</vt:lpstr>
      <vt:lpstr>Apresentação do PowerPoint</vt:lpstr>
      <vt:lpstr>Apresentação do PowerPoint</vt:lpstr>
      <vt:lpstr>Apresentação do PowerPoint</vt:lpstr>
      <vt:lpstr>Apresentação do PowerPoint</vt:lpstr>
      <vt:lpstr>Agentes Químicos </vt:lpstr>
      <vt:lpstr>Apresentação do PowerPoint</vt:lpstr>
      <vt:lpstr>Risco Biológico </vt:lpstr>
      <vt:lpstr>Ergonomia</vt:lpstr>
      <vt:lpstr>Ergonomia</vt:lpstr>
      <vt:lpstr>Apresentação do PowerPoint</vt:lpstr>
      <vt:lpstr>Riscos de Acidentes</vt:lpstr>
      <vt:lpstr>Riscos de Acidentes</vt:lpstr>
    </vt:vector>
  </TitlesOfParts>
  <Company>Mercado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08</dc:creator>
  <cp:lastModifiedBy>LUCIANO MELCHIORETTO</cp:lastModifiedBy>
  <cp:revision>136</cp:revision>
  <dcterms:created xsi:type="dcterms:W3CDTF">2013-11-19T17:24:52Z</dcterms:created>
  <dcterms:modified xsi:type="dcterms:W3CDTF">2020-06-01T15:58:25Z</dcterms:modified>
</cp:coreProperties>
</file>