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2" r:id="rId2"/>
    <p:sldId id="351" r:id="rId3"/>
    <p:sldId id="415" r:id="rId4"/>
    <p:sldId id="355" r:id="rId5"/>
    <p:sldId id="353" r:id="rId6"/>
    <p:sldId id="286" r:id="rId7"/>
    <p:sldId id="357" r:id="rId8"/>
    <p:sldId id="358" r:id="rId9"/>
    <p:sldId id="416" r:id="rId10"/>
    <p:sldId id="359" r:id="rId11"/>
    <p:sldId id="360" r:id="rId12"/>
    <p:sldId id="417" r:id="rId13"/>
    <p:sldId id="363" r:id="rId14"/>
    <p:sldId id="364" r:id="rId15"/>
    <p:sldId id="365" r:id="rId16"/>
    <p:sldId id="366" r:id="rId17"/>
    <p:sldId id="418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14/04/2020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14/04/2020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14/04/2020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14/04/2020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14/04/2020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14/04/2020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14/04/2020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14/04/2020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14/04/2020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14/04/2020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14/04/2020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t>14/04/2020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3744415"/>
          </a:xfrm>
        </p:spPr>
        <p:txBody>
          <a:bodyPr>
            <a:normAutofit/>
          </a:bodyPr>
          <a:lstStyle/>
          <a:p>
            <a:r>
              <a:rPr lang="pt-BR" sz="6600" b="1" dirty="0" smtClean="0"/>
              <a:t>O QUE É SAÚDE?</a:t>
            </a:r>
            <a:br>
              <a:rPr lang="pt-BR" sz="6600" b="1" dirty="0" smtClean="0"/>
            </a:br>
            <a:r>
              <a:rPr lang="pt-BR" sz="6600" b="1" dirty="0" smtClean="0"/>
              <a:t/>
            </a:r>
            <a:br>
              <a:rPr lang="pt-BR" sz="6600" b="1" dirty="0" smtClean="0"/>
            </a:br>
            <a:r>
              <a:rPr lang="pt-BR" sz="6600" b="1" dirty="0" smtClean="0"/>
              <a:t>O QUE É DOENÇA?</a:t>
            </a:r>
            <a:endParaRPr lang="pt-BR" sz="6600" b="1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09198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A DOENÇA SEMPRE ESTEVE PRESENTE NO DESENVOLVIMENTO DA HUMANIDADE 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700808"/>
            <a:ext cx="8784976" cy="5157192"/>
          </a:xfrm>
        </p:spPr>
        <p:txBody>
          <a:bodyPr>
            <a:normAutofit/>
          </a:bodyPr>
          <a:lstStyle/>
          <a:p>
            <a:r>
              <a:rPr lang="pt-BR" dirty="0" smtClean="0"/>
              <a:t>relatos da ocorrência, há </a:t>
            </a:r>
            <a:r>
              <a:rPr lang="pt-BR" dirty="0"/>
              <a:t>mais de três mil anos, de </a:t>
            </a:r>
            <a:r>
              <a:rPr lang="pt-BR" dirty="0" smtClean="0"/>
              <a:t>doenças </a:t>
            </a:r>
            <a:r>
              <a:rPr lang="pt-BR" dirty="0"/>
              <a:t>que até </a:t>
            </a:r>
            <a:r>
              <a:rPr lang="pt-BR" dirty="0" smtClean="0"/>
              <a:t>hoje afligem </a:t>
            </a:r>
            <a:r>
              <a:rPr lang="pt-BR" dirty="0"/>
              <a:t>a humanidade. </a:t>
            </a:r>
            <a:endParaRPr lang="pt-BR" dirty="0" smtClean="0"/>
          </a:p>
          <a:p>
            <a:r>
              <a:rPr lang="pt-BR" dirty="0" smtClean="0"/>
              <a:t>Esquistossomose</a:t>
            </a:r>
            <a:r>
              <a:rPr lang="pt-BR" dirty="0"/>
              <a:t>, varíola, tuberculose foram </a:t>
            </a:r>
            <a:r>
              <a:rPr lang="pt-BR" dirty="0" smtClean="0"/>
              <a:t>encontradas em </a:t>
            </a:r>
            <a:r>
              <a:rPr lang="pt-BR" dirty="0"/>
              <a:t>múmias, restos de esqueletos e retratadas em pinturas tanto </a:t>
            </a:r>
            <a:r>
              <a:rPr lang="pt-BR" dirty="0" smtClean="0"/>
              <a:t>no Egito </a:t>
            </a:r>
            <a:r>
              <a:rPr lang="pt-BR" dirty="0"/>
              <a:t>como entre os índios pré-colombianos. </a:t>
            </a:r>
            <a:endParaRPr lang="pt-BR" dirty="0" smtClean="0"/>
          </a:p>
          <a:p>
            <a:r>
              <a:rPr lang="pt-BR" dirty="0"/>
              <a:t>no Velho </a:t>
            </a:r>
            <a:r>
              <a:rPr lang="pt-BR" dirty="0" smtClean="0"/>
              <a:t>Testamento e na Ilíada podem </a:t>
            </a:r>
            <a:r>
              <a:rPr lang="pt-BR" dirty="0"/>
              <a:t>ser </a:t>
            </a:r>
            <a:r>
              <a:rPr lang="pt-BR" dirty="0" smtClean="0"/>
              <a:t>encontrados relatos </a:t>
            </a:r>
            <a:r>
              <a:rPr lang="pt-BR" dirty="0"/>
              <a:t>de </a:t>
            </a:r>
            <a:r>
              <a:rPr lang="pt-BR" dirty="0" smtClean="0"/>
              <a:t>epidemias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414418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EVOLUÇÃO DO CONCEITO DE SAÚDE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9251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dirty="0"/>
              <a:t> </a:t>
            </a:r>
            <a:r>
              <a:rPr lang="pt-BR" sz="4700" b="1" dirty="0">
                <a:solidFill>
                  <a:srgbClr val="FF0000"/>
                </a:solidFill>
              </a:rPr>
              <a:t>Nas antigas civilizações a saúde estava diretamente relacionada com os seres divinos</a:t>
            </a:r>
            <a:r>
              <a:rPr lang="pt-BR" sz="4700" b="1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pt-BR" sz="4700" dirty="0"/>
              <a:t/>
            </a:r>
            <a:br>
              <a:rPr lang="pt-BR" sz="4700" dirty="0"/>
            </a:br>
            <a:r>
              <a:rPr lang="pt-BR" dirty="0"/>
              <a:t/>
            </a:r>
            <a:br>
              <a:rPr lang="pt-BR" dirty="0"/>
            </a:br>
            <a:endParaRPr lang="pt-BR" dirty="0"/>
          </a:p>
          <a:p>
            <a:pPr marL="0" indent="0">
              <a:buNone/>
            </a:pPr>
            <a:r>
              <a:rPr lang="pt-BR" dirty="0"/>
              <a:t/>
            </a:r>
            <a:br>
              <a:rPr lang="pt-BR" dirty="0"/>
            </a:b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036175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EVOLUÇÃO DO CONCEITO DE SAÚDE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9251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dirty="0"/>
              <a:t> </a:t>
            </a:r>
            <a:r>
              <a:rPr lang="pt-BR" sz="4700" dirty="0"/>
              <a:t/>
            </a:r>
            <a:br>
              <a:rPr lang="pt-BR" sz="4700" dirty="0"/>
            </a:br>
            <a:r>
              <a:rPr lang="pt-BR" sz="4700" dirty="0"/>
              <a:t>A doença era considerada um problema na alma e o feiticeiro/curandeiro através de magias e ervas fazia o seu </a:t>
            </a:r>
            <a:r>
              <a:rPr lang="pt-BR" sz="4700" dirty="0" smtClean="0"/>
              <a:t>melhor.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  <a:p>
            <a:pPr marL="0" indent="0">
              <a:buNone/>
            </a:pPr>
            <a:r>
              <a:rPr lang="pt-BR" dirty="0"/>
              <a:t/>
            </a:r>
            <a:br>
              <a:rPr lang="pt-BR" dirty="0"/>
            </a:b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544648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260648"/>
            <a:ext cx="8964488" cy="6408712"/>
          </a:xfrm>
        </p:spPr>
        <p:txBody>
          <a:bodyPr>
            <a:noAutofit/>
          </a:bodyPr>
          <a:lstStyle/>
          <a:p>
            <a:r>
              <a:rPr lang="pt-BR" sz="3600" b="1" dirty="0" smtClean="0">
                <a:solidFill>
                  <a:srgbClr val="FF0000"/>
                </a:solidFill>
              </a:rPr>
              <a:t>INTEGRALIDADE</a:t>
            </a:r>
            <a:r>
              <a:rPr lang="pt-BR" sz="3600" dirty="0" smtClean="0"/>
              <a:t> no tratamento do indivíduo</a:t>
            </a:r>
            <a:endParaRPr lang="pt-BR" sz="3600" dirty="0"/>
          </a:p>
          <a:p>
            <a:r>
              <a:rPr lang="pt-BR" sz="3600" b="1" dirty="0" smtClean="0">
                <a:solidFill>
                  <a:srgbClr val="FF0000"/>
                </a:solidFill>
              </a:rPr>
              <a:t>VÍNCULO</a:t>
            </a:r>
            <a:r>
              <a:rPr lang="pt-BR" sz="3600" dirty="0" smtClean="0"/>
              <a:t> entre o paciente e o “curandeiro” fundamental </a:t>
            </a:r>
            <a:r>
              <a:rPr lang="pt-BR" sz="3600" dirty="0"/>
              <a:t>no processo </a:t>
            </a:r>
            <a:r>
              <a:rPr lang="pt-BR" sz="3600" dirty="0" smtClean="0"/>
              <a:t>de cura</a:t>
            </a:r>
            <a:r>
              <a:rPr lang="pt-BR" sz="3600" dirty="0"/>
              <a:t>. </a:t>
            </a:r>
            <a:endParaRPr lang="pt-BR" sz="3600" dirty="0" smtClean="0"/>
          </a:p>
          <a:p>
            <a:r>
              <a:rPr lang="pt-BR" sz="3600" dirty="0" smtClean="0"/>
              <a:t>Atualmente busca-se, </a:t>
            </a:r>
            <a:r>
              <a:rPr lang="pt-BR" sz="3600" dirty="0"/>
              <a:t>diversas linhas de pesquisa e de intervenção nas práticas </a:t>
            </a:r>
            <a:r>
              <a:rPr lang="pt-BR" sz="3600" dirty="0" smtClean="0"/>
              <a:t>de saúde, resgatar </a:t>
            </a:r>
            <a:r>
              <a:rPr lang="pt-BR" sz="3600" dirty="0"/>
              <a:t>essa </a:t>
            </a:r>
            <a:r>
              <a:rPr lang="pt-BR" sz="3600" b="1" dirty="0" smtClean="0">
                <a:solidFill>
                  <a:srgbClr val="FF0000"/>
                </a:solidFill>
              </a:rPr>
              <a:t>DIMENSÃO SUBJETIVA </a:t>
            </a:r>
            <a:r>
              <a:rPr lang="pt-BR" sz="3600" dirty="0" smtClean="0"/>
              <a:t>envolvida </a:t>
            </a:r>
            <a:r>
              <a:rPr lang="pt-BR" sz="3600" dirty="0"/>
              <a:t>nos </a:t>
            </a:r>
            <a:r>
              <a:rPr lang="pt-BR" sz="3600" dirty="0" smtClean="0"/>
              <a:t>processos terapêuticos</a:t>
            </a:r>
            <a:r>
              <a:rPr lang="pt-BR" sz="3600" dirty="0"/>
              <a:t>, relegada pelo pensamento positivista e mecanicista que </a:t>
            </a:r>
            <a:r>
              <a:rPr lang="pt-BR" sz="3600" dirty="0" smtClean="0"/>
              <a:t>predominou no </a:t>
            </a:r>
            <a:r>
              <a:rPr lang="pt-BR" sz="3600" dirty="0"/>
              <a:t>desenvolvimento da medicina ocidental contemporânea.</a:t>
            </a:r>
          </a:p>
        </p:txBody>
      </p:sp>
    </p:spTree>
    <p:extLst>
      <p:ext uri="{BB962C8B-B14F-4D97-AF65-F5344CB8AC3E}">
        <p14:creationId xmlns:p14="http://schemas.microsoft.com/office/powerpoint/2010/main" val="8964041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DESENVOLVIMENTO DA VIDA COMUNITÁRIA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4997152"/>
          </a:xfrm>
        </p:spPr>
        <p:txBody>
          <a:bodyPr>
            <a:normAutofit/>
          </a:bodyPr>
          <a:lstStyle/>
          <a:p>
            <a:r>
              <a:rPr lang="pt-BR" sz="4000" dirty="0" smtClean="0"/>
              <a:t>A fixação </a:t>
            </a:r>
            <a:r>
              <a:rPr lang="pt-BR" sz="4000" dirty="0"/>
              <a:t>do homem em </a:t>
            </a:r>
            <a:r>
              <a:rPr lang="pt-BR" sz="4000" dirty="0" smtClean="0"/>
              <a:t>sítios próximos </a:t>
            </a:r>
            <a:r>
              <a:rPr lang="pt-BR" sz="4000" dirty="0"/>
              <a:t>de rios e vales férteis, dando origem aos primeiros aldeamentos. </a:t>
            </a:r>
            <a:endParaRPr lang="pt-BR" sz="4000" dirty="0" smtClean="0"/>
          </a:p>
          <a:p>
            <a:r>
              <a:rPr lang="pt-BR" sz="4000" dirty="0"/>
              <a:t>D</a:t>
            </a:r>
            <a:r>
              <a:rPr lang="pt-BR" sz="4000" dirty="0" smtClean="0"/>
              <a:t>e </a:t>
            </a:r>
            <a:r>
              <a:rPr lang="pt-BR" sz="4000" dirty="0"/>
              <a:t>nômade a agricultor e pastor. </a:t>
            </a:r>
            <a:endParaRPr lang="pt-BR" sz="4000" dirty="0" smtClean="0"/>
          </a:p>
          <a:p>
            <a:r>
              <a:rPr lang="pt-BR" sz="4000" dirty="0" smtClean="0"/>
              <a:t>A domesticação dos animais foi </a:t>
            </a:r>
            <a:r>
              <a:rPr lang="pt-BR" sz="4000" dirty="0"/>
              <a:t>elemento crucial no aparecimento de novas doenças.</a:t>
            </a:r>
          </a:p>
        </p:txBody>
      </p:sp>
    </p:spTree>
    <p:extLst>
      <p:ext uri="{BB962C8B-B14F-4D97-AF65-F5344CB8AC3E}">
        <p14:creationId xmlns:p14="http://schemas.microsoft.com/office/powerpoint/2010/main" val="12935899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pt-BR" b="1" dirty="0" smtClean="0"/>
              <a:t>CONSEQUÊNCIAS DA MUDANÇA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805264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Varíola </a:t>
            </a:r>
            <a:r>
              <a:rPr lang="pt-BR" dirty="0"/>
              <a:t>e </a:t>
            </a:r>
            <a:r>
              <a:rPr lang="pt-BR" dirty="0" smtClean="0"/>
              <a:t>a </a:t>
            </a:r>
            <a:r>
              <a:rPr lang="pt-BR" dirty="0"/>
              <a:t>tuberculose migraram do gado para os seres </a:t>
            </a:r>
            <a:r>
              <a:rPr lang="pt-BR" dirty="0" smtClean="0"/>
              <a:t>humanos</a:t>
            </a:r>
          </a:p>
          <a:p>
            <a:r>
              <a:rPr lang="pt-BR" dirty="0" smtClean="0"/>
              <a:t>Porcos </a:t>
            </a:r>
            <a:r>
              <a:rPr lang="pt-BR" dirty="0"/>
              <a:t>e aves transmitiram a gripe, e o cavalo, o resfriado </a:t>
            </a:r>
            <a:r>
              <a:rPr lang="pt-BR" dirty="0" smtClean="0"/>
              <a:t>comum</a:t>
            </a:r>
          </a:p>
          <a:p>
            <a:r>
              <a:rPr lang="pt-BR" dirty="0" smtClean="0"/>
              <a:t>O </a:t>
            </a:r>
            <a:r>
              <a:rPr lang="pt-BR" dirty="0"/>
              <a:t>armazenamento de alimentos e a concentração dos dejetos </a:t>
            </a:r>
            <a:r>
              <a:rPr lang="pt-BR" dirty="0" smtClean="0"/>
              <a:t>nas aldeias </a:t>
            </a:r>
            <a:r>
              <a:rPr lang="pt-BR" dirty="0"/>
              <a:t>aproximaram os vetores do convívio </a:t>
            </a:r>
            <a:r>
              <a:rPr lang="pt-BR" dirty="0" smtClean="0"/>
              <a:t>humano </a:t>
            </a:r>
          </a:p>
          <a:p>
            <a:r>
              <a:rPr lang="pt-BR" dirty="0"/>
              <a:t>S</a:t>
            </a:r>
            <a:r>
              <a:rPr lang="pt-BR" dirty="0" smtClean="0"/>
              <a:t>urgimento </a:t>
            </a:r>
            <a:r>
              <a:rPr lang="pt-BR" dirty="0"/>
              <a:t>do comércio entre </a:t>
            </a:r>
            <a:r>
              <a:rPr lang="pt-BR" dirty="0" smtClean="0"/>
              <a:t>populações</a:t>
            </a:r>
            <a:endParaRPr lang="pt-BR" dirty="0"/>
          </a:p>
          <a:p>
            <a:r>
              <a:rPr lang="pt-BR" dirty="0"/>
              <a:t>O aumento dos contatos </a:t>
            </a:r>
            <a:r>
              <a:rPr lang="pt-BR" dirty="0" smtClean="0"/>
              <a:t>humanos irá favorecer a circulação </a:t>
            </a:r>
            <a:r>
              <a:rPr lang="pt-BR" dirty="0"/>
              <a:t>de parasitos e a disseminação das doenças.</a:t>
            </a:r>
          </a:p>
        </p:txBody>
      </p:sp>
    </p:spTree>
    <p:extLst>
      <p:ext uri="{BB962C8B-B14F-4D97-AF65-F5344CB8AC3E}">
        <p14:creationId xmlns:p14="http://schemas.microsoft.com/office/powerpoint/2010/main" val="42452423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DESENVOLVIMENTO DAS CIVILIZAÇÕES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4968552"/>
          </a:xfrm>
        </p:spPr>
        <p:txBody>
          <a:bodyPr>
            <a:normAutofit/>
          </a:bodyPr>
          <a:lstStyle/>
          <a:p>
            <a:r>
              <a:rPr lang="pt-BR" sz="4800" dirty="0" smtClean="0"/>
              <a:t>no </a:t>
            </a:r>
            <a:r>
              <a:rPr lang="pt-BR" sz="4800" dirty="0"/>
              <a:t>norte da </a:t>
            </a:r>
            <a:r>
              <a:rPr lang="pt-BR" sz="4800" dirty="0" smtClean="0"/>
              <a:t>Índia, </a:t>
            </a:r>
            <a:r>
              <a:rPr lang="pt-BR" sz="4800" dirty="0"/>
              <a:t>há cerca de quatro mil anos, </a:t>
            </a:r>
            <a:r>
              <a:rPr lang="pt-BR" sz="4800" dirty="0" smtClean="0"/>
              <a:t>planejamento urbano, com </a:t>
            </a:r>
            <a:r>
              <a:rPr lang="pt-BR" sz="4800" dirty="0"/>
              <a:t>ordenamento das casas, ruas largas, pavimentadas e canais para </a:t>
            </a:r>
            <a:r>
              <a:rPr lang="pt-BR" sz="4800" dirty="0" smtClean="0"/>
              <a:t>escoamento do esgoto</a:t>
            </a:r>
            <a:endParaRPr lang="pt-BR" sz="4800" dirty="0"/>
          </a:p>
        </p:txBody>
      </p:sp>
    </p:spTree>
    <p:extLst>
      <p:ext uri="{BB962C8B-B14F-4D97-AF65-F5344CB8AC3E}">
        <p14:creationId xmlns:p14="http://schemas.microsoft.com/office/powerpoint/2010/main" val="26875256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DESENVOLVIMENTO DAS CIVILIZAÇÕES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328592"/>
          </a:xfrm>
        </p:spPr>
        <p:txBody>
          <a:bodyPr>
            <a:normAutofit/>
          </a:bodyPr>
          <a:lstStyle/>
          <a:p>
            <a:r>
              <a:rPr lang="pt-BR" dirty="0" smtClean="0"/>
              <a:t>no </a:t>
            </a:r>
            <a:r>
              <a:rPr lang="pt-BR" dirty="0"/>
              <a:t>Antigo Egito (3.100 a.C.), na cultura creto-micênica (1.500 a.C.) e entre os quéchuas, no Império Inca (1200 d.C</a:t>
            </a:r>
            <a:r>
              <a:rPr lang="pt-BR" dirty="0" smtClean="0"/>
              <a:t>.)  </a:t>
            </a:r>
            <a:r>
              <a:rPr lang="pt-BR" dirty="0"/>
              <a:t>sistemas de abastecimento de água, instalações </a:t>
            </a:r>
            <a:r>
              <a:rPr lang="pt-BR" dirty="0" smtClean="0"/>
              <a:t>para banhos</a:t>
            </a:r>
            <a:r>
              <a:rPr lang="pt-BR" dirty="0"/>
              <a:t>, descargas para lavatórios e canalização para o esgoto também </a:t>
            </a:r>
            <a:r>
              <a:rPr lang="pt-BR" dirty="0" smtClean="0"/>
              <a:t>estavam presentes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88847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EXISTE </a:t>
            </a:r>
            <a:r>
              <a:rPr lang="pt-BR" b="1" dirty="0" smtClean="0"/>
              <a:t>UM</a:t>
            </a:r>
            <a:r>
              <a:rPr lang="pt-BR" dirty="0" smtClean="0"/>
              <a:t> CONCEITO OU </a:t>
            </a:r>
            <a:r>
              <a:rPr lang="pt-BR" b="1" dirty="0" smtClean="0"/>
              <a:t>UMA </a:t>
            </a:r>
            <a:r>
              <a:rPr lang="pt-BR" dirty="0" smtClean="0"/>
              <a:t>EXPLICAÇÃO?</a:t>
            </a:r>
          </a:p>
        </p:txBody>
      </p:sp>
    </p:spTree>
    <p:extLst>
      <p:ext uri="{BB962C8B-B14F-4D97-AF65-F5344CB8AC3E}">
        <p14:creationId xmlns:p14="http://schemas.microsoft.com/office/powerpoint/2010/main" val="66369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>
          <a:xfrm>
            <a:off x="251520" y="404664"/>
            <a:ext cx="4040188" cy="1215826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pt-BR" sz="4000" dirty="0" smtClean="0">
                <a:solidFill>
                  <a:srgbClr val="FF0000"/>
                </a:solidFill>
              </a:rPr>
              <a:t>REFLEXO </a:t>
            </a:r>
            <a:r>
              <a:rPr lang="pt-BR" sz="4000" dirty="0">
                <a:solidFill>
                  <a:srgbClr val="FF0000"/>
                </a:solidFill>
              </a:rPr>
              <a:t>DA CONJUNTURA</a:t>
            </a:r>
          </a:p>
          <a:p>
            <a:pPr algn="ctr"/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2"/>
          </p:nvPr>
        </p:nvSpPr>
        <p:spPr>
          <a:xfrm>
            <a:off x="179512" y="1484784"/>
            <a:ext cx="4317876" cy="5184576"/>
          </a:xfrm>
        </p:spPr>
        <p:txBody>
          <a:bodyPr>
            <a:normAutofit/>
          </a:bodyPr>
          <a:lstStyle/>
          <a:p>
            <a:r>
              <a:rPr lang="pt-BR" sz="3600" dirty="0" smtClean="0"/>
              <a:t>social</a:t>
            </a:r>
          </a:p>
          <a:p>
            <a:r>
              <a:rPr lang="pt-BR" sz="3600" dirty="0" smtClean="0"/>
              <a:t>econômica</a:t>
            </a:r>
          </a:p>
          <a:p>
            <a:r>
              <a:rPr lang="pt-BR" sz="3600" dirty="0"/>
              <a:t>p</a:t>
            </a:r>
            <a:r>
              <a:rPr lang="pt-BR" sz="3600" dirty="0" smtClean="0"/>
              <a:t>olítica</a:t>
            </a:r>
          </a:p>
          <a:p>
            <a:r>
              <a:rPr lang="pt-BR" sz="3600" dirty="0" smtClean="0"/>
              <a:t>cultural 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557919" y="260648"/>
            <a:ext cx="4572000" cy="639762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pt-BR" sz="4000" dirty="0" smtClean="0">
                <a:solidFill>
                  <a:srgbClr val="FF0000"/>
                </a:solidFill>
              </a:rPr>
              <a:t>DEPENDE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84784"/>
            <a:ext cx="4498975" cy="4641379"/>
          </a:xfrm>
        </p:spPr>
        <p:txBody>
          <a:bodyPr>
            <a:noAutofit/>
          </a:bodyPr>
          <a:lstStyle/>
          <a:p>
            <a:r>
              <a:rPr lang="pt-BR" sz="3600" dirty="0"/>
              <a:t>da </a:t>
            </a:r>
            <a:r>
              <a:rPr lang="pt-BR" sz="3600" dirty="0" smtClean="0"/>
              <a:t>época</a:t>
            </a:r>
          </a:p>
          <a:p>
            <a:r>
              <a:rPr lang="pt-BR" sz="3600" dirty="0" smtClean="0"/>
              <a:t>do lugar</a:t>
            </a:r>
          </a:p>
          <a:p>
            <a:r>
              <a:rPr lang="pt-BR" sz="3600" dirty="0" smtClean="0"/>
              <a:t>da </a:t>
            </a:r>
            <a:r>
              <a:rPr lang="pt-BR" sz="3600" dirty="0"/>
              <a:t>classe </a:t>
            </a:r>
            <a:r>
              <a:rPr lang="pt-BR" sz="3600" dirty="0" smtClean="0"/>
              <a:t>social</a:t>
            </a:r>
            <a:endParaRPr lang="pt-BR" sz="3600" dirty="0"/>
          </a:p>
          <a:p>
            <a:r>
              <a:rPr lang="pt-BR" sz="3600" dirty="0" smtClean="0"/>
              <a:t>de </a:t>
            </a:r>
            <a:r>
              <a:rPr lang="pt-BR" sz="3600" dirty="0"/>
              <a:t>valores individuais, </a:t>
            </a:r>
          </a:p>
          <a:p>
            <a:r>
              <a:rPr lang="pt-BR" sz="3600" dirty="0" smtClean="0"/>
              <a:t>de </a:t>
            </a:r>
            <a:r>
              <a:rPr lang="pt-BR" sz="3600" dirty="0"/>
              <a:t>concepções científicas, religiosas, </a:t>
            </a:r>
            <a:r>
              <a:rPr lang="pt-BR" sz="3600" dirty="0" smtClean="0"/>
              <a:t>filosóficas 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61710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pt-BR" sz="3600" b="1" dirty="0"/>
              <a:t>“</a:t>
            </a:r>
            <a:r>
              <a:rPr lang="pt-BR" sz="3600" b="1" i="1" dirty="0"/>
              <a:t>Quando alguém sente um mal-estar, busca conferir a ele um significado e um sentido</a:t>
            </a:r>
            <a:r>
              <a:rPr lang="pt-BR" sz="3600" b="1" dirty="0"/>
              <a:t>”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484784"/>
            <a:ext cx="8507288" cy="5373216"/>
          </a:xfrm>
        </p:spPr>
        <p:txBody>
          <a:bodyPr>
            <a:normAutofit fontScale="85000" lnSpcReduction="20000"/>
          </a:bodyPr>
          <a:lstStyle/>
          <a:p>
            <a:r>
              <a:rPr lang="pt-BR" dirty="0" smtClean="0"/>
              <a:t>em </a:t>
            </a:r>
            <a:r>
              <a:rPr lang="pt-BR" dirty="0"/>
              <a:t>que </a:t>
            </a:r>
            <a:r>
              <a:rPr lang="pt-BR" dirty="0" smtClean="0"/>
              <a:t>diferencia conferir </a:t>
            </a:r>
            <a:r>
              <a:rPr lang="pt-BR" dirty="0"/>
              <a:t>um </a:t>
            </a:r>
            <a:r>
              <a:rPr lang="pt-BR" b="1" dirty="0" smtClean="0"/>
              <a:t>SENTIDO</a:t>
            </a:r>
            <a:r>
              <a:rPr lang="pt-BR" dirty="0" smtClean="0"/>
              <a:t> </a:t>
            </a:r>
            <a:r>
              <a:rPr lang="pt-BR" dirty="0"/>
              <a:t>e um </a:t>
            </a:r>
            <a:r>
              <a:rPr lang="pt-BR" b="1" dirty="0" smtClean="0"/>
              <a:t>SIGNIFICADO</a:t>
            </a:r>
            <a:r>
              <a:rPr lang="pt-BR" dirty="0" smtClean="0"/>
              <a:t> </a:t>
            </a:r>
            <a:r>
              <a:rPr lang="pt-BR" dirty="0"/>
              <a:t>ao mal-estar? </a:t>
            </a:r>
          </a:p>
          <a:p>
            <a:r>
              <a:rPr lang="pt-BR" dirty="0" smtClean="0"/>
              <a:t>o </a:t>
            </a:r>
            <a:r>
              <a:rPr lang="pt-BR" b="1" dirty="0" smtClean="0"/>
              <a:t>SENTIDO</a:t>
            </a:r>
            <a:r>
              <a:rPr lang="pt-BR" dirty="0" smtClean="0"/>
              <a:t> é </a:t>
            </a:r>
            <a:r>
              <a:rPr lang="pt-BR" dirty="0"/>
              <a:t>o que uma palavra desperta em nossa consciência </a:t>
            </a:r>
            <a:r>
              <a:rPr lang="pt-BR" dirty="0" smtClean="0"/>
              <a:t>a partir </a:t>
            </a:r>
            <a:r>
              <a:rPr lang="pt-BR" dirty="0"/>
              <a:t>da soma de todos os acontecimentos </a:t>
            </a:r>
            <a:r>
              <a:rPr lang="pt-BR" dirty="0" smtClean="0"/>
              <a:t>psicológicos</a:t>
            </a:r>
            <a:r>
              <a:rPr lang="pt-BR" dirty="0"/>
              <a:t> </a:t>
            </a:r>
            <a:r>
              <a:rPr lang="pt-BR" dirty="0" smtClean="0"/>
              <a:t>- extraído </a:t>
            </a:r>
            <a:r>
              <a:rPr lang="pt-BR" dirty="0"/>
              <a:t>do contexto em que a palavra </a:t>
            </a:r>
            <a:r>
              <a:rPr lang="pt-BR" dirty="0" smtClean="0"/>
              <a:t>surge - </a:t>
            </a:r>
            <a:r>
              <a:rPr lang="pt-BR" b="1" dirty="0" smtClean="0">
                <a:solidFill>
                  <a:srgbClr val="FF0000"/>
                </a:solidFill>
              </a:rPr>
              <a:t>se </a:t>
            </a:r>
            <a:r>
              <a:rPr lang="pt-BR" b="1" dirty="0">
                <a:solidFill>
                  <a:srgbClr val="FF0000"/>
                </a:solidFill>
              </a:rPr>
              <a:t>o contexto muda, muda também o sentido</a:t>
            </a:r>
            <a:r>
              <a:rPr lang="pt-BR" dirty="0"/>
              <a:t>. </a:t>
            </a:r>
            <a:endParaRPr lang="pt-BR" dirty="0" smtClean="0"/>
          </a:p>
          <a:p>
            <a:r>
              <a:rPr lang="pt-BR" dirty="0" smtClean="0"/>
              <a:t>o </a:t>
            </a:r>
            <a:r>
              <a:rPr lang="pt-BR" b="1" dirty="0" smtClean="0"/>
              <a:t>SIGNIFICADO</a:t>
            </a:r>
            <a:r>
              <a:rPr lang="pt-BR" dirty="0" smtClean="0"/>
              <a:t> </a:t>
            </a:r>
            <a:r>
              <a:rPr lang="pt-BR" dirty="0"/>
              <a:t>é mais estável e </a:t>
            </a:r>
            <a:r>
              <a:rPr lang="pt-BR" dirty="0" smtClean="0"/>
              <a:t>pre</a:t>
            </a:r>
            <a:r>
              <a:rPr lang="pt-BR" dirty="0"/>
              <a:t>ciso do que o </a:t>
            </a:r>
            <a:r>
              <a:rPr lang="pt-BR" dirty="0" smtClean="0"/>
              <a:t>sentido</a:t>
            </a:r>
            <a:r>
              <a:rPr lang="pt-BR" dirty="0"/>
              <a:t> </a:t>
            </a:r>
            <a:r>
              <a:rPr lang="pt-BR" dirty="0" smtClean="0"/>
              <a:t>- </a:t>
            </a:r>
            <a:r>
              <a:rPr lang="pt-BR" dirty="0"/>
              <a:t>é a base dos sentidos, </a:t>
            </a:r>
            <a:r>
              <a:rPr lang="pt-BR" dirty="0" smtClean="0"/>
              <a:t>sendo uma </a:t>
            </a:r>
            <a:r>
              <a:rPr lang="pt-BR" dirty="0"/>
              <a:t>potencialidade para a construção do discurso. </a:t>
            </a:r>
            <a:endParaRPr lang="pt-BR" dirty="0" smtClean="0"/>
          </a:p>
          <a:p>
            <a:r>
              <a:rPr lang="pt-BR" dirty="0" smtClean="0"/>
              <a:t>ao </a:t>
            </a:r>
            <a:r>
              <a:rPr lang="pt-BR" dirty="0"/>
              <a:t>mal-estar ou à doença são atribuídos </a:t>
            </a:r>
            <a:r>
              <a:rPr lang="pt-BR" dirty="0" smtClean="0"/>
              <a:t>diferentes sentidos </a:t>
            </a:r>
            <a:r>
              <a:rPr lang="pt-BR" dirty="0"/>
              <a:t>pelas </a:t>
            </a:r>
            <a:r>
              <a:rPr lang="pt-BR" dirty="0" smtClean="0"/>
              <a:t>pessoas, que refletem as percepções </a:t>
            </a:r>
            <a:r>
              <a:rPr lang="pt-BR" dirty="0"/>
              <a:t>e as experiências </a:t>
            </a:r>
            <a:r>
              <a:rPr lang="pt-BR" dirty="0" smtClean="0"/>
              <a:t>vividas</a:t>
            </a:r>
          </a:p>
          <a:p>
            <a:r>
              <a:rPr lang="pt-BR" dirty="0" smtClean="0"/>
              <a:t>no </a:t>
            </a:r>
            <a:r>
              <a:rPr lang="pt-BR" dirty="0"/>
              <a:t>discurso das pessoas, </a:t>
            </a:r>
            <a:r>
              <a:rPr lang="pt-BR" dirty="0" smtClean="0"/>
              <a:t>predomina o </a:t>
            </a:r>
            <a:r>
              <a:rPr lang="pt-BR" dirty="0"/>
              <a:t>sentido da doença e da saúde sobre o significado </a:t>
            </a:r>
            <a:r>
              <a:rPr lang="pt-BR" dirty="0" smtClean="0"/>
              <a:t>socialmente construído </a:t>
            </a:r>
            <a:r>
              <a:rPr lang="pt-BR" dirty="0"/>
              <a:t>acerca dessas expressões.</a:t>
            </a:r>
          </a:p>
        </p:txBody>
      </p:sp>
    </p:spTree>
    <p:extLst>
      <p:ext uri="{BB962C8B-B14F-4D97-AF65-F5344CB8AC3E}">
        <p14:creationId xmlns:p14="http://schemas.microsoft.com/office/powerpoint/2010/main" val="166092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964488" cy="940966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VARIAÇÕES EM RELAÇÃO AO QUE É CONSIDERADO DOENÇA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853136"/>
          </a:xfrm>
        </p:spPr>
        <p:txBody>
          <a:bodyPr>
            <a:normAutofit/>
          </a:bodyPr>
          <a:lstStyle/>
          <a:p>
            <a:r>
              <a:rPr lang="pt-BR" sz="4800" b="1" dirty="0" smtClean="0"/>
              <a:t>MASTURBAÇÃO </a:t>
            </a:r>
          </a:p>
          <a:p>
            <a:r>
              <a:rPr lang="pt-BR" sz="4800" b="1" dirty="0" smtClean="0"/>
              <a:t>DRAPETOMANIA</a:t>
            </a:r>
            <a:r>
              <a:rPr lang="pt-BR" sz="4800" dirty="0" smtClean="0"/>
              <a:t> </a:t>
            </a:r>
            <a:r>
              <a:rPr lang="pt-BR" sz="4800" dirty="0"/>
              <a:t>(do grego </a:t>
            </a:r>
            <a:r>
              <a:rPr lang="pt-BR" sz="4800" i="1" dirty="0" err="1"/>
              <a:t>drapetes</a:t>
            </a:r>
            <a:r>
              <a:rPr lang="pt-BR" sz="4800" dirty="0"/>
              <a:t>, escravo) </a:t>
            </a:r>
            <a:r>
              <a:rPr lang="pt-BR" sz="4800" dirty="0" smtClean="0"/>
              <a:t>- </a:t>
            </a:r>
            <a:r>
              <a:rPr lang="pt-BR" sz="4800" dirty="0"/>
              <a:t>desejo de fuga dos </a:t>
            </a:r>
            <a:r>
              <a:rPr lang="pt-BR" sz="4800" dirty="0" smtClean="0"/>
              <a:t>escravos</a:t>
            </a:r>
            <a:endParaRPr lang="pt-BR" sz="4800" dirty="0"/>
          </a:p>
          <a:p>
            <a:r>
              <a:rPr lang="pt-BR" sz="4800" b="1" dirty="0" smtClean="0"/>
              <a:t>HOMOSSEXUALISMO</a:t>
            </a:r>
            <a:endParaRPr lang="pt-BR" sz="4800" b="1" dirty="0"/>
          </a:p>
        </p:txBody>
      </p:sp>
    </p:spTree>
    <p:extLst>
      <p:ext uri="{BB962C8B-B14F-4D97-AF65-F5344CB8AC3E}">
        <p14:creationId xmlns:p14="http://schemas.microsoft.com/office/powerpoint/2010/main" val="547624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332656"/>
            <a:ext cx="8784976" cy="6525344"/>
          </a:xfrm>
        </p:spPr>
        <p:txBody>
          <a:bodyPr>
            <a:normAutofit/>
          </a:bodyPr>
          <a:lstStyle/>
          <a:p>
            <a:pPr algn="ctr"/>
            <a:r>
              <a:rPr lang="pt-BR" sz="4400" b="1" dirty="0" smtClean="0"/>
              <a:t>PARA FORMAR TRABALHADORES CRÍTICOS, CAPAZES DE COMPREENDER E ATUAR NA TRANSFORMAÇÃO DA REALIDADE SOCIAL E DE SAÚDE DA POPULAÇÃO, É PRECISO DISCUTIR O PROCESSO SAÚDE-DOENÇA, É SITUÁ-LO EM SUAS DIMENSÕES HISTÓRICA, SOCIAL E CULTURAL</a:t>
            </a:r>
            <a:endParaRPr lang="pt-BR" sz="4400" b="1" dirty="0"/>
          </a:p>
        </p:txBody>
      </p:sp>
    </p:spTree>
    <p:extLst>
      <p:ext uri="{BB962C8B-B14F-4D97-AF65-F5344CB8AC3E}">
        <p14:creationId xmlns:p14="http://schemas.microsoft.com/office/powerpoint/2010/main" val="2419974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476672"/>
            <a:ext cx="8640960" cy="6048672"/>
          </a:xfrm>
        </p:spPr>
        <p:txBody>
          <a:bodyPr>
            <a:noAutofit/>
          </a:bodyPr>
          <a:lstStyle/>
          <a:p>
            <a:pPr algn="ctr"/>
            <a:r>
              <a:rPr lang="pt-BR" sz="5400" b="1" dirty="0" smtClean="0"/>
              <a:t>Conceitos </a:t>
            </a:r>
            <a:r>
              <a:rPr lang="pt-BR" sz="5400" b="1" dirty="0"/>
              <a:t>de saúde e de doença </a:t>
            </a:r>
            <a:r>
              <a:rPr lang="pt-BR" sz="5400" b="1" dirty="0" smtClean="0"/>
              <a:t>mudam no </a:t>
            </a:r>
            <a:r>
              <a:rPr lang="pt-BR" sz="5400" b="1" dirty="0"/>
              <a:t>decorrer da história, bem como as maneiras </a:t>
            </a:r>
            <a:r>
              <a:rPr lang="pt-BR" sz="5400" b="1" dirty="0" smtClean="0"/>
              <a:t>de compreender </a:t>
            </a:r>
            <a:r>
              <a:rPr lang="pt-BR" sz="5400" b="1" dirty="0"/>
              <a:t>os processos de adoecimento e </a:t>
            </a:r>
            <a:r>
              <a:rPr lang="pt-BR" sz="5400" b="1" dirty="0" smtClean="0"/>
              <a:t>recuperação pela </a:t>
            </a:r>
            <a:r>
              <a:rPr lang="pt-BR" sz="5400" b="1" dirty="0"/>
              <a:t>ação </a:t>
            </a:r>
            <a:r>
              <a:rPr lang="pt-BR" sz="5400" b="1" dirty="0" smtClean="0"/>
              <a:t>terapêutica</a:t>
            </a:r>
            <a:endParaRPr lang="pt-BR" sz="5400" b="1" dirty="0"/>
          </a:p>
        </p:txBody>
      </p:sp>
    </p:spTree>
    <p:extLst>
      <p:ext uri="{BB962C8B-B14F-4D97-AF65-F5344CB8AC3E}">
        <p14:creationId xmlns:p14="http://schemas.microsoft.com/office/powerpoint/2010/main" val="4068705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404664"/>
            <a:ext cx="8568952" cy="626469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5400" b="1" dirty="0" smtClean="0"/>
              <a:t>Por </a:t>
            </a:r>
            <a:r>
              <a:rPr lang="pt-BR" sz="5400" b="1" dirty="0"/>
              <a:t>envolver dimensões simbólicas e </a:t>
            </a:r>
            <a:r>
              <a:rPr lang="pt-BR" sz="5400" b="1" dirty="0" smtClean="0"/>
              <a:t>culturais, sociais </a:t>
            </a:r>
            <a:r>
              <a:rPr lang="pt-BR" sz="5400" b="1" dirty="0"/>
              <a:t>e filosóficas, as práticas em saúde </a:t>
            </a:r>
            <a:r>
              <a:rPr lang="pt-BR" sz="5400" b="1" dirty="0" smtClean="0"/>
              <a:t>devem levar </a:t>
            </a:r>
            <a:r>
              <a:rPr lang="pt-BR" sz="5400" b="1" dirty="0"/>
              <a:t>em consideração as subjetividades </a:t>
            </a:r>
            <a:r>
              <a:rPr lang="pt-BR" sz="5400" b="1" dirty="0" smtClean="0"/>
              <a:t>incutidas no </a:t>
            </a:r>
            <a:r>
              <a:rPr lang="pt-BR" sz="5400" b="1" dirty="0"/>
              <a:t>processo saúde-doença.</a:t>
            </a:r>
          </a:p>
        </p:txBody>
      </p:sp>
    </p:spTree>
    <p:extLst>
      <p:ext uri="{BB962C8B-B14F-4D97-AF65-F5344CB8AC3E}">
        <p14:creationId xmlns:p14="http://schemas.microsoft.com/office/powerpoint/2010/main" val="1447797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INSTINTO HUMANO DE CONSERVAÇÃO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>
            <a:normAutofit/>
          </a:bodyPr>
          <a:lstStyle/>
          <a:p>
            <a:r>
              <a:rPr lang="pt-BR" sz="3600" dirty="0" smtClean="0"/>
              <a:t>A visão </a:t>
            </a:r>
            <a:r>
              <a:rPr lang="pt-BR" sz="3600" dirty="0"/>
              <a:t>mágica dos caçadores-coletores </a:t>
            </a:r>
            <a:r>
              <a:rPr lang="pt-BR" sz="3600" dirty="0" smtClean="0"/>
              <a:t>≠ da perspectiva </a:t>
            </a:r>
            <a:r>
              <a:rPr lang="pt-BR" sz="3600" dirty="0"/>
              <a:t>individualizante do capitalismo </a:t>
            </a:r>
            <a:r>
              <a:rPr lang="pt-BR" sz="3600" dirty="0" smtClean="0"/>
              <a:t>concorrencial</a:t>
            </a:r>
          </a:p>
          <a:p>
            <a:r>
              <a:rPr lang="pt-BR" sz="3600" dirty="0" smtClean="0"/>
              <a:t>rejeição </a:t>
            </a:r>
            <a:r>
              <a:rPr lang="pt-BR" sz="3600" dirty="0"/>
              <a:t>a substâncias </a:t>
            </a:r>
            <a:r>
              <a:rPr lang="pt-BR" sz="3600" dirty="0" smtClean="0"/>
              <a:t>amargas</a:t>
            </a:r>
            <a:endParaRPr lang="pt-BR" sz="3600" dirty="0"/>
          </a:p>
          <a:p>
            <a:r>
              <a:rPr lang="pt-BR" sz="3600" dirty="0" smtClean="0"/>
              <a:t>procura </a:t>
            </a:r>
            <a:r>
              <a:rPr lang="pt-BR" sz="3600" dirty="0"/>
              <a:t>de </a:t>
            </a:r>
            <a:r>
              <a:rPr lang="pt-BR" sz="3600" dirty="0" smtClean="0"/>
              <a:t>abrigos para </a:t>
            </a:r>
            <a:r>
              <a:rPr lang="pt-BR" sz="3600" dirty="0"/>
              <a:t>o frio, o calor e a </a:t>
            </a:r>
            <a:r>
              <a:rPr lang="pt-BR" sz="3600" dirty="0" smtClean="0"/>
              <a:t>chuva,</a:t>
            </a:r>
          </a:p>
          <a:p>
            <a:r>
              <a:rPr lang="pt-BR" sz="3600" dirty="0" smtClean="0"/>
              <a:t>necessidade </a:t>
            </a:r>
            <a:r>
              <a:rPr lang="pt-BR" sz="3600" dirty="0"/>
              <a:t>de repousar, de comer </a:t>
            </a:r>
            <a:r>
              <a:rPr lang="pt-BR" sz="3600" dirty="0" smtClean="0"/>
              <a:t>e beber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1707520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3286</TotalTime>
  <Words>661</Words>
  <Application>Microsoft Office PowerPoint</Application>
  <PresentationFormat>Apresentação na tela (4:3)</PresentationFormat>
  <Paragraphs>59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Tema do Office</vt:lpstr>
      <vt:lpstr>O QUE É SAÚDE?  O QUE É DOENÇA?</vt:lpstr>
      <vt:lpstr>Apresentação do PowerPoint</vt:lpstr>
      <vt:lpstr>Apresentação do PowerPoint</vt:lpstr>
      <vt:lpstr>“Quando alguém sente um mal-estar, busca conferir a ele um significado e um sentido” </vt:lpstr>
      <vt:lpstr>VARIAÇÕES EM RELAÇÃO AO QUE É CONSIDERADO DOENÇA </vt:lpstr>
      <vt:lpstr>Apresentação do PowerPoint</vt:lpstr>
      <vt:lpstr>Apresentação do PowerPoint</vt:lpstr>
      <vt:lpstr>Apresentação do PowerPoint</vt:lpstr>
      <vt:lpstr>INSTINTO HUMANO DE CONSERVAÇÃO</vt:lpstr>
      <vt:lpstr>A DOENÇA SEMPRE ESTEVE PRESENTE NO DESENVOLVIMENTO DA HUMANIDADE </vt:lpstr>
      <vt:lpstr>EVOLUÇÃO DO CONCEITO DE SAÚDE</vt:lpstr>
      <vt:lpstr>EVOLUÇÃO DO CONCEITO DE SAÚDE</vt:lpstr>
      <vt:lpstr>Apresentação do PowerPoint</vt:lpstr>
      <vt:lpstr>DESENVOLVIMENTO DA VIDA COMUNITÁRIA</vt:lpstr>
      <vt:lpstr>CONSEQUÊNCIAS DA MUDANÇA</vt:lpstr>
      <vt:lpstr>DESENVOLVIMENTO DAS CIVILIZAÇÕES</vt:lpstr>
      <vt:lpstr>DESENVOLVIMENTO DAS CIVILIZAÇÕES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Isabela</dc:creator>
  <cp:lastModifiedBy>Isabela</cp:lastModifiedBy>
  <cp:revision>76</cp:revision>
  <dcterms:created xsi:type="dcterms:W3CDTF">2020-04-02T21:41:17Z</dcterms:created>
  <dcterms:modified xsi:type="dcterms:W3CDTF">2020-04-14T22:19:41Z</dcterms:modified>
</cp:coreProperties>
</file>