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72" r:id="rId2"/>
    <p:sldId id="257" r:id="rId3"/>
    <p:sldId id="271" r:id="rId4"/>
    <p:sldId id="258" r:id="rId5"/>
    <p:sldId id="274" r:id="rId6"/>
    <p:sldId id="290" r:id="rId7"/>
    <p:sldId id="289" r:id="rId8"/>
    <p:sldId id="291" r:id="rId9"/>
    <p:sldId id="276" r:id="rId10"/>
    <p:sldId id="275" r:id="rId11"/>
    <p:sldId id="259" r:id="rId12"/>
    <p:sldId id="292" r:id="rId13"/>
    <p:sldId id="277" r:id="rId14"/>
    <p:sldId id="293" r:id="rId15"/>
    <p:sldId id="294" r:id="rId16"/>
    <p:sldId id="260" r:id="rId17"/>
    <p:sldId id="278" r:id="rId18"/>
    <p:sldId id="279" r:id="rId19"/>
    <p:sldId id="261" r:id="rId20"/>
    <p:sldId id="280" r:id="rId21"/>
    <p:sldId id="262" r:id="rId22"/>
    <p:sldId id="282" r:id="rId23"/>
    <p:sldId id="283" r:id="rId24"/>
    <p:sldId id="263" r:id="rId25"/>
    <p:sldId id="284" r:id="rId26"/>
    <p:sldId id="285" r:id="rId27"/>
    <p:sldId id="264" r:id="rId28"/>
    <p:sldId id="265" r:id="rId29"/>
    <p:sldId id="286" r:id="rId30"/>
    <p:sldId id="266" r:id="rId31"/>
    <p:sldId id="287" r:id="rId32"/>
    <p:sldId id="288" r:id="rId3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5C096-462D-4BA1-83F7-0F04DFB931A8}" type="datetimeFigureOut">
              <a:rPr lang="pt-BR" smtClean="0"/>
              <a:t>21/06/2020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D8578-8352-4238-A168-C275F78988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337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8578-8352-4238-A168-C275F789880E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0212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21/06/2020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21/06/2020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txBody>
          <a:bodyPr>
            <a:noAutofit/>
          </a:bodyPr>
          <a:lstStyle/>
          <a:p>
            <a:r>
              <a:rPr lang="pt-BR" sz="5400" b="1" dirty="0" smtClean="0"/>
              <a:t>PROGRAMA NACIONAL DE TRIAGEM NEONATAL (PNTN)</a:t>
            </a:r>
            <a:r>
              <a:rPr lang="pt-BR" sz="5400" b="1" dirty="0">
                <a:solidFill>
                  <a:srgbClr val="FF0000"/>
                </a:solidFill>
              </a:rPr>
              <a:t/>
            </a:r>
            <a:br>
              <a:rPr lang="pt-BR" sz="5400" b="1" dirty="0">
                <a:solidFill>
                  <a:srgbClr val="FF0000"/>
                </a:solidFill>
              </a:rPr>
            </a:br>
            <a:endParaRPr lang="pt-BR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2564904"/>
            <a:ext cx="8568952" cy="4104456"/>
          </a:xfrm>
        </p:spPr>
        <p:txBody>
          <a:bodyPr>
            <a:normAutofit fontScale="55000" lnSpcReduction="20000"/>
          </a:bodyPr>
          <a:lstStyle/>
          <a:p>
            <a:r>
              <a:rPr lang="pt-BR" sz="7200" dirty="0" smtClean="0">
                <a:solidFill>
                  <a:srgbClr val="FF0000"/>
                </a:solidFill>
              </a:rPr>
              <a:t>No </a:t>
            </a:r>
            <a:r>
              <a:rPr lang="pt-BR" sz="7200" dirty="0">
                <a:solidFill>
                  <a:srgbClr val="FF0000"/>
                </a:solidFill>
              </a:rPr>
              <a:t>Brasil, a triagem neonatal no SUS é oferecida para seis doenças: </a:t>
            </a:r>
            <a:r>
              <a:rPr lang="pt-BR" sz="7200" dirty="0" err="1" smtClean="0">
                <a:solidFill>
                  <a:srgbClr val="FF0000"/>
                </a:solidFill>
              </a:rPr>
              <a:t>Fenilcetonúria</a:t>
            </a:r>
            <a:r>
              <a:rPr lang="pt-BR" sz="7200" dirty="0" smtClean="0">
                <a:solidFill>
                  <a:srgbClr val="FF0000"/>
                </a:solidFill>
              </a:rPr>
              <a:t> </a:t>
            </a:r>
            <a:r>
              <a:rPr lang="pt-BR" sz="7200" dirty="0">
                <a:solidFill>
                  <a:srgbClr val="FF0000"/>
                </a:solidFill>
              </a:rPr>
              <a:t>(PKU), </a:t>
            </a:r>
            <a:r>
              <a:rPr lang="pt-BR" sz="7200" dirty="0" smtClean="0">
                <a:solidFill>
                  <a:srgbClr val="FF0000"/>
                </a:solidFill>
              </a:rPr>
              <a:t>Hipotireoidismo </a:t>
            </a:r>
            <a:r>
              <a:rPr lang="pt-BR" sz="7200" dirty="0">
                <a:solidFill>
                  <a:srgbClr val="FF0000"/>
                </a:solidFill>
              </a:rPr>
              <a:t>Congênito (HC) Primário, </a:t>
            </a:r>
            <a:r>
              <a:rPr lang="pt-BR" sz="7200" dirty="0" err="1" smtClean="0">
                <a:solidFill>
                  <a:srgbClr val="FF0000"/>
                </a:solidFill>
              </a:rPr>
              <a:t>Hemoglobinopatias</a:t>
            </a:r>
            <a:r>
              <a:rPr lang="pt-BR" sz="7200" dirty="0">
                <a:solidFill>
                  <a:srgbClr val="FF0000"/>
                </a:solidFill>
              </a:rPr>
              <a:t>, </a:t>
            </a:r>
            <a:r>
              <a:rPr lang="pt-BR" sz="7200" dirty="0" smtClean="0">
                <a:solidFill>
                  <a:srgbClr val="FF0000"/>
                </a:solidFill>
              </a:rPr>
              <a:t>Fibrose </a:t>
            </a:r>
            <a:r>
              <a:rPr lang="pt-BR" sz="7200" dirty="0">
                <a:solidFill>
                  <a:srgbClr val="FF0000"/>
                </a:solidFill>
              </a:rPr>
              <a:t>Cística (FC), </a:t>
            </a:r>
            <a:r>
              <a:rPr lang="pt-BR" sz="7200" dirty="0" smtClean="0">
                <a:solidFill>
                  <a:srgbClr val="FF0000"/>
                </a:solidFill>
              </a:rPr>
              <a:t>Hiperplasia </a:t>
            </a:r>
            <a:r>
              <a:rPr lang="pt-BR" sz="7200" dirty="0">
                <a:solidFill>
                  <a:srgbClr val="FF0000"/>
                </a:solidFill>
              </a:rPr>
              <a:t>Adrenal Congênita (HAC) ou Hiperplasia Congênita da Supra Renal e</a:t>
            </a:r>
            <a:r>
              <a:rPr lang="pt-BR" sz="7200" dirty="0" smtClean="0">
                <a:solidFill>
                  <a:srgbClr val="FF0000"/>
                </a:solidFill>
              </a:rPr>
              <a:t> </a:t>
            </a:r>
            <a:r>
              <a:rPr lang="pt-BR" sz="7200" dirty="0">
                <a:solidFill>
                  <a:srgbClr val="FF0000"/>
                </a:solidFill>
              </a:rPr>
              <a:t>Deficiência de </a:t>
            </a:r>
            <a:r>
              <a:rPr lang="pt-BR" sz="7200" dirty="0" err="1">
                <a:solidFill>
                  <a:srgbClr val="FF0000"/>
                </a:solidFill>
              </a:rPr>
              <a:t>Biotinidase</a:t>
            </a:r>
            <a:r>
              <a:rPr lang="pt-BR" sz="7200" dirty="0">
                <a:solidFill>
                  <a:srgbClr val="FF0000"/>
                </a:solidFill>
              </a:rPr>
              <a:t> (DB).</a:t>
            </a:r>
          </a:p>
          <a:p>
            <a:endParaRPr lang="pt-BR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721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732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0070C0"/>
                </a:solidFill>
              </a:rPr>
              <a:t>HEMOGLOBINOPATIAS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8964488" cy="5472608"/>
          </a:xfrm>
        </p:spPr>
        <p:txBody>
          <a:bodyPr>
            <a:noAutofit/>
          </a:bodyPr>
          <a:lstStyle/>
          <a:p>
            <a:r>
              <a:rPr lang="pt-BR" sz="3600" dirty="0"/>
              <a:t>D</a:t>
            </a:r>
            <a:r>
              <a:rPr lang="pt-BR" sz="3600" dirty="0" smtClean="0"/>
              <a:t>oenças hereditárias </a:t>
            </a:r>
            <a:r>
              <a:rPr lang="pt-BR" sz="3600" dirty="0"/>
              <a:t>que </a:t>
            </a:r>
            <a:r>
              <a:rPr lang="pt-BR" sz="3600" dirty="0" smtClean="0"/>
              <a:t>alteram </a:t>
            </a:r>
            <a:r>
              <a:rPr lang="pt-BR" sz="3600" dirty="0"/>
              <a:t>a formação da hemoglobina, molécula responsável pelo transporte do oxigênio no sangue. </a:t>
            </a:r>
            <a:endParaRPr lang="pt-BR" sz="3600" dirty="0" smtClean="0"/>
          </a:p>
          <a:p>
            <a:r>
              <a:rPr lang="pt-BR" sz="3600" dirty="0" smtClean="0"/>
              <a:t>São </a:t>
            </a:r>
            <a:r>
              <a:rPr lang="pt-BR" sz="3600" dirty="0"/>
              <a:t>doenças </a:t>
            </a:r>
            <a:r>
              <a:rPr lang="pt-BR" sz="3600" dirty="0" smtClean="0"/>
              <a:t>amplamente </a:t>
            </a:r>
            <a:r>
              <a:rPr lang="pt-BR" sz="3600" dirty="0"/>
              <a:t>distribuídas por todo o mundo. Entre os distúrbios da hemoglobina, existem 2 principais grupos: </a:t>
            </a:r>
            <a:endParaRPr lang="pt-BR" sz="3600" dirty="0" smtClean="0"/>
          </a:p>
          <a:p>
            <a:r>
              <a:rPr lang="pt-BR" sz="3600" dirty="0" smtClean="0"/>
              <a:t>Doenças </a:t>
            </a:r>
            <a:r>
              <a:rPr lang="pt-BR" sz="3600" dirty="0"/>
              <a:t>Falciformes </a:t>
            </a:r>
            <a:r>
              <a:rPr lang="pt-BR" sz="3600" dirty="0" smtClean="0"/>
              <a:t>- é </a:t>
            </a:r>
            <a:r>
              <a:rPr lang="pt-BR" sz="3600" dirty="0"/>
              <a:t>a doença hereditária mais prevalente no </a:t>
            </a:r>
            <a:r>
              <a:rPr lang="pt-BR" sz="3600" dirty="0" smtClean="0"/>
              <a:t>Brasil e as </a:t>
            </a:r>
            <a:r>
              <a:rPr lang="pt-BR" sz="3600" dirty="0" err="1" smtClean="0"/>
              <a:t>Talassemias</a:t>
            </a:r>
            <a:r>
              <a:rPr lang="pt-BR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39353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67"/>
            <a:ext cx="8229600" cy="1143000"/>
          </a:xfrm>
        </p:spPr>
        <p:txBody>
          <a:bodyPr>
            <a:normAutofit/>
          </a:bodyPr>
          <a:lstStyle/>
          <a:p>
            <a:r>
              <a:rPr lang="pt-BR" sz="4800" b="1" dirty="0" smtClean="0">
                <a:solidFill>
                  <a:srgbClr val="7030A0"/>
                </a:solidFill>
              </a:rPr>
              <a:t>DOENÇAS FALCIFORMES</a:t>
            </a:r>
            <a:endParaRPr lang="pt-BR" sz="4800" b="1" dirty="0">
              <a:solidFill>
                <a:srgbClr val="7030A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72608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As manifestações clínicas que as pessoas </a:t>
            </a:r>
            <a:r>
              <a:rPr lang="pt-BR" dirty="0"/>
              <a:t>com doença falciforme apresentam </a:t>
            </a:r>
            <a:r>
              <a:rPr lang="pt-BR" dirty="0" smtClean="0"/>
              <a:t>devem-se </a:t>
            </a:r>
            <a:r>
              <a:rPr lang="pt-BR" dirty="0"/>
              <a:t>a dois fenômenos principais: o da oclusão vascular pelos glóbulos vermelhos seguida de infarto, e o da hemólise crônica</a:t>
            </a:r>
            <a:r>
              <a:rPr lang="pt-BR" dirty="0" smtClean="0"/>
              <a:t>., que  lesam </a:t>
            </a:r>
            <a:r>
              <a:rPr lang="pt-BR" dirty="0"/>
              <a:t>progressivamente os diversos tecidos e órgãos, como pulmões, coração, ossos, rins, fígado, retina e pele.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destruição progressiva do baço leva à auto </a:t>
            </a:r>
            <a:r>
              <a:rPr lang="pt-BR" dirty="0" err="1"/>
              <a:t>esplenectomia</a:t>
            </a:r>
            <a:r>
              <a:rPr lang="pt-BR" dirty="0"/>
              <a:t> e é a responsável pela grande susceptibilidade aumentada a infecções em geral.</a:t>
            </a:r>
          </a:p>
          <a:p>
            <a:r>
              <a:rPr lang="pt-BR" dirty="0" smtClean="0"/>
              <a:t>A </a:t>
            </a:r>
            <a:r>
              <a:rPr lang="pt-BR" dirty="0"/>
              <a:t>evolução da doença é caracterizada por uma série de crises precipitadas por febre, infecção, exercícios físicos, desidratação, exposição ao frio e tensão emocional.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55826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67"/>
            <a:ext cx="8229600" cy="1143000"/>
          </a:xfrm>
        </p:spPr>
        <p:txBody>
          <a:bodyPr>
            <a:normAutofit/>
          </a:bodyPr>
          <a:lstStyle/>
          <a:p>
            <a:r>
              <a:rPr lang="pt-BR" sz="4800" b="1" dirty="0" smtClean="0">
                <a:solidFill>
                  <a:srgbClr val="7030A0"/>
                </a:solidFill>
              </a:rPr>
              <a:t>DOENÇAS FALCIFORMES</a:t>
            </a:r>
            <a:endParaRPr lang="pt-BR" sz="4800" b="1" dirty="0">
              <a:solidFill>
                <a:srgbClr val="7030A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72608"/>
          </a:xfrm>
        </p:spPr>
        <p:txBody>
          <a:bodyPr>
            <a:normAutofit/>
          </a:bodyPr>
          <a:lstStyle/>
          <a:p>
            <a:r>
              <a:rPr lang="pt-BR" sz="3600" dirty="0" smtClean="0"/>
              <a:t>O </a:t>
            </a:r>
            <a:r>
              <a:rPr lang="pt-BR" sz="3600" dirty="0"/>
              <a:t>tratamento envolve cuidados com as crises </a:t>
            </a:r>
            <a:r>
              <a:rPr lang="pt-BR" sz="3600" dirty="0" err="1"/>
              <a:t>falcêmicas</a:t>
            </a:r>
            <a:r>
              <a:rPr lang="pt-BR" sz="3600" dirty="0"/>
              <a:t> e o acompanhamento da doença crônica. </a:t>
            </a:r>
            <a:endParaRPr lang="pt-BR" sz="3600" dirty="0" smtClean="0"/>
          </a:p>
          <a:p>
            <a:r>
              <a:rPr lang="pt-BR" sz="3600" dirty="0" smtClean="0"/>
              <a:t>O </a:t>
            </a:r>
            <a:r>
              <a:rPr lang="pt-BR" sz="3600" dirty="0"/>
              <a:t>acompanhamento ambulatorial visa a orientação do paciente e seus familiares sobre a doença e o uso de ácido fólico, penicilina profilática e um esquema especial de vacinação</a:t>
            </a:r>
            <a:r>
              <a:rPr lang="pt-BR" sz="3600" dirty="0" smtClean="0"/>
              <a:t>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240047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732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FENILCETONÚRIA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D</a:t>
            </a:r>
            <a:r>
              <a:rPr lang="pt-BR" dirty="0" smtClean="0"/>
              <a:t>oença </a:t>
            </a:r>
            <a:r>
              <a:rPr lang="pt-BR" dirty="0"/>
              <a:t>genética caracterizada pela incapacidade de metabolizar a enzima fenilalanina-</a:t>
            </a:r>
            <a:r>
              <a:rPr lang="pt-BR" dirty="0" err="1"/>
              <a:t>hidroxilase</a:t>
            </a:r>
            <a:r>
              <a:rPr lang="pt-BR" dirty="0"/>
              <a:t>, responsável pela transformação do aminoácido fenilalanina em tirosina.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ausência de tirosina pode acarretar retardo mental</a:t>
            </a:r>
            <a:r>
              <a:rPr lang="pt-BR" dirty="0" smtClean="0"/>
              <a:t>.</a:t>
            </a:r>
          </a:p>
          <a:p>
            <a:r>
              <a:rPr lang="pt-BR" dirty="0" smtClean="0"/>
              <a:t>O </a:t>
            </a:r>
            <a:r>
              <a:rPr lang="pt-BR" dirty="0"/>
              <a:t>diagnóstico precoce é realizado pela detecção de níveis elevados da fenilalanina no sangue em bebês, que tiveram coleta realizada entre o 3º e o 5º dia de vida. </a:t>
            </a:r>
            <a:endParaRPr lang="pt-BR" dirty="0" smtClean="0"/>
          </a:p>
          <a:p>
            <a:r>
              <a:rPr lang="pt-BR" dirty="0" smtClean="0"/>
              <a:t>É </a:t>
            </a:r>
            <a:r>
              <a:rPr lang="pt-BR" dirty="0"/>
              <a:t>recomendado que o sangue do recém-nascido seja colhido após 48 horas do seu nascimento para garantir que ele tenha ingerido quantidades de proteína suficientes para o aparecimento de alterações no exame, evitando assim resultados falso-negativos</a:t>
            </a:r>
          </a:p>
        </p:txBody>
      </p:sp>
    </p:spTree>
    <p:extLst>
      <p:ext uri="{BB962C8B-B14F-4D97-AF65-F5344CB8AC3E}">
        <p14:creationId xmlns:p14="http://schemas.microsoft.com/office/powerpoint/2010/main" val="2579664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719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0"/>
            <a:ext cx="6768752" cy="6309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038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732"/>
            <a:ext cx="8229600" cy="1143000"/>
          </a:xfrm>
        </p:spPr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FENILCETONÚRIA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472608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Crianças com </a:t>
            </a:r>
            <a:r>
              <a:rPr lang="pt-BR" dirty="0" err="1"/>
              <a:t>fenilcetonúria</a:t>
            </a:r>
            <a:r>
              <a:rPr lang="pt-BR" dirty="0"/>
              <a:t> não apresentam sintomas ao nascimento, porém os sintomas de atraso no desenvolvimento </a:t>
            </a:r>
            <a:r>
              <a:rPr lang="pt-BR" dirty="0" err="1"/>
              <a:t>neuropsicomotor</a:t>
            </a:r>
            <a:r>
              <a:rPr lang="pt-BR" dirty="0"/>
              <a:t> (DNPM), são evidentes aos </a:t>
            </a:r>
            <a:r>
              <a:rPr lang="pt-BR" dirty="0" smtClean="0"/>
              <a:t>6 </a:t>
            </a:r>
            <a:r>
              <a:rPr lang="pt-BR" dirty="0"/>
              <a:t>meses de vida. </a:t>
            </a:r>
            <a:endParaRPr lang="pt-BR" dirty="0" smtClean="0"/>
          </a:p>
          <a:p>
            <a:r>
              <a:rPr lang="pt-BR" dirty="0" smtClean="0"/>
              <a:t>Se </a:t>
            </a:r>
            <a:r>
              <a:rPr lang="pt-BR" dirty="0"/>
              <a:t>não iniciarem tratamento idealmente no primeiro mês de vida evoluem com deficiência intelectual, odor característico na urina e suor, além de distúrbios no comportamento</a:t>
            </a:r>
            <a:r>
              <a:rPr lang="pt-BR" dirty="0" smtClean="0"/>
              <a:t>. </a:t>
            </a:r>
          </a:p>
          <a:p>
            <a:r>
              <a:rPr lang="pt-BR" dirty="0" smtClean="0"/>
              <a:t>É </a:t>
            </a:r>
            <a:r>
              <a:rPr lang="pt-BR" dirty="0"/>
              <a:t>uma doença metabólica rara, com prevalência global média estimada de 1: 10.000 recém- nascidos. No Brasil, tem sido encontrada uma prevalência variando de 1: 15.000 a 1: 25.000.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186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FENILCETONÚRIA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5400600"/>
          </a:xfrm>
        </p:spPr>
        <p:txBody>
          <a:bodyPr>
            <a:normAutofit/>
          </a:bodyPr>
          <a:lstStyle/>
          <a:p>
            <a:r>
              <a:rPr lang="pt-BR" dirty="0" smtClean="0"/>
              <a:t>O </a:t>
            </a:r>
            <a:r>
              <a:rPr lang="pt-BR" dirty="0"/>
              <a:t>tratamento consiste na instituição de uma dieta restrita em fenilalanina com monitoramento dos níveis sanguíneos de fenilalanina e tirosina.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criança deve ser acompanhada por equipe de especialistas, com experiência nesta doença, e que siga as orientações por toda a vida. </a:t>
            </a:r>
            <a:endParaRPr lang="pt-BR" dirty="0" smtClean="0"/>
          </a:p>
          <a:p>
            <a:r>
              <a:rPr lang="pt-BR" dirty="0" smtClean="0"/>
              <a:t>As </a:t>
            </a:r>
            <a:r>
              <a:rPr lang="pt-BR" dirty="0"/>
              <a:t>Secretarias da Saúde de todos os estados possuem equipes de especialistas treinados para acompanhar estes pacientes e disponibilizar o insumo terapêutico essencial ao tratamento.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849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6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C000"/>
                </a:solidFill>
              </a:rPr>
              <a:t>HIPOTIREOIDISMO CONGÊNITO (HC) </a:t>
            </a:r>
            <a:endParaRPr lang="pt-BR" b="1" dirty="0">
              <a:solidFill>
                <a:srgbClr val="FFC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328592"/>
          </a:xfrm>
        </p:spPr>
        <p:txBody>
          <a:bodyPr>
            <a:normAutofit/>
          </a:bodyPr>
          <a:lstStyle/>
          <a:p>
            <a:r>
              <a:rPr lang="pt-BR" sz="3600" dirty="0" smtClean="0"/>
              <a:t>Doença </a:t>
            </a:r>
            <a:r>
              <a:rPr lang="pt-BR" sz="3600" dirty="0"/>
              <a:t>que faz com que a glândula tireoide não seja capaz de produzir quantidade adequada de hormônios </a:t>
            </a:r>
            <a:r>
              <a:rPr lang="pt-BR" sz="3600" dirty="0" smtClean="0"/>
              <a:t>tireoidianos (</a:t>
            </a:r>
            <a:r>
              <a:rPr lang="pt-BR" sz="3600" dirty="0"/>
              <a:t>diminuição dos níveis séricos de T4 (tiroxina/</a:t>
            </a:r>
            <a:r>
              <a:rPr lang="pt-BR" sz="3600" dirty="0" err="1"/>
              <a:t>tetraiodotironina</a:t>
            </a:r>
            <a:r>
              <a:rPr lang="pt-BR" sz="3600" dirty="0"/>
              <a:t>) e T3 (</a:t>
            </a:r>
            <a:r>
              <a:rPr lang="pt-BR" sz="3600" dirty="0" err="1"/>
              <a:t>triiodotironina</a:t>
            </a:r>
            <a:r>
              <a:rPr lang="pt-BR" sz="3600" dirty="0" smtClean="0"/>
              <a:t>), </a:t>
            </a:r>
            <a:r>
              <a:rPr lang="pt-BR" sz="3600" dirty="0"/>
              <a:t>o que deixa os processos metabólicos mais </a:t>
            </a:r>
            <a:r>
              <a:rPr lang="pt-BR" sz="3600" dirty="0" smtClean="0"/>
              <a:t>lentos.</a:t>
            </a:r>
          </a:p>
          <a:p>
            <a:r>
              <a:rPr lang="pt-BR" sz="3600" dirty="0" smtClean="0"/>
              <a:t>Uma </a:t>
            </a:r>
            <a:r>
              <a:rPr lang="pt-BR" sz="3600" dirty="0"/>
              <a:t>das principais consequências é </a:t>
            </a:r>
            <a:r>
              <a:rPr lang="pt-BR" sz="3600" dirty="0" smtClean="0"/>
              <a:t>o retardo </a:t>
            </a:r>
            <a:r>
              <a:rPr lang="pt-BR" sz="3600" dirty="0"/>
              <a:t>mental. </a:t>
            </a:r>
            <a:r>
              <a:rPr lang="pt-BR" sz="3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3612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5300" b="1" dirty="0" smtClean="0">
                <a:solidFill>
                  <a:srgbClr val="FFC000"/>
                </a:solidFill>
              </a:rPr>
              <a:t>CLASSIFICAÇÃO DO HC: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 fontScale="77500" lnSpcReduction="20000"/>
          </a:bodyPr>
          <a:lstStyle/>
          <a:p>
            <a:r>
              <a:rPr lang="pt-BR" b="1" dirty="0" smtClean="0">
                <a:solidFill>
                  <a:srgbClr val="FFC000"/>
                </a:solidFill>
              </a:rPr>
              <a:t>PRIMÁRIO</a:t>
            </a:r>
            <a:r>
              <a:rPr lang="pt-BR" dirty="0" smtClean="0"/>
              <a:t> </a:t>
            </a:r>
            <a:r>
              <a:rPr lang="pt-BR" dirty="0"/>
              <a:t>– quando a deficiência hormonal se deve à incapacidade, parcial ou total, da glândula tireoide de produzir hormônios tireoidianos, geralmente devido a um defeito na formação da glândula durante a </a:t>
            </a:r>
            <a:r>
              <a:rPr lang="pt-BR" dirty="0" err="1"/>
              <a:t>embriogênese</a:t>
            </a:r>
            <a:r>
              <a:rPr lang="pt-BR" dirty="0"/>
              <a:t>; </a:t>
            </a:r>
          </a:p>
          <a:p>
            <a:endParaRPr lang="pt-BR" dirty="0" smtClean="0"/>
          </a:p>
          <a:p>
            <a:r>
              <a:rPr lang="pt-BR" b="1" dirty="0" smtClean="0">
                <a:solidFill>
                  <a:srgbClr val="FFC000"/>
                </a:solidFill>
              </a:rPr>
              <a:t>CENTRAL</a:t>
            </a:r>
            <a:r>
              <a:rPr lang="pt-BR" dirty="0" smtClean="0"/>
              <a:t> </a:t>
            </a:r>
            <a:r>
              <a:rPr lang="pt-BR" dirty="0"/>
              <a:t>– quando há deficiência de hormônios tireoidianos por falta de estímulo do hormônio estimulador da </a:t>
            </a:r>
            <a:r>
              <a:rPr lang="pt-BR" dirty="0" err="1"/>
              <a:t>tireóide</a:t>
            </a:r>
            <a:r>
              <a:rPr lang="pt-BR" dirty="0"/>
              <a:t> (TSH) </a:t>
            </a:r>
            <a:r>
              <a:rPr lang="pt-BR" dirty="0" err="1"/>
              <a:t>hipofisário</a:t>
            </a:r>
            <a:r>
              <a:rPr lang="pt-BR" dirty="0"/>
              <a:t> ou do hormônio liberador da </a:t>
            </a:r>
            <a:r>
              <a:rPr lang="pt-BR" dirty="0" err="1"/>
              <a:t>tireotrofina</a:t>
            </a:r>
            <a:r>
              <a:rPr lang="pt-BR" dirty="0"/>
              <a:t> (TRH) hipotalâmico, erros do metabolismo da síntese dos hormônios tireoidianos.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Os </a:t>
            </a:r>
            <a:r>
              <a:rPr lang="pt-BR" dirty="0"/>
              <a:t>hormônios tireoidianos são fundamentais para o adequado desenvolvimento do sistema nervoso e sua produção deficiente pode provocar lesão irreversível, levando ao retardo mental grave. Se instituído bem cedo, o tratamento é eficaz e pode evitar estas sequelas. O HC deve ser tratado através da administração oral de tiroxina (T4).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51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67"/>
            <a:ext cx="8229600" cy="1143000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rgbClr val="FF0000"/>
                </a:solidFill>
              </a:rPr>
              <a:t>OBJETIVO</a:t>
            </a:r>
            <a:endParaRPr lang="pt-BR" sz="54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256584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/>
              <a:t>identificar </a:t>
            </a:r>
            <a:r>
              <a:rPr lang="pt-BR" sz="3600" dirty="0"/>
              <a:t>distúrbios e doenças (metabólicas, congênitas e infecciosas) no </a:t>
            </a:r>
            <a:r>
              <a:rPr lang="pt-BR" sz="3600" dirty="0" smtClean="0"/>
              <a:t>RN </a:t>
            </a:r>
            <a:r>
              <a:rPr lang="pt-BR" sz="3600" dirty="0"/>
              <a:t>em tempo oportuno para intervenção adequada, garantindo tratamento e acompanhamento contínuo às pessoas com diagnóstico positivo, conforme estabelecido nas linhas de cuidado, com vistas a reduzir a morbimortalidade e melhorar a qualidade de </a:t>
            </a:r>
            <a:r>
              <a:rPr lang="pt-BR" sz="3600" dirty="0" smtClean="0"/>
              <a:t>vida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6851828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t-BR" b="1" dirty="0">
                <a:solidFill>
                  <a:srgbClr val="FFC000"/>
                </a:solidFill>
              </a:rPr>
              <a:t>HIPOTIREOIDISMO CONGÊNITO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472608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O </a:t>
            </a:r>
            <a:r>
              <a:rPr lang="pt-BR" dirty="0"/>
              <a:t>prognóstico depende, fundamentalmente, do tempo decorrido para o inicio do tratamento, da severidade do hipotireoidismo e da manutenção dos níveis hormonais dentro da normalidade. </a:t>
            </a:r>
            <a:endParaRPr lang="pt-BR" dirty="0" smtClean="0"/>
          </a:p>
          <a:p>
            <a:r>
              <a:rPr lang="pt-BR" dirty="0" smtClean="0"/>
              <a:t>No </a:t>
            </a:r>
            <a:r>
              <a:rPr lang="pt-BR" dirty="0"/>
              <a:t>Brasil, a incidência relatada é de aproximadamente </a:t>
            </a:r>
            <a:r>
              <a:rPr lang="pt-BR" dirty="0" smtClean="0"/>
              <a:t>1 </a:t>
            </a:r>
            <a:r>
              <a:rPr lang="pt-BR" dirty="0"/>
              <a:t>caso positivo para cada 2.500 nascidos vivos. </a:t>
            </a:r>
            <a:endParaRPr lang="pt-BR" dirty="0" smtClean="0"/>
          </a:p>
          <a:p>
            <a:r>
              <a:rPr lang="pt-BR" dirty="0" smtClean="0"/>
              <a:t>Os </a:t>
            </a:r>
            <a:r>
              <a:rPr lang="pt-BR" dirty="0"/>
              <a:t>casos de hipotireoidismo congênito central são mais raros, ocorrendo em cerca de 1: 25.000 a 1: 100.000 nascidos vivos, sendo diagnosticados com base na aferição de T4 em conjunto com TSH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938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143000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HIPERPLASIA CONGÊNITA DA SUPRA-RENAL  (HAC)</a:t>
            </a:r>
            <a:endParaRPr lang="pt-BR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C</a:t>
            </a:r>
            <a:r>
              <a:rPr lang="pt-BR" dirty="0" smtClean="0"/>
              <a:t>onjunto </a:t>
            </a:r>
            <a:r>
              <a:rPr lang="pt-BR" dirty="0"/>
              <a:t>de doenças genéticas de herança autossômica recessiva, em que há deficiência na </a:t>
            </a:r>
            <a:r>
              <a:rPr lang="pt-BR" dirty="0" err="1"/>
              <a:t>biosíntese</a:t>
            </a:r>
            <a:r>
              <a:rPr lang="pt-BR" dirty="0"/>
              <a:t> do hormônio </a:t>
            </a:r>
            <a:r>
              <a:rPr lang="pt-BR" dirty="0" err="1"/>
              <a:t>cortizol</a:t>
            </a:r>
            <a:r>
              <a:rPr lang="pt-BR" dirty="0"/>
              <a:t>. Como consequência ocorre a hipersecreção de outro hormônio </a:t>
            </a:r>
            <a:r>
              <a:rPr lang="pt-BR" dirty="0" err="1"/>
              <a:t>adrenocortitrófico</a:t>
            </a:r>
            <a:r>
              <a:rPr lang="pt-BR" dirty="0"/>
              <a:t> (ACTH), que leva à hiperplasia das glândulas supra- renais.</a:t>
            </a:r>
          </a:p>
          <a:p>
            <a:r>
              <a:rPr lang="pt-BR" dirty="0" smtClean="0"/>
              <a:t>Provoca deficiência </a:t>
            </a:r>
            <a:r>
              <a:rPr lang="pt-BR" dirty="0"/>
              <a:t>na produção de hormônios pelas glândulas </a:t>
            </a:r>
            <a:r>
              <a:rPr lang="pt-BR" dirty="0" err="1"/>
              <a:t>supra-renais</a:t>
            </a:r>
            <a:r>
              <a:rPr lang="pt-BR" dirty="0"/>
              <a:t> ou adrenais. </a:t>
            </a:r>
            <a:endParaRPr lang="pt-BR" dirty="0" smtClean="0"/>
          </a:p>
          <a:p>
            <a:r>
              <a:rPr lang="pt-BR" dirty="0" smtClean="0"/>
              <a:t>Para </a:t>
            </a:r>
            <a:r>
              <a:rPr lang="pt-BR" dirty="0"/>
              <a:t>compensar, a hipófise produz excesso de hormônios que estimulam as </a:t>
            </a:r>
            <a:r>
              <a:rPr lang="pt-BR" dirty="0" err="1"/>
              <a:t>supra-renais</a:t>
            </a:r>
            <a:r>
              <a:rPr lang="pt-BR" dirty="0"/>
              <a:t>, que aumentam de tamanho e passam a produzir em excesso hormônios andrógenos (masculinizantes</a:t>
            </a:r>
            <a:r>
              <a:rPr lang="pt-BR" dirty="0" smtClean="0"/>
              <a:t>). Em </a:t>
            </a:r>
            <a:r>
              <a:rPr lang="pt-BR" dirty="0"/>
              <a:t>meninas, isso pode levar ao aparecimento de caracteres sexuais masculinos (</a:t>
            </a:r>
            <a:r>
              <a:rPr lang="pt-BR" dirty="0" err="1"/>
              <a:t>pêlos</a:t>
            </a:r>
            <a:r>
              <a:rPr lang="pt-BR" dirty="0"/>
              <a:t>, aumento do clitóris) e, em ambos os </a:t>
            </a:r>
            <a:r>
              <a:rPr lang="pt-BR" dirty="0" smtClean="0"/>
              <a:t>sexos.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6497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673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HIPERPLASIA CONGÊNITA DA SUPRA-RENAL  (HAC)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</a:t>
            </a:r>
            <a:r>
              <a:rPr lang="pt-BR" dirty="0" err="1"/>
              <a:t>cortizol</a:t>
            </a:r>
            <a:r>
              <a:rPr lang="pt-BR" dirty="0"/>
              <a:t> é essencial à vida e está envolvido no metabolismo de carboidratos, proteínas e lipídeos, possui um potente efeito </a:t>
            </a:r>
            <a:r>
              <a:rPr lang="pt-BR" dirty="0" err="1"/>
              <a:t>antiinflamatório</a:t>
            </a:r>
            <a:r>
              <a:rPr lang="pt-BR" dirty="0"/>
              <a:t> e está relacionado com vários sistemas: muscular, ósseo, conjuntivo, vascular, imunológico, rins ou mesmo com o sistema nervoso central. </a:t>
            </a:r>
            <a:endParaRPr lang="pt-BR" dirty="0" smtClean="0"/>
          </a:p>
          <a:p>
            <a:r>
              <a:rPr lang="pt-BR" dirty="0"/>
              <a:t>P</a:t>
            </a:r>
            <a:r>
              <a:rPr lang="pt-BR" dirty="0" smtClean="0"/>
              <a:t>ode </a:t>
            </a:r>
            <a:r>
              <a:rPr lang="pt-BR" dirty="0"/>
              <a:t>ocorrer desidratação, perda de sal no organismo e vômitos.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615283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HIPERPLASIA CONGÊNITA DA SUPRA-RENAL  (HAC)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785395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O </a:t>
            </a:r>
            <a:r>
              <a:rPr lang="pt-BR" dirty="0"/>
              <a:t>tratamento com </a:t>
            </a:r>
            <a:r>
              <a:rPr lang="pt-BR" dirty="0" err="1"/>
              <a:t>corticóides</a:t>
            </a:r>
            <a:r>
              <a:rPr lang="pt-BR" dirty="0"/>
              <a:t> pode reverter estes quadros, quando instituído precocemente. </a:t>
            </a:r>
            <a:endParaRPr lang="pt-BR" dirty="0" smtClean="0"/>
          </a:p>
          <a:p>
            <a:r>
              <a:rPr lang="pt-BR" dirty="0" smtClean="0"/>
              <a:t>No </a:t>
            </a:r>
            <a:r>
              <a:rPr lang="pt-BR" dirty="0"/>
              <a:t>caso da perda de sal, o tratamento requer a administração de hormônios </a:t>
            </a:r>
            <a:r>
              <a:rPr lang="pt-BR" dirty="0" err="1"/>
              <a:t>mineralocorticóides</a:t>
            </a:r>
            <a:r>
              <a:rPr lang="pt-BR" dirty="0"/>
              <a:t> com a máxima urgência.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suplementação de cortisona provoca a diminuição da síntese de hormônios androgênicos, relacionados à </a:t>
            </a:r>
            <a:r>
              <a:rPr lang="pt-BR" dirty="0" err="1"/>
              <a:t>virilização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Medidas </a:t>
            </a:r>
            <a:r>
              <a:rPr lang="pt-BR" dirty="0"/>
              <a:t>cirúrgicas auxiliam a recompor o aspecto anatômico da genitália nas meninas afetadas. </a:t>
            </a:r>
          </a:p>
        </p:txBody>
      </p:sp>
    </p:spTree>
    <p:extLst>
      <p:ext uri="{BB962C8B-B14F-4D97-AF65-F5344CB8AC3E}">
        <p14:creationId xmlns:p14="http://schemas.microsoft.com/office/powerpoint/2010/main" val="4156812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67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INCIDÊNCIA</a:t>
            </a:r>
            <a:endParaRPr lang="pt-B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00600"/>
          </a:xfrm>
        </p:spPr>
        <p:txBody>
          <a:bodyPr>
            <a:normAutofit lnSpcReduction="10000"/>
          </a:bodyPr>
          <a:lstStyle/>
          <a:p>
            <a:r>
              <a:rPr lang="pt-BR" dirty="0"/>
              <a:t>A incidência da HAC na sua forma clássica é descrita na literatura como sendo aproximadamente de 1 a cada 10 ou 20 mil nascimentos, variando conforme a etnia e regiões geográficas. </a:t>
            </a:r>
            <a:endParaRPr lang="pt-BR" dirty="0" smtClean="0"/>
          </a:p>
          <a:p>
            <a:r>
              <a:rPr lang="pt-BR" dirty="0" smtClean="0"/>
              <a:t>Nas </a:t>
            </a:r>
            <a:r>
              <a:rPr lang="pt-BR" dirty="0"/>
              <a:t>formas graves, perdedoras de sal, o diagnóstico precoce é fundamental. No Brasil, a incidência da forma perdedora de sal parece oscilar de 1: 7.500 a 1: 10.000 nascidos vivos. </a:t>
            </a:r>
            <a:endParaRPr lang="pt-BR" dirty="0" smtClean="0"/>
          </a:p>
          <a:p>
            <a:r>
              <a:rPr lang="pt-BR" dirty="0" smtClean="0"/>
              <a:t>A incidência das formas tardias não está bem estabelecida.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41977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rgbClr val="FF0000"/>
                </a:solidFill>
              </a:rPr>
              <a:t>FIBROSE CÍSTICA (FC) </a:t>
            </a:r>
            <a:endParaRPr lang="pt-BR" sz="54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661248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D</a:t>
            </a:r>
            <a:r>
              <a:rPr lang="pt-BR" dirty="0" smtClean="0"/>
              <a:t>oença genética, de padrão de herança autossômica recessiva, que causa mal funcionamento do transporte de cloro e sódio nas membranas celulares. Esta alteração faz com que se produza um muco espesso nos brônquios e nos pulmões, facilitando infecções de repetição e causando problemas respiratórios entre outros. </a:t>
            </a:r>
          </a:p>
          <a:p>
            <a:r>
              <a:rPr lang="pt-BR" dirty="0" smtClean="0"/>
              <a:t>Outra manifestação é o bloqueio dos ductos pancreáticos, causando problemas no sistema digestivo. </a:t>
            </a:r>
          </a:p>
          <a:p>
            <a:r>
              <a:rPr lang="pt-BR" dirty="0" smtClean="0"/>
              <a:t>Ao longo da evolução da doença ocorre desnutrição, atraso no desenvolvimento e infecções pulmonares crônicas, que podem levar ao óbito na infância.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92517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732"/>
            <a:ext cx="8229600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solidFill>
                  <a:srgbClr val="FF0000"/>
                </a:solidFill>
              </a:rPr>
              <a:t>FIBROSE CÍSTICA (FC) 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328592"/>
          </a:xfrm>
        </p:spPr>
        <p:txBody>
          <a:bodyPr>
            <a:normAutofit/>
          </a:bodyPr>
          <a:lstStyle/>
          <a:p>
            <a:r>
              <a:rPr lang="pt-BR" dirty="0" smtClean="0"/>
              <a:t>Os casos alterados devem ser confirmados por meio do Teste de Suor, pois, no teste do IRT, existe a possibilidade tanto de falsos positivos como falsos negativos. Devido ao aumento natural do IRT em crianças com mais de três semanas de vida, a realização desta dosagem não tem mais significado e portando não deve mais ser realizado. Nestes casos o Teste de suor é a ferramenta disponível mais adequada ao diagnóstico.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19208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732"/>
            <a:ext cx="8229600" cy="1143000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FIBROSE CÍSTICA (FC)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62500" lnSpcReduction="20000"/>
          </a:bodyPr>
          <a:lstStyle/>
          <a:p>
            <a:r>
              <a:rPr lang="pt-BR" sz="4000" dirty="0" smtClean="0"/>
              <a:t>Apesar </a:t>
            </a:r>
            <a:r>
              <a:rPr lang="pt-BR" sz="4000" dirty="0"/>
              <a:t>de ainda não ter cura, diversas medidas terapêuticas têm melhorado a qualidade de vida e a sobrevida dos pacientes afetados: </a:t>
            </a:r>
            <a:endParaRPr lang="pt-BR" sz="4000" dirty="0" smtClean="0"/>
          </a:p>
          <a:p>
            <a:r>
              <a:rPr lang="pt-BR" sz="4000" dirty="0" smtClean="0"/>
              <a:t>Fisioterapia</a:t>
            </a:r>
            <a:r>
              <a:rPr lang="pt-BR" sz="4000" dirty="0"/>
              <a:t>: batimentos suaves e rápidos nas costas da criança, auxiliando a eliminar secreções; </a:t>
            </a:r>
            <a:endParaRPr lang="pt-BR" sz="4000" dirty="0" smtClean="0"/>
          </a:p>
          <a:p>
            <a:r>
              <a:rPr lang="pt-BR" sz="4000" dirty="0" smtClean="0"/>
              <a:t>Dieta</a:t>
            </a:r>
            <a:r>
              <a:rPr lang="pt-BR" sz="4000" dirty="0"/>
              <a:t>: baseia-se na reposição oral de enzimas pancreáticas, de acordo com as necessidades da faixa etária, para o crescimento e desenvolvimento normais; • Administração de antibióticos, </a:t>
            </a:r>
            <a:r>
              <a:rPr lang="pt-BR" sz="4000" dirty="0" err="1"/>
              <a:t>mucolíticos</a:t>
            </a:r>
            <a:r>
              <a:rPr lang="pt-BR" sz="4000" dirty="0"/>
              <a:t> e expectorantes, sempre que necessário</a:t>
            </a:r>
            <a:r>
              <a:rPr lang="pt-BR" sz="4000" dirty="0" smtClean="0"/>
              <a:t>.</a:t>
            </a:r>
          </a:p>
          <a:p>
            <a:endParaRPr lang="pt-BR" sz="4000" dirty="0"/>
          </a:p>
          <a:p>
            <a:r>
              <a:rPr lang="pt-BR" sz="4000" dirty="0" smtClean="0"/>
              <a:t>Em </a:t>
            </a:r>
            <a:r>
              <a:rPr lang="pt-BR" sz="4000" dirty="0"/>
              <a:t>países de grande miscigenação racial, como o Brasil, a doença pode manifestar-se em todo o tipo de população. Não existe variação de incidência em função do sexo, afetando homens e mulheres de maneira igual, numa incidência em torno de 1 caso positivo para cada 10.000 indivíduos.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06329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732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0070C0"/>
                </a:solidFill>
              </a:rPr>
              <a:t>DEFICIÊNCIA DE BIOTINIDASE (DB) 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328592"/>
          </a:xfrm>
        </p:spPr>
        <p:txBody>
          <a:bodyPr>
            <a:normAutofit fontScale="92500"/>
          </a:bodyPr>
          <a:lstStyle/>
          <a:p>
            <a:r>
              <a:rPr lang="pt-BR" dirty="0"/>
              <a:t>F</a:t>
            </a:r>
            <a:r>
              <a:rPr lang="pt-BR" dirty="0" smtClean="0"/>
              <a:t>alta </a:t>
            </a:r>
            <a:r>
              <a:rPr lang="pt-BR" dirty="0"/>
              <a:t>da vitamina biotina no </a:t>
            </a:r>
            <a:r>
              <a:rPr lang="pt-BR" dirty="0" smtClean="0"/>
              <a:t>organismo</a:t>
            </a:r>
            <a:r>
              <a:rPr lang="pt-BR" dirty="0"/>
              <a:t>,</a:t>
            </a:r>
            <a:r>
              <a:rPr lang="pt-BR" dirty="0" smtClean="0"/>
              <a:t> </a:t>
            </a:r>
            <a:r>
              <a:rPr lang="pt-BR" dirty="0"/>
              <a:t>responsável pela absorção e regeneração orgânica da biotina, uma vitamina existente nos alimentos que compõem a dieta normal, indispensável para a atividade de diversas enzimas. </a:t>
            </a:r>
            <a:r>
              <a:rPr lang="pt-BR" dirty="0" smtClean="0"/>
              <a:t> </a:t>
            </a:r>
          </a:p>
          <a:p>
            <a:r>
              <a:rPr lang="pt-BR" dirty="0" smtClean="0"/>
              <a:t>Essa </a:t>
            </a:r>
            <a:r>
              <a:rPr lang="pt-BR" dirty="0"/>
              <a:t>deficiência resulta em convulsões, fraqueza muscular, queda de cabelo, surgimento de espinhas, acidez do sangue e baixa imunidade. </a:t>
            </a:r>
          </a:p>
          <a:p>
            <a:r>
              <a:rPr lang="pt-BR" dirty="0" smtClean="0"/>
              <a:t>É </a:t>
            </a:r>
            <a:r>
              <a:rPr lang="pt-BR" dirty="0"/>
              <a:t>um erro inato do metabolismo tratável, de origem genética e herança autossômica </a:t>
            </a:r>
            <a:r>
              <a:rPr lang="pt-BR" dirty="0" smtClean="0"/>
              <a:t>recessiva.</a:t>
            </a:r>
          </a:p>
        </p:txBody>
      </p:sp>
    </p:spTree>
    <p:extLst>
      <p:ext uri="{BB962C8B-B14F-4D97-AF65-F5344CB8AC3E}">
        <p14:creationId xmlns:p14="http://schemas.microsoft.com/office/powerpoint/2010/main" val="9540889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5467"/>
            <a:ext cx="8229600" cy="1143000"/>
          </a:xfrm>
        </p:spPr>
        <p:txBody>
          <a:bodyPr/>
          <a:lstStyle/>
          <a:p>
            <a:r>
              <a:rPr lang="pt-BR" b="1" dirty="0">
                <a:solidFill>
                  <a:srgbClr val="0070C0"/>
                </a:solidFill>
              </a:rPr>
              <a:t>DEFICIÊNCIA DE BIOTINIDASE (DB)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328592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A </a:t>
            </a:r>
            <a:r>
              <a:rPr lang="pt-BR" dirty="0"/>
              <a:t>idade de inicio dos sintomas pode variar de 1 semana a 2 anos de idade, ocorrendo em média aos 5 meses de vida. O quadro mais severo é marcado por convulsões, retardo mental, lesões de pele e predisposição a infecções. Caso não tratadas, 75% das crianças desenvolvem perda auditiva.</a:t>
            </a:r>
          </a:p>
          <a:p>
            <a:r>
              <a:rPr lang="pt-BR" dirty="0" smtClean="0"/>
              <a:t>O </a:t>
            </a:r>
            <a:r>
              <a:rPr lang="pt-BR" dirty="0"/>
              <a:t>diagnóstico é difícil a partir dos sinais clínicos, que são poucos característicos.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diagnóstico precoce com o início do tratamento ainda nos primeiros meses de vida assegura ao bebê uma vida normal sem qualquer sintoma da doença. </a:t>
            </a:r>
          </a:p>
        </p:txBody>
      </p:sp>
    </p:spTree>
    <p:extLst>
      <p:ext uri="{BB962C8B-B14F-4D97-AF65-F5344CB8AC3E}">
        <p14:creationId xmlns:p14="http://schemas.microsoft.com/office/powerpoint/2010/main" val="338800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</a:rPr>
              <a:t>TRIAGEM NEONATAL </a:t>
            </a:r>
            <a:endParaRPr lang="pt-BR" sz="48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04056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testes </a:t>
            </a:r>
            <a:r>
              <a:rPr lang="pt-BR" dirty="0"/>
              <a:t>capazes de detectar precocemente um grupo de doenças congênitas e hereditárias, geralmente assintomáticas no período neonatal (até 28 dias do nascimento</a:t>
            </a:r>
            <a:r>
              <a:rPr lang="pt-BR" dirty="0" smtClean="0"/>
              <a:t>) </a:t>
            </a:r>
          </a:p>
          <a:p>
            <a:r>
              <a:rPr lang="pt-BR" dirty="0" smtClean="0"/>
              <a:t>Todos </a:t>
            </a:r>
            <a:r>
              <a:rPr lang="pt-BR" dirty="0"/>
              <a:t>os resultados dos testes, </a:t>
            </a:r>
            <a:r>
              <a:rPr lang="pt-BR" dirty="0" err="1"/>
              <a:t>retestes</a:t>
            </a:r>
            <a:r>
              <a:rPr lang="pt-BR" dirty="0"/>
              <a:t>, diagnóstico, monitoramento ou acompanhamento devem ser informados no prontuário e na caderneta da criança. </a:t>
            </a:r>
            <a:endParaRPr lang="pt-BR" dirty="0" smtClean="0"/>
          </a:p>
          <a:p>
            <a:r>
              <a:rPr lang="pt-BR" dirty="0"/>
              <a:t>I</a:t>
            </a:r>
            <a:r>
              <a:rPr lang="pt-BR" dirty="0" smtClean="0"/>
              <a:t>mportância </a:t>
            </a:r>
            <a:r>
              <a:rPr lang="pt-BR" dirty="0"/>
              <a:t>de garantir o acolhimento e orientações aos pais ou responsáveis.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30843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732"/>
            <a:ext cx="8229600" cy="1143000"/>
          </a:xfrm>
        </p:spPr>
        <p:txBody>
          <a:bodyPr/>
          <a:lstStyle/>
          <a:p>
            <a:r>
              <a:rPr lang="pt-BR" b="1" dirty="0">
                <a:solidFill>
                  <a:srgbClr val="0070C0"/>
                </a:solidFill>
              </a:rPr>
              <a:t>DEFICIÊNCIA DE BIOTINIDASE (DB)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O tratamento é simples e consiste na administração, por via oral, de uma dose diária suplementar de biotina (vitamina H), que permite o funcionamento normal das diversas enzimas que dela dependem. </a:t>
            </a:r>
            <a:endParaRPr lang="pt-BR" dirty="0" smtClean="0"/>
          </a:p>
          <a:p>
            <a:r>
              <a:rPr lang="pt-BR" dirty="0" smtClean="0"/>
              <a:t>Estudos </a:t>
            </a:r>
            <a:r>
              <a:rPr lang="pt-BR" dirty="0"/>
              <a:t>demonstram que quanto mais precocemente o tratamento é instituído, melhor é a resposta clínica.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prevalência da DB pode variar de acordo com a população estudada. Nos EUA estudos do ano de 2000 relatam uma incidência de 1: 59.000. </a:t>
            </a:r>
            <a:endParaRPr lang="pt-BR" dirty="0" smtClean="0"/>
          </a:p>
          <a:p>
            <a:r>
              <a:rPr lang="pt-BR" dirty="0" smtClean="0"/>
              <a:t>No </a:t>
            </a:r>
            <a:r>
              <a:rPr lang="pt-BR" dirty="0"/>
              <a:t>Brasil, estima-se que possam existir aproximadamente 3.200 pacientes com DBT (incidência aproximada de 1 para 60.000, em uma população de cerca de 190 milhões de habitantes).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75415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67"/>
            <a:ext cx="8229600" cy="1143000"/>
          </a:xfrm>
        </p:spPr>
        <p:txBody>
          <a:bodyPr/>
          <a:lstStyle/>
          <a:p>
            <a:r>
              <a:rPr lang="pt-BR" sz="5400" b="1" dirty="0" smtClean="0">
                <a:solidFill>
                  <a:srgbClr val="7030A0"/>
                </a:solidFill>
              </a:rPr>
              <a:t>GALACTOSEMIA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400600"/>
          </a:xfrm>
        </p:spPr>
        <p:txBody>
          <a:bodyPr>
            <a:normAutofit/>
          </a:bodyPr>
          <a:lstStyle/>
          <a:p>
            <a:r>
              <a:rPr lang="pt-BR" sz="3600" dirty="0"/>
              <a:t>D</a:t>
            </a:r>
            <a:r>
              <a:rPr lang="pt-BR" sz="3600" dirty="0" smtClean="0"/>
              <a:t>oença </a:t>
            </a:r>
            <a:r>
              <a:rPr lang="pt-BR" sz="3600" dirty="0"/>
              <a:t>genética que dificulta a conversão de galactose (açúcar presente no leite) em glicose. </a:t>
            </a:r>
            <a:endParaRPr lang="pt-BR" sz="3600" dirty="0" smtClean="0"/>
          </a:p>
          <a:p>
            <a:r>
              <a:rPr lang="pt-BR" sz="3600" dirty="0" smtClean="0"/>
              <a:t>O </a:t>
            </a:r>
            <a:r>
              <a:rPr lang="pt-BR" sz="3600" dirty="0"/>
              <a:t>resultado é o acúmulo de galactose no organismo, causando problemas de coagulação, </a:t>
            </a:r>
            <a:r>
              <a:rPr lang="pt-BR" sz="3600" dirty="0" smtClean="0"/>
              <a:t>icterícia, hipoglicemia, </a:t>
            </a:r>
            <a:r>
              <a:rPr lang="pt-BR" sz="3600" dirty="0" err="1" smtClean="0"/>
              <a:t>glicosúria</a:t>
            </a:r>
            <a:r>
              <a:rPr lang="pt-BR" sz="3600" dirty="0" smtClean="0"/>
              <a:t>, </a:t>
            </a:r>
            <a:r>
              <a:rPr lang="pt-BR" sz="3600" dirty="0"/>
              <a:t>acidez do sangue e catarata. </a:t>
            </a:r>
            <a:endParaRPr lang="pt-BR" sz="3600" dirty="0" smtClean="0"/>
          </a:p>
          <a:p>
            <a:r>
              <a:rPr lang="pt-BR" sz="3600" dirty="0" smtClean="0"/>
              <a:t>Tratamento: dieta livre de galactose e lactose.</a:t>
            </a: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6659418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</a:rPr>
              <a:t>TOXOPLASMOSE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D</a:t>
            </a:r>
            <a:r>
              <a:rPr lang="pt-BR" sz="4000" dirty="0" smtClean="0"/>
              <a:t>oença </a:t>
            </a:r>
            <a:r>
              <a:rPr lang="pt-BR" sz="4000" dirty="0"/>
              <a:t>infecciosa causada pelo parasita Toxoplasma </a:t>
            </a:r>
            <a:r>
              <a:rPr lang="pt-BR" sz="4000" dirty="0" err="1"/>
              <a:t>gondii</a:t>
            </a:r>
            <a:r>
              <a:rPr lang="pt-BR" sz="4000" dirty="0"/>
              <a:t>, que pode causar calcificações cerebrais, malformações, doença sistêmica grave. </a:t>
            </a:r>
            <a:endParaRPr lang="pt-BR" sz="4000" dirty="0" smtClean="0"/>
          </a:p>
          <a:p>
            <a:r>
              <a:rPr lang="pt-BR" sz="4000" dirty="0" smtClean="0"/>
              <a:t>Tardiamente</a:t>
            </a:r>
            <a:r>
              <a:rPr lang="pt-BR" sz="4000" dirty="0"/>
              <a:t>, pode se expressar causando doenças da retina.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2124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732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QUANDO FAZER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00600"/>
          </a:xfrm>
        </p:spPr>
        <p:txBody>
          <a:bodyPr>
            <a:noAutofit/>
          </a:bodyPr>
          <a:lstStyle/>
          <a:p>
            <a:r>
              <a:rPr lang="pt-BR" sz="3600" dirty="0"/>
              <a:t>A triagem deve ser feita entre o terceiro e o sétimo dia de vida do bebê.</a:t>
            </a:r>
          </a:p>
          <a:p>
            <a:r>
              <a:rPr lang="pt-BR" sz="3600" dirty="0" smtClean="0"/>
              <a:t>O </a:t>
            </a:r>
            <a:r>
              <a:rPr lang="pt-BR" sz="3600" dirty="0"/>
              <a:t>diagnóstico precoce, a profilaxia primária adequada e uma rede de atenção organizada para o devido acolhimento e tratamento dessas crianças, podem impactar significativamente as sequelas e a morbimortalidade dessas </a:t>
            </a:r>
            <a:r>
              <a:rPr lang="pt-BR" sz="3600" dirty="0" smtClean="0"/>
              <a:t>doenças.</a:t>
            </a:r>
          </a:p>
        </p:txBody>
      </p:sp>
    </p:spTree>
    <p:extLst>
      <p:ext uri="{BB962C8B-B14F-4D97-AF65-F5344CB8AC3E}">
        <p14:creationId xmlns:p14="http://schemas.microsoft.com/office/powerpoint/2010/main" val="1953033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732"/>
            <a:ext cx="8229600" cy="1143000"/>
          </a:xfrm>
        </p:spPr>
        <p:txBody>
          <a:bodyPr>
            <a:normAutofit/>
          </a:bodyPr>
          <a:lstStyle/>
          <a:p>
            <a:r>
              <a:rPr lang="pt-BR" sz="4800" b="1" dirty="0" smtClean="0">
                <a:solidFill>
                  <a:srgbClr val="00B050"/>
                </a:solidFill>
              </a:rPr>
              <a:t>TESTE DO PEZINHO </a:t>
            </a:r>
            <a:endParaRPr lang="pt-BR" sz="4800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400600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/>
              <a:t>Iniciou no </a:t>
            </a:r>
            <a:r>
              <a:rPr lang="pt-BR" dirty="0"/>
              <a:t>Brasil na década de 70 para identificar a </a:t>
            </a:r>
            <a:r>
              <a:rPr lang="pt-BR" dirty="0" err="1"/>
              <a:t>fenilcetonúria</a:t>
            </a:r>
            <a:r>
              <a:rPr lang="pt-BR" dirty="0"/>
              <a:t> e o hipotireoidismo congênito. Em 1992, o teste se tornou obrigatório em todo o território nacional.</a:t>
            </a:r>
          </a:p>
          <a:p>
            <a:r>
              <a:rPr lang="pt-BR" dirty="0" smtClean="0"/>
              <a:t>retirada </a:t>
            </a:r>
            <a:r>
              <a:rPr lang="pt-BR" dirty="0"/>
              <a:t>de gotas de sangue do calcanhar do bebê. Por ser uma parte do corpo rica em vasos sanguíneos, o material pode ser colhido através de uma única punção, rápida e quase indolor. </a:t>
            </a:r>
            <a:endParaRPr lang="pt-BR" dirty="0" smtClean="0"/>
          </a:p>
          <a:p>
            <a:r>
              <a:rPr lang="pt-BR" dirty="0" smtClean="0"/>
              <a:t>deve </a:t>
            </a:r>
            <a:r>
              <a:rPr lang="pt-BR" dirty="0"/>
              <a:t>ser feito, preferencialmente, entre o 3º e o 5º dias de vida. Se não </a:t>
            </a:r>
            <a:r>
              <a:rPr lang="pt-BR" dirty="0" smtClean="0"/>
              <a:t>for </a:t>
            </a:r>
            <a:r>
              <a:rPr lang="pt-BR" dirty="0"/>
              <a:t>possível por algum motivo fazer nesse período, deve ser feito em até 30 dias após o nascimento. </a:t>
            </a:r>
            <a:endParaRPr lang="pt-BR" dirty="0" smtClean="0"/>
          </a:p>
          <a:p>
            <a:r>
              <a:rPr lang="pt-BR" dirty="0" smtClean="0"/>
              <a:t>não </a:t>
            </a:r>
            <a:r>
              <a:rPr lang="pt-BR" dirty="0"/>
              <a:t>pode ser </a:t>
            </a:r>
            <a:r>
              <a:rPr lang="pt-BR" dirty="0" smtClean="0"/>
              <a:t>realizado </a:t>
            </a:r>
            <a:r>
              <a:rPr lang="pt-BR" dirty="0"/>
              <a:t>ainda na maternidade, logo após o nascimento, pois para o diagnóstico da </a:t>
            </a:r>
            <a:r>
              <a:rPr lang="pt-BR" dirty="0" err="1"/>
              <a:t>fenilcetonúria</a:t>
            </a:r>
            <a:r>
              <a:rPr lang="pt-BR" dirty="0"/>
              <a:t> é necessário que a criança já tenha sido amamentada.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3817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0"/>
            <a:ext cx="705678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0496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6912768" cy="619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6449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76672"/>
            <a:ext cx="6912768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2897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6000" b="1" dirty="0" smtClean="0">
                <a:solidFill>
                  <a:srgbClr val="FF0000"/>
                </a:solidFill>
              </a:rPr>
              <a:t>DOENÇAS IDENTIFICÁVEIS NO TP</a:t>
            </a:r>
            <a:endParaRPr lang="pt-BR" sz="6000" b="1" dirty="0">
              <a:solidFill>
                <a:srgbClr val="FF0000"/>
              </a:solidFill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28358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2159</Words>
  <Application>Microsoft Office PowerPoint</Application>
  <PresentationFormat>Apresentação na tela (4:3)</PresentationFormat>
  <Paragraphs>103</Paragraphs>
  <Slides>32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Tema do Office</vt:lpstr>
      <vt:lpstr>PROGRAMA NACIONAL DE TRIAGEM NEONATAL (PNTN) </vt:lpstr>
      <vt:lpstr>OBJETIVO</vt:lpstr>
      <vt:lpstr>TRIAGEM NEONATAL </vt:lpstr>
      <vt:lpstr>QUANDO FAZER</vt:lpstr>
      <vt:lpstr>TESTE DO PEZINHO </vt:lpstr>
      <vt:lpstr>Apresentação do PowerPoint</vt:lpstr>
      <vt:lpstr>Apresentação do PowerPoint</vt:lpstr>
      <vt:lpstr>Apresentação do PowerPoint</vt:lpstr>
      <vt:lpstr>DOENÇAS IDENTIFICÁVEIS NO TP</vt:lpstr>
      <vt:lpstr>HEMOGLOBINOPATIAS</vt:lpstr>
      <vt:lpstr>DOENÇAS FALCIFORMES</vt:lpstr>
      <vt:lpstr>DOENÇAS FALCIFORMES</vt:lpstr>
      <vt:lpstr>FENILCETONÚRIA </vt:lpstr>
      <vt:lpstr>Apresentação do PowerPoint</vt:lpstr>
      <vt:lpstr>Apresentação do PowerPoint</vt:lpstr>
      <vt:lpstr>FENILCETONÚRIA </vt:lpstr>
      <vt:lpstr>FENILCETONÚRIA </vt:lpstr>
      <vt:lpstr>HIPOTIREOIDISMO CONGÊNITO (HC) </vt:lpstr>
      <vt:lpstr>CLASSIFICAÇÃO DO HC: </vt:lpstr>
      <vt:lpstr>HIPOTIREOIDISMO CONGÊNITO</vt:lpstr>
      <vt:lpstr>HIPERPLASIA CONGÊNITA DA SUPRA-RENAL  (HAC)</vt:lpstr>
      <vt:lpstr>HIPERPLASIA CONGÊNITA DA SUPRA-RENAL  (HAC)</vt:lpstr>
      <vt:lpstr>HIPERPLASIA CONGÊNITA DA SUPRA-RENAL  (HAC)</vt:lpstr>
      <vt:lpstr>INCIDÊNCIA</vt:lpstr>
      <vt:lpstr>FIBROSE CÍSTICA (FC) </vt:lpstr>
      <vt:lpstr>FIBROSE CÍSTICA (FC) </vt:lpstr>
      <vt:lpstr>FIBROSE CÍSTICA (FC) </vt:lpstr>
      <vt:lpstr>DEFICIÊNCIA DE BIOTINIDASE (DB) </vt:lpstr>
      <vt:lpstr>DEFICIÊNCIA DE BIOTINIDASE (DB) </vt:lpstr>
      <vt:lpstr>DEFICIÊNCIA DE BIOTINIDASE (DB) </vt:lpstr>
      <vt:lpstr>GALACTOSEMIA </vt:lpstr>
      <vt:lpstr>TOXOPLASMOSE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Isabela</dc:creator>
  <cp:lastModifiedBy>Isabela</cp:lastModifiedBy>
  <cp:revision>13</cp:revision>
  <dcterms:created xsi:type="dcterms:W3CDTF">2020-06-20T21:41:05Z</dcterms:created>
  <dcterms:modified xsi:type="dcterms:W3CDTF">2020-06-21T13:03:11Z</dcterms:modified>
</cp:coreProperties>
</file>