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57" r:id="rId3"/>
    <p:sldId id="258" r:id="rId4"/>
    <p:sldId id="259" r:id="rId5"/>
    <p:sldId id="267" r:id="rId6"/>
    <p:sldId id="264" r:id="rId7"/>
    <p:sldId id="270" r:id="rId8"/>
    <p:sldId id="262" r:id="rId9"/>
    <p:sldId id="261" r:id="rId10"/>
    <p:sldId id="263" r:id="rId11"/>
    <p:sldId id="266" r:id="rId12"/>
    <p:sldId id="265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583C4"/>
    <a:srgbClr val="ECA0C0"/>
    <a:srgbClr val="0099FF"/>
    <a:srgbClr val="990000"/>
    <a:srgbClr val="BD582C"/>
    <a:srgbClr val="6666FF"/>
    <a:srgbClr val="E7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79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9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8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9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71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36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9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1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7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4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60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19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83178" y="1407368"/>
            <a:ext cx="9753600" cy="2755332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FARMACOLOGIA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2" t="33355" r="12497" b="18084"/>
          <a:stretch/>
        </p:blipFill>
        <p:spPr>
          <a:xfrm>
            <a:off x="10323929" y="5102070"/>
            <a:ext cx="1669043" cy="1108961"/>
          </a:xfrm>
          <a:prstGeom prst="rect">
            <a:avLst/>
          </a:prstGeom>
        </p:spPr>
      </p:pic>
      <p:sp>
        <p:nvSpPr>
          <p:cNvPr id="7" name="Subtítulo 2"/>
          <p:cNvSpPr>
            <a:spLocks noGrp="1"/>
          </p:cNvSpPr>
          <p:nvPr>
            <p:ph type="subTitle" idx="1"/>
          </p:nvPr>
        </p:nvSpPr>
        <p:spPr>
          <a:xfrm>
            <a:off x="1183178" y="4558279"/>
            <a:ext cx="10058400" cy="1143000"/>
          </a:xfrm>
        </p:spPr>
        <p:txBody>
          <a:bodyPr/>
          <a:lstStyle/>
          <a:p>
            <a:endParaRPr lang="pt-BR" dirty="0" smtClean="0"/>
          </a:p>
          <a:p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PROFESSORA: ISABELA JAREMCZUK</a:t>
            </a:r>
          </a:p>
          <a:p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1183178" y="3283272"/>
            <a:ext cx="6864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Farmacologia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do Sistema Cardiovascular </a:t>
            </a:r>
          </a:p>
        </p:txBody>
      </p:sp>
    </p:spTree>
    <p:extLst>
      <p:ext uri="{BB962C8B-B14F-4D97-AF65-F5344CB8AC3E}">
        <p14:creationId xmlns:p14="http://schemas.microsoft.com/office/powerpoint/2010/main" val="1787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Betabloqueadores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3347" y="2017961"/>
            <a:ext cx="8783781" cy="4267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PROPANOLOL</a:t>
            </a:r>
          </a:p>
          <a:p>
            <a:pPr marL="0" indent="0" algn="just">
              <a:buNone/>
            </a:pPr>
            <a:r>
              <a:rPr lang="pt-B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ATENOLOL</a:t>
            </a:r>
          </a:p>
          <a:p>
            <a:pPr marL="0" indent="0" algn="just">
              <a:buNone/>
            </a:pPr>
            <a:r>
              <a:rPr lang="pt-B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METOPROLOL</a:t>
            </a:r>
          </a:p>
          <a:p>
            <a:pPr marL="0" indent="0" algn="just">
              <a:buNone/>
            </a:pPr>
            <a:r>
              <a:rPr lang="pt-B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CARVEDILOL</a:t>
            </a:r>
            <a:endParaRPr lang="pt-B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Atuam diminuindo o débito cardíaco, diminuindo assim a frequência cardíaca e a força de contração do músculo do coração, esses efeitos somados fazem a diminuição da pressão arterial sanguínea e como consequência diminuem o consumo de O2 pelo miocárdio.</a:t>
            </a:r>
          </a:p>
          <a:p>
            <a:pPr marL="0" indent="0" algn="just">
              <a:buNone/>
            </a:pPr>
            <a:endParaRPr lang="pt-B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insuficiência cardíaca são usualmente utilizados em conjunto com os inibidores da ECA.</a:t>
            </a:r>
            <a:endParaRPr lang="pt-B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050" name="Picture 2" descr="Propranolol Engorda? Para Que Serve, Efeitos Colaterais 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5" r="30726" b="793"/>
          <a:stretch/>
        </p:blipFill>
        <p:spPr bwMode="auto">
          <a:xfrm>
            <a:off x="9365673" y="2745325"/>
            <a:ext cx="2147454" cy="28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14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nibidores </a:t>
            </a:r>
            <a:r>
              <a:rPr lang="pt-B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Enzima Conversora </a:t>
            </a:r>
            <a:r>
              <a:rPr lang="pt-B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Angiotensina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2136680"/>
            <a:ext cx="10058400" cy="4023360"/>
          </a:xfrm>
        </p:spPr>
        <p:txBody>
          <a:bodyPr/>
          <a:lstStyle/>
          <a:p>
            <a:pPr algn="just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Inibidores da </a:t>
            </a:r>
            <a:r>
              <a:rPr lang="pt-B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Estes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medicamentos ajudam a relaxar as artérias, 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reduzem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pressão arterial, tornando mais fácil para o coração bombear sangue para o corpo e reduzindo a carga de trabalho do coração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 causar tosse em alguns pacientes, mas seu médico deve diferenciar se a tosse é do remédio ou decorrente da própria doença. Exemplos: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aptopril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Maleato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enalapril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t-BR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isinopril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amipril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Podem ser tomados com ou sem alimentos.</a:t>
            </a:r>
          </a:p>
        </p:txBody>
      </p:sp>
      <p:pic>
        <p:nvPicPr>
          <p:cNvPr id="3074" name="Picture 2" descr="Captopril (Capoten) - Tua Saú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795" y="4286905"/>
            <a:ext cx="2421370" cy="1615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61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ARRITMIAS CARDÍACAS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9382" y="1845734"/>
            <a:ext cx="10906298" cy="4023360"/>
          </a:xfrm>
        </p:spPr>
        <p:txBody>
          <a:bodyPr>
            <a:normAutofit fontScale="85000" lnSpcReduction="20000"/>
          </a:bodyPr>
          <a:lstStyle/>
          <a:p>
            <a:pPr algn="just"/>
            <a:endParaRPr lang="pt-BR" sz="2200" dirty="0" smtClean="0"/>
          </a:p>
          <a:p>
            <a:pPr marL="0" indent="0" algn="just">
              <a:buNone/>
            </a:pP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alteração nos batimentos do coração. Se ele bater muito rápido, é chamado de </a:t>
            </a: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taquicardia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Caso for muito lento, o nome dado é </a:t>
            </a: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bradicardia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Normalmente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coração sadio e descansado tem de 60 a 100 batidas por minuto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pt-B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realizar a irrigação sanguínea, o coração precisa de energia que vem das artérias coronárias. Os batimentos ocorrem de forma organizada por meio de um impulso elétrico, fazendo com que a contração do músculo seja efetiva para bombear o sangue para o corpo e pulmões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pt-B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Qualquer alteração que cause um funcionamento elétrico inadequado do sistema de condução ocasiona as arritmias cardíacas.</a:t>
            </a:r>
          </a:p>
          <a:p>
            <a:pPr marL="0" indent="0" algn="just">
              <a:buNone/>
            </a:pP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85" y="2772401"/>
            <a:ext cx="917850" cy="1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INSUFICIÊNCIA CARDÍACA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incapacidade do coração de bombear sangue suficiente para satisfazer às necessidades de oxigênio e nutrientes por parte dos tecidos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se tratar de uma doença que leva a acúmulo de líquido nos pulmões e no organismo como um todo, o uso de diuréticos e orientação de restrição de ingesta de sal e líquidos para os pacientes sintomáticos é parte fundamental para alívio dos sintomas. </a:t>
            </a:r>
          </a:p>
          <a:p>
            <a:pPr algn="just"/>
            <a:endParaRPr lang="pt-B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Assistência de Enfermagem a 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pacientes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portadores de 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Administrar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O2 para reduzir dispneia e fadiga </a:t>
            </a:r>
            <a:endParaRPr lang="pt-B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Monitorizar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frequência respiratória</a:t>
            </a:r>
          </a:p>
        </p:txBody>
      </p:sp>
    </p:spTree>
    <p:extLst>
      <p:ext uri="{BB962C8B-B14F-4D97-AF65-F5344CB8AC3E}">
        <p14:creationId xmlns:p14="http://schemas.microsoft.com/office/powerpoint/2010/main" val="2251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Bons estudos!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88" y="2826328"/>
            <a:ext cx="2108626" cy="2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CARDIOVASCULAR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5512" y="1737360"/>
            <a:ext cx="6531033" cy="4636039"/>
          </a:xfrm>
        </p:spPr>
        <p:txBody>
          <a:bodyPr>
            <a:normAutofit fontScale="85000" lnSpcReduction="10000"/>
          </a:bodyPr>
          <a:lstStyle/>
          <a:p>
            <a:pPr algn="just"/>
            <a:endParaRPr lang="pt-BR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função primária do sistema </a:t>
            </a:r>
            <a: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 é 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levar sangue para os tecidos, </a:t>
            </a:r>
            <a: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fornecendo assim, os 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nutrientes essenciais para </a:t>
            </a:r>
            <a: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metabolismo 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células, enquanto ao </a:t>
            </a:r>
            <a: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mesmo tempo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remove os produtos finais </a:t>
            </a:r>
            <a: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metabolismo 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células.</a:t>
            </a:r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6477" t="38783" r="56023" b="18166"/>
          <a:stretch/>
        </p:blipFill>
        <p:spPr>
          <a:xfrm>
            <a:off x="8050875" y="2196621"/>
            <a:ext cx="2687782" cy="3717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79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CARDIOVASCULAR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0327" y="2277379"/>
            <a:ext cx="6539345" cy="45806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sistema cardiovascular também 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 de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diversas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funções homeostáticas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Regulação da pressão 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Carrega hormônios reguladores de seus 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locais de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secreção para seus locais de 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Regulação da temperatura 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corporal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Ajustes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homeostáticos em estados 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fisiológicos como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exemplo: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hemorragia e 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exercício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953" y="2604655"/>
            <a:ext cx="4468090" cy="297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1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HIPERTENS</a:t>
            </a:r>
            <a:r>
              <a:rPr lang="pt-B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ÃO ARTERIAL SISTÊMICA (HAS)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Níveis de pressão elevados persistentemente que aumentam o risco cardiovascular.</a:t>
            </a:r>
          </a:p>
          <a:p>
            <a:pPr marL="0" indent="0" algn="ctr">
              <a:buNone/>
            </a:pPr>
            <a:r>
              <a:rPr lang="pt-BR" sz="3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FATORES DE RISCO</a:t>
            </a:r>
          </a:p>
          <a:p>
            <a:pPr marL="0" indent="0" algn="ctr">
              <a:buNone/>
            </a:pP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com Canto Diagonal Aparado 4"/>
          <p:cNvSpPr/>
          <p:nvPr/>
        </p:nvSpPr>
        <p:spPr>
          <a:xfrm>
            <a:off x="2152999" y="3754580"/>
            <a:ext cx="1770611" cy="831273"/>
          </a:xfrm>
          <a:prstGeom prst="snip2Diag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IDADE</a:t>
            </a:r>
            <a:endParaRPr lang="pt-BR" sz="2400" b="1" dirty="0"/>
          </a:p>
        </p:txBody>
      </p:sp>
      <p:sp>
        <p:nvSpPr>
          <p:cNvPr id="6" name="Retângulo com Canto Diagonal Aparado 5"/>
          <p:cNvSpPr/>
          <p:nvPr/>
        </p:nvSpPr>
        <p:spPr>
          <a:xfrm>
            <a:off x="5241174" y="3754579"/>
            <a:ext cx="1770611" cy="831273"/>
          </a:xfrm>
          <a:prstGeom prst="snip2Diag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SOBREPESO E OBESIDADE</a:t>
            </a:r>
            <a:endParaRPr lang="pt-BR" sz="2000" b="1" dirty="0"/>
          </a:p>
        </p:txBody>
      </p:sp>
      <p:sp>
        <p:nvSpPr>
          <p:cNvPr id="7" name="Retângulo com Canto Diagonal Aparado 6"/>
          <p:cNvSpPr/>
          <p:nvPr/>
        </p:nvSpPr>
        <p:spPr>
          <a:xfrm>
            <a:off x="8079966" y="5086311"/>
            <a:ext cx="1770611" cy="831273"/>
          </a:xfrm>
          <a:prstGeom prst="snip2Diag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/>
              <a:t>SEDENTARISMO</a:t>
            </a:r>
            <a:endParaRPr lang="pt-BR" sz="1600" b="1" dirty="0"/>
          </a:p>
        </p:txBody>
      </p:sp>
      <p:sp>
        <p:nvSpPr>
          <p:cNvPr id="8" name="Retângulo com Canto Diagonal Aparado 7"/>
          <p:cNvSpPr/>
          <p:nvPr/>
        </p:nvSpPr>
        <p:spPr>
          <a:xfrm>
            <a:off x="1699944" y="5086311"/>
            <a:ext cx="1770611" cy="831273"/>
          </a:xfrm>
          <a:prstGeom prst="snip2Diag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INGESTA DE ÁLCOOL</a:t>
            </a:r>
            <a:endParaRPr lang="pt-BR" sz="2000" b="1" dirty="0"/>
          </a:p>
        </p:txBody>
      </p:sp>
      <p:sp>
        <p:nvSpPr>
          <p:cNvPr id="9" name="Retângulo com Canto Diagonal Aparado 8"/>
          <p:cNvSpPr/>
          <p:nvPr/>
        </p:nvSpPr>
        <p:spPr>
          <a:xfrm>
            <a:off x="4889955" y="5062066"/>
            <a:ext cx="1770611" cy="831273"/>
          </a:xfrm>
          <a:prstGeom prst="snip2Diag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GENÉTICA</a:t>
            </a:r>
            <a:endParaRPr lang="pt-BR" sz="2400" b="1" dirty="0"/>
          </a:p>
        </p:txBody>
      </p:sp>
      <p:sp>
        <p:nvSpPr>
          <p:cNvPr id="11" name="Retângulo com Canto Diagonal Aparado 10"/>
          <p:cNvSpPr/>
          <p:nvPr/>
        </p:nvSpPr>
        <p:spPr>
          <a:xfrm>
            <a:off x="8467893" y="3754579"/>
            <a:ext cx="1770611" cy="831273"/>
          </a:xfrm>
          <a:prstGeom prst="snip2Diag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INGESTA DE SAL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9345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HIPERTENS</a:t>
            </a:r>
            <a:r>
              <a:rPr lang="pt-B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pPr algn="just"/>
            <a:r>
              <a:rPr lang="pt-B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sintomas da pressão arterial podem provocar:</a:t>
            </a:r>
          </a:p>
          <a:p>
            <a:pPr algn="just"/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Enjoos e tonturas</a:t>
            </a:r>
          </a:p>
          <a:p>
            <a:pPr algn="just"/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 de cabeça forte</a:t>
            </a:r>
          </a:p>
          <a:p>
            <a:pPr algn="just"/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Sangramentos pelo nariz</a:t>
            </a:r>
          </a:p>
          <a:p>
            <a:pPr algn="just"/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Zumbido nos ouvidos</a:t>
            </a:r>
          </a:p>
          <a:p>
            <a:pPr algn="just"/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Dificuldade para respirar</a:t>
            </a:r>
          </a:p>
          <a:p>
            <a:pPr algn="just"/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 embaçada</a:t>
            </a:r>
          </a:p>
          <a:p>
            <a:pPr algn="just"/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 no peito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Os principais sintomas da pressão alta:  - Visão embaçada - Confusão mental -Sangramento nasal -Dor no peito -Coração batendo muito rápido   Fique atento(a)!  #pressaoalta #hipertensao #health #saude #prevencao #dicadesa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15" y="2042468"/>
            <a:ext cx="3629891" cy="362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4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HIPERTENS</a:t>
            </a:r>
            <a:r>
              <a:rPr lang="pt-B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ÃO</a:t>
            </a:r>
            <a:endParaRPr lang="pt-BR" sz="3600" dirty="0"/>
          </a:p>
        </p:txBody>
      </p:sp>
      <p:pic>
        <p:nvPicPr>
          <p:cNvPr id="4" name="Não subestime a hipertensão - Animação #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9525" y="1846263"/>
            <a:ext cx="7151688" cy="4022725"/>
          </a:xfrm>
        </p:spPr>
      </p:pic>
    </p:spTree>
    <p:extLst>
      <p:ext uri="{BB962C8B-B14F-4D97-AF65-F5344CB8AC3E}">
        <p14:creationId xmlns:p14="http://schemas.microsoft.com/office/powerpoint/2010/main" val="37722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2867890"/>
            <a:ext cx="7495310" cy="2057751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medicamentoso</a:t>
            </a:r>
          </a:p>
          <a:p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Farmacológico</a:t>
            </a:r>
          </a:p>
        </p:txBody>
      </p:sp>
      <p:pic>
        <p:nvPicPr>
          <p:cNvPr id="6146" name="Picture 2" descr="Mudanças no estilo de vida no tratamento da hipertensão ar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875" y="1864326"/>
            <a:ext cx="4064878" cy="406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9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Antiaginosos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4073" y="2192098"/>
            <a:ext cx="10781607" cy="4023360"/>
          </a:xfrm>
        </p:spPr>
        <p:txBody>
          <a:bodyPr>
            <a:normAutofit fontScale="92500" lnSpcReduction="10000"/>
          </a:bodyPr>
          <a:lstStyle/>
          <a:p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Angina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caracterizada por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 torácica causada por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suprimento insuficiente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sangue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oxigênio para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coração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Causas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 mais comum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angina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a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 arterial coronária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aterosclerose) quando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vasos que levam oxigênio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musculo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liso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estão obstruídos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placas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gorduras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fibrinas ou plaquetas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medicamentos usados no tratamento da angina do peito objetivam reduzir a duração das crises, diminuir sua frequência e gravidade e melhorar a tolerância do paciente ao esforço físico. </a:t>
            </a:r>
          </a:p>
          <a:p>
            <a:pPr algn="just"/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crise 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causada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 redução do calibre dos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vasos sanguíneos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os medicamentos agem dilatando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estes vasos 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melhorando o 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 sanguíneo.</a:t>
            </a:r>
          </a:p>
          <a:p>
            <a:pPr algn="just"/>
            <a:r>
              <a:rPr lang="pt-BR" sz="2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Isossorbida</a:t>
            </a:r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Isordil</a:t>
            </a:r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t-BR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Nifedipino</a:t>
            </a:r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Adalat</a:t>
            </a:r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t-BR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Amiodarona</a:t>
            </a:r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Ancoron</a:t>
            </a:r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694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Diuréticos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4601" y="1845734"/>
            <a:ext cx="8922327" cy="451350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Fármacos que causam aumento do volume urinário = aumento da excreção de alguns íons renais.</a:t>
            </a:r>
          </a:p>
          <a:p>
            <a:pPr marL="0" indent="0" algn="just">
              <a:buNone/>
            </a:pP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volume urinário está relacionado ao volume sanguíneo, aumentando o volume urinário, diminui volume sanguíneo.</a:t>
            </a:r>
          </a:p>
          <a:p>
            <a:pPr marL="0" indent="0" algn="just">
              <a:buNone/>
            </a:pP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Diminuem a volemia por meio de eliminação aumentada de água, e como consequência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diminuem a PA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Furosemida, </a:t>
            </a:r>
            <a:r>
              <a:rPr lang="pt-BR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Hidroclorotiazida</a:t>
            </a:r>
            <a:r>
              <a:rPr lang="pt-B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Clortalidona</a:t>
            </a:r>
            <a:r>
              <a:rPr lang="pt-B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Higroton</a:t>
            </a:r>
            <a:r>
              <a:rPr lang="pt-B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medicamentos que atuam no funcionamento dos 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rins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interferindo no processo de filtração e reabsorção de água e sais e aumentando a quantidade de urina produzida pelo organismo. Ao intensificar o fluxo urinário, os diuréticos favorecem a eliminação do sódio, muitas vezes responsável por casos de 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pressão arterial alta 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insuficiência cardíaca e renal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os efeitos colaterais decorrentes do uso de diuréticos, destacamos: perda de potássio (que pode causar câimbras, perda de apetite, náuseas e vômitos), tontura, 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desidratação.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1026" name="Picture 2" descr="Homem fazendo xixi | Ve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928" y="3148109"/>
            <a:ext cx="1908752" cy="190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iva">
  <a:themeElements>
    <a:clrScheme name="Retrospec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9305</TotalTime>
  <Words>561</Words>
  <Application>Microsoft Office PowerPoint</Application>
  <PresentationFormat>Widescreen</PresentationFormat>
  <Paragraphs>79</Paragraphs>
  <Slides>14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Retrospectiva</vt:lpstr>
      <vt:lpstr>FARMACOLOGIA   </vt:lpstr>
      <vt:lpstr>SISTEMA CARDIOVASCULAR</vt:lpstr>
      <vt:lpstr>SISTEMA CARDIOVASCULAR</vt:lpstr>
      <vt:lpstr>HIPERTENSÃO ARTERIAL SISTÊMICA (HAS)</vt:lpstr>
      <vt:lpstr>HIPERTENSÃO</vt:lpstr>
      <vt:lpstr>HIPERTENSÃO</vt:lpstr>
      <vt:lpstr>Tratamento</vt:lpstr>
      <vt:lpstr>Antiaginosos</vt:lpstr>
      <vt:lpstr>Diuréticos</vt:lpstr>
      <vt:lpstr>Betabloqueadores</vt:lpstr>
      <vt:lpstr>Inibidores da Enzima Conversora de Angiotensina</vt:lpstr>
      <vt:lpstr>ARRITMIAS CARDÍACAS</vt:lpstr>
      <vt:lpstr>INSUFICIÊNCIA CARDÍACA</vt:lpstr>
      <vt:lpstr>Apresentação do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FARMACOLOGIA</dc:title>
  <dc:creator>User</dc:creator>
  <cp:lastModifiedBy>User</cp:lastModifiedBy>
  <cp:revision>167</cp:revision>
  <dcterms:created xsi:type="dcterms:W3CDTF">2020-03-15T19:54:15Z</dcterms:created>
  <dcterms:modified xsi:type="dcterms:W3CDTF">2020-06-14T19:04:57Z</dcterms:modified>
</cp:coreProperties>
</file>