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26" r:id="rId2"/>
    <p:sldId id="288" r:id="rId3"/>
    <p:sldId id="306" r:id="rId4"/>
    <p:sldId id="305" r:id="rId5"/>
    <p:sldId id="304" r:id="rId6"/>
    <p:sldId id="327" r:id="rId7"/>
    <p:sldId id="289" r:id="rId8"/>
    <p:sldId id="25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290" r:id="rId18"/>
    <p:sldId id="291" r:id="rId19"/>
    <p:sldId id="292" r:id="rId20"/>
    <p:sldId id="315" r:id="rId21"/>
    <p:sldId id="293" r:id="rId22"/>
    <p:sldId id="320" r:id="rId23"/>
    <p:sldId id="324" r:id="rId24"/>
    <p:sldId id="323" r:id="rId25"/>
    <p:sldId id="321" r:id="rId26"/>
    <p:sldId id="294" r:id="rId27"/>
    <p:sldId id="295" r:id="rId28"/>
    <p:sldId id="296" r:id="rId29"/>
    <p:sldId id="319" r:id="rId30"/>
    <p:sldId id="316" r:id="rId31"/>
    <p:sldId id="328" r:id="rId32"/>
    <p:sldId id="299" r:id="rId33"/>
    <p:sldId id="317" r:id="rId34"/>
    <p:sldId id="318" r:id="rId35"/>
    <p:sldId id="300" r:id="rId36"/>
    <p:sldId id="301" r:id="rId37"/>
    <p:sldId id="329" r:id="rId38"/>
    <p:sldId id="302" r:id="rId39"/>
    <p:sldId id="280" r:id="rId40"/>
    <p:sldId id="281" r:id="rId41"/>
    <p:sldId id="331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8947-D320-4379-9290-BA1E8F756CD2}" type="datetimeFigureOut">
              <a:rPr lang="pt-BR" smtClean="0"/>
              <a:t>06/06/2020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18F4C-5D35-4363-97A6-C99A41E98F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45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B0439C79-67D9-40FB-BAB0-98EB7F86C8B3}" type="slidenum">
              <a:rPr lang="en-US" smtClean="0">
                <a:latin typeface="Arial" pitchFamily="34" charset="0"/>
              </a:rPr>
              <a:pPr eaLnBrk="1" hangingPunct="1"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FD2AE08A-ABAA-469E-9A59-308DCE1B8371}" type="slidenum">
              <a:rPr lang="en-US" smtClean="0">
                <a:latin typeface="Arial" pitchFamily="34" charset="0"/>
              </a:rPr>
              <a:pPr eaLnBrk="1" hangingPunct="1"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5B24417E-DCCF-47D7-AD80-622F422CC5AF}" type="slidenum">
              <a:rPr lang="en-US" smtClean="0">
                <a:latin typeface="Arial" pitchFamily="34" charset="0"/>
              </a:rPr>
              <a:pPr eaLnBrk="1" hangingPunct="1"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7349E-8C4E-43B3-9301-7F0A7C9F8F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5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05/06/2020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47800"/>
            <a:ext cx="8839200" cy="3657600"/>
          </a:xfrm>
        </p:spPr>
        <p:txBody>
          <a:bodyPr/>
          <a:lstStyle/>
          <a:p>
            <a:pPr eaLnBrk="1" hangingPunct="1"/>
            <a:r>
              <a:rPr lang="pt-BR" sz="5400" b="1" smtClean="0">
                <a:effectLst/>
              </a:rPr>
              <a:t>HISTÓRIA NATURAL DAS DOENÇAS E NÍVEIS DE PREVENÇÃO</a:t>
            </a:r>
          </a:p>
        </p:txBody>
      </p:sp>
    </p:spTree>
    <p:extLst>
      <p:ext uri="{BB962C8B-B14F-4D97-AF65-F5344CB8AC3E}">
        <p14:creationId xmlns:p14="http://schemas.microsoft.com/office/powerpoint/2010/main" val="123517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6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1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9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3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9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00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9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598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3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89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6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866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6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6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solidFill>
                  <a:schemeClr val="hlink"/>
                </a:solidFill>
                <a:effectLst/>
              </a:rPr>
              <a:t>Períodos </a:t>
            </a:r>
            <a:r>
              <a:rPr lang="pt-BR" sz="2800" b="1" dirty="0" err="1" smtClean="0">
                <a:solidFill>
                  <a:schemeClr val="hlink"/>
                </a:solidFill>
                <a:effectLst/>
              </a:rPr>
              <a:t>Pré</a:t>
            </a:r>
            <a:r>
              <a:rPr lang="pt-BR" sz="2800" b="1" dirty="0" smtClean="0">
                <a:solidFill>
                  <a:schemeClr val="hlink"/>
                </a:solidFill>
                <a:effectLst/>
              </a:rPr>
              <a:t>-Patológico e Patológico da História Natural da Doença </a:t>
            </a:r>
            <a:r>
              <a:rPr lang="pt-BR" sz="2400" b="1" dirty="0" smtClean="0">
                <a:solidFill>
                  <a:schemeClr val="hlink"/>
                </a:solidFill>
                <a:effectLst/>
              </a:rPr>
              <a:t/>
            </a:r>
            <a:br>
              <a:rPr lang="pt-BR" sz="2400" b="1" dirty="0" smtClean="0">
                <a:solidFill>
                  <a:schemeClr val="hlink"/>
                </a:solidFill>
                <a:effectLst/>
              </a:rPr>
            </a:br>
            <a:r>
              <a:rPr lang="pt-BR" sz="2400" b="1" dirty="0" smtClean="0">
                <a:effectLst/>
              </a:rPr>
              <a:t>    </a:t>
            </a:r>
            <a:r>
              <a:rPr lang="pt-BR" sz="1800" b="1" dirty="0" smtClean="0">
                <a:effectLst/>
              </a:rPr>
              <a:t>(</a:t>
            </a:r>
            <a:r>
              <a:rPr lang="pt-BR" sz="1800" b="1" dirty="0" err="1" smtClean="0"/>
              <a:t>Leavell</a:t>
            </a:r>
            <a:r>
              <a:rPr lang="pt-BR" sz="1800" b="1" dirty="0" smtClean="0"/>
              <a:t> </a:t>
            </a:r>
            <a:r>
              <a:rPr lang="pt-BR" sz="1800" b="1" dirty="0"/>
              <a:t>&amp; Clark, </a:t>
            </a:r>
            <a:r>
              <a:rPr lang="pt-BR" sz="1800" b="1" dirty="0" smtClean="0"/>
              <a:t>1976 </a:t>
            </a:r>
            <a:r>
              <a:rPr lang="pt-BR" sz="1800" b="1" i="1" dirty="0" smtClean="0"/>
              <a:t>apud </a:t>
            </a:r>
            <a:r>
              <a:rPr lang="pt-BR" sz="1800" b="1" dirty="0" smtClean="0">
                <a:effectLst/>
              </a:rPr>
              <a:t>Pereira</a:t>
            </a:r>
            <a:r>
              <a:rPr lang="pt-BR" sz="1800" b="1" dirty="0" smtClean="0">
                <a:effectLst/>
              </a:rPr>
              <a:t>, </a:t>
            </a:r>
            <a:r>
              <a:rPr lang="pt-BR" sz="1800" b="1" dirty="0" smtClean="0">
                <a:effectLst/>
              </a:rPr>
              <a:t>1999)</a:t>
            </a:r>
            <a:endParaRPr lang="en-US" sz="1800" b="1" dirty="0" smtClean="0">
              <a:effectLst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225550" y="1719263"/>
            <a:ext cx="20018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708650" y="3314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27088" y="1916113"/>
            <a:ext cx="6840537" cy="453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3059113" y="1916113"/>
            <a:ext cx="0" cy="453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827088" y="2492375"/>
            <a:ext cx="6840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971550" y="2060575"/>
            <a:ext cx="1871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>
                <a:latin typeface="Garamond" pitchFamily="18" charset="0"/>
              </a:rPr>
              <a:t>Período Pré-Patológico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067175" y="2060575"/>
            <a:ext cx="1871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>
                <a:latin typeface="Garamond" pitchFamily="18" charset="0"/>
              </a:rPr>
              <a:t>Período Patológico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827088" y="3141663"/>
            <a:ext cx="6805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971550" y="2636838"/>
            <a:ext cx="1871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>
                <a:latin typeface="Garamond" pitchFamily="18" charset="0"/>
              </a:rPr>
              <a:t>Antes do indivíduo adoecer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635375" y="2636838"/>
            <a:ext cx="31686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>
                <a:latin typeface="Garamond" pitchFamily="18" charset="0"/>
              </a:rPr>
              <a:t>Curso da doença no organismo humano RASTREAMENTO - </a:t>
            </a:r>
            <a:r>
              <a:rPr lang="pt-BR" sz="1600" b="1">
                <a:solidFill>
                  <a:srgbClr val="FF3300"/>
                </a:solidFill>
              </a:rPr>
              <a:t>“</a:t>
            </a:r>
            <a:r>
              <a:rPr lang="pt-BR" sz="1600" b="1" i="1">
                <a:solidFill>
                  <a:srgbClr val="FF3300"/>
                </a:solidFill>
              </a:rPr>
              <a:t>screening</a:t>
            </a:r>
            <a:r>
              <a:rPr lang="pt-BR" sz="1600" b="1">
                <a:solidFill>
                  <a:srgbClr val="FF3300"/>
                </a:solidFill>
              </a:rPr>
              <a:t>”</a:t>
            </a:r>
            <a:r>
              <a:rPr lang="en-US"/>
              <a:t> </a:t>
            </a:r>
            <a:endParaRPr lang="pt-BR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042988" y="4076700"/>
            <a:ext cx="18716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>
                <a:latin typeface="Garamond" pitchFamily="18" charset="0"/>
              </a:rPr>
              <a:t>Interação de agentes mórbidos, o hospedeiro humano e os fatores ambientais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827088" y="5876925"/>
            <a:ext cx="6840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3059113" y="4941888"/>
            <a:ext cx="4608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356100" y="3716338"/>
            <a:ext cx="0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4356100" y="3716338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203575" y="5084763"/>
            <a:ext cx="9366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>
                <a:latin typeface="Garamond" pitchFamily="18" charset="0"/>
              </a:rPr>
              <a:t>Alterações</a:t>
            </a:r>
          </a:p>
          <a:p>
            <a:pPr eaLnBrk="1" hangingPunct="1">
              <a:spcBef>
                <a:spcPct val="50000"/>
              </a:spcBef>
            </a:pPr>
            <a:r>
              <a:rPr lang="pt-BR" sz="1400">
                <a:latin typeface="Garamond" pitchFamily="18" charset="0"/>
              </a:rPr>
              <a:t> precoces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971550" y="6021388"/>
            <a:ext cx="1871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>
                <a:latin typeface="Garamond" pitchFamily="18" charset="0"/>
              </a:rPr>
              <a:t>Fase de suscetibilidade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2987675" y="5876925"/>
            <a:ext cx="129698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>
                <a:latin typeface="Garamond" pitchFamily="18" charset="0"/>
              </a:rPr>
              <a:t>Fase patológica </a:t>
            </a:r>
          </a:p>
          <a:p>
            <a:pPr eaLnBrk="1" hangingPunct="1">
              <a:spcBef>
                <a:spcPct val="50000"/>
              </a:spcBef>
            </a:pPr>
            <a:r>
              <a:rPr lang="pt-BR" sz="1400">
                <a:latin typeface="Garamond" pitchFamily="18" charset="0"/>
              </a:rPr>
              <a:t>pré-clinica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4500563" y="6021388"/>
            <a:ext cx="1223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>
                <a:latin typeface="Garamond" pitchFamily="18" charset="0"/>
              </a:rPr>
              <a:t>Fase clínica</a:t>
            </a: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6400800" y="3657600"/>
            <a:ext cx="0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6400800" y="602138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>
                <a:latin typeface="Garamond" pitchFamily="18" charset="0"/>
              </a:rPr>
              <a:t> Fase residual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356100" y="3933825"/>
            <a:ext cx="10541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>
                <a:latin typeface="Garamond" pitchFamily="18" charset="0"/>
              </a:rPr>
              <a:t>Doença precoce discernível</a:t>
            </a:r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5638800" y="3733800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5638800" y="3933825"/>
            <a:ext cx="838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>
                <a:latin typeface="Garamond" pitchFamily="18" charset="0"/>
              </a:rPr>
              <a:t>Doença avançada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6400800" y="38862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1400">
                <a:latin typeface="Garamond" pitchFamily="18" charset="0"/>
              </a:rPr>
              <a:t>Convalescença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7740650" y="3716338"/>
            <a:ext cx="140335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>
                <a:latin typeface="Garamond" pitchFamily="18" charset="0"/>
              </a:rPr>
              <a:t>Morte Invalidez Cronicidade Limiar clínico </a:t>
            </a:r>
          </a:p>
          <a:p>
            <a:pPr eaLnBrk="1" hangingPunct="1">
              <a:spcBef>
                <a:spcPct val="50000"/>
              </a:spcBef>
            </a:pPr>
            <a:endParaRPr lang="pt-BR">
              <a:latin typeface="Garamond" pitchFamily="18" charset="0"/>
            </a:endParaRPr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1116013" y="38608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7740650" y="6021388"/>
            <a:ext cx="1403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Recuperação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4267200" y="3308350"/>
            <a:ext cx="3744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LIMIAR CLÍNICO</a:t>
            </a:r>
          </a:p>
        </p:txBody>
      </p:sp>
    </p:spTree>
    <p:extLst>
      <p:ext uri="{BB962C8B-B14F-4D97-AF65-F5344CB8AC3E}">
        <p14:creationId xmlns:p14="http://schemas.microsoft.com/office/powerpoint/2010/main" val="330214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77813"/>
            <a:ext cx="5975350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pt-BR" sz="3600" dirty="0" smtClean="0"/>
              <a:t>História Natural da Doença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051050" y="1916113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323850" y="5589588"/>
            <a:ext cx="8351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5219700" y="3500438"/>
            <a:ext cx="0" cy="2449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051050" y="3500438"/>
            <a:ext cx="6049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981700" y="1889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lang="pt-BR" sz="2000">
              <a:latin typeface="Lucida Console" pitchFamily="49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03213" y="5897563"/>
            <a:ext cx="183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>
                <a:latin typeface="Arial" pitchFamily="34" charset="0"/>
              </a:rPr>
              <a:t>Pré-Patogênese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924300" y="5949950"/>
            <a:ext cx="307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>
                <a:latin typeface="Arial" pitchFamily="34" charset="0"/>
              </a:rPr>
              <a:t>Patogênese: SER HUMANO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323850" y="1916113"/>
            <a:ext cx="8351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95288" y="6308725"/>
            <a:ext cx="835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2051050" y="5949950"/>
            <a:ext cx="6551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468313" y="3500438"/>
            <a:ext cx="1152525" cy="10080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827088" y="29972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>
                <a:latin typeface="Arial" pitchFamily="34" charset="0"/>
              </a:rPr>
              <a:t>AG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452563" y="4581525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>
                <a:latin typeface="Arial" pitchFamily="34" charset="0"/>
              </a:rPr>
              <a:t>MA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79388" y="45815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>
                <a:latin typeface="Arial" pitchFamily="34" charset="0"/>
              </a:rPr>
              <a:t>H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rot="21121089" flipV="1">
            <a:off x="215900" y="3357563"/>
            <a:ext cx="827088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rot="17469677" flipV="1">
            <a:off x="1062038" y="3409950"/>
            <a:ext cx="827087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539750" y="467518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1620" name="Freeform 20"/>
          <p:cNvSpPr>
            <a:spLocks/>
          </p:cNvSpPr>
          <p:nvPr/>
        </p:nvSpPr>
        <p:spPr bwMode="auto">
          <a:xfrm>
            <a:off x="2124075" y="2420938"/>
            <a:ext cx="4826000" cy="3167062"/>
          </a:xfrm>
          <a:custGeom>
            <a:avLst/>
            <a:gdLst/>
            <a:ahLst/>
            <a:cxnLst>
              <a:cxn ang="0">
                <a:pos x="0" y="2124"/>
              </a:cxn>
              <a:cxn ang="0">
                <a:pos x="1044" y="1806"/>
              </a:cxn>
              <a:cxn ang="0">
                <a:pos x="1996" y="808"/>
              </a:cxn>
              <a:cxn ang="0">
                <a:pos x="2722" y="128"/>
              </a:cxn>
              <a:cxn ang="0">
                <a:pos x="3266" y="37"/>
              </a:cxn>
            </a:cxnLst>
            <a:rect l="0" t="0" r="r" b="b"/>
            <a:pathLst>
              <a:path w="3266" h="2124">
                <a:moveTo>
                  <a:pt x="0" y="2124"/>
                </a:moveTo>
                <a:cubicBezTo>
                  <a:pt x="355" y="2074"/>
                  <a:pt x="711" y="2025"/>
                  <a:pt x="1044" y="1806"/>
                </a:cubicBezTo>
                <a:cubicBezTo>
                  <a:pt x="1377" y="1587"/>
                  <a:pt x="1716" y="1088"/>
                  <a:pt x="1996" y="808"/>
                </a:cubicBezTo>
                <a:cubicBezTo>
                  <a:pt x="2276" y="528"/>
                  <a:pt x="2510" y="256"/>
                  <a:pt x="2722" y="128"/>
                </a:cubicBezTo>
                <a:cubicBezTo>
                  <a:pt x="2934" y="0"/>
                  <a:pt x="3168" y="52"/>
                  <a:pt x="3266" y="37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247900" y="3089275"/>
            <a:ext cx="192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>
                <a:latin typeface="Arial" pitchFamily="34" charset="0"/>
              </a:rPr>
              <a:t>Horizonte Clínico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6877050" y="2055813"/>
            <a:ext cx="2244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2000">
                <a:latin typeface="Arial" pitchFamily="34" charset="0"/>
              </a:rPr>
              <a:t>Morte</a:t>
            </a:r>
          </a:p>
          <a:p>
            <a:pPr eaLnBrk="1" hangingPunct="1"/>
            <a:r>
              <a:rPr lang="pt-BR" sz="2000">
                <a:latin typeface="Arial" pitchFamily="34" charset="0"/>
              </a:rPr>
              <a:t>Cronificação</a:t>
            </a:r>
          </a:p>
          <a:p>
            <a:pPr eaLnBrk="1" hangingPunct="1"/>
            <a:r>
              <a:rPr lang="pt-BR" sz="2000">
                <a:latin typeface="Arial" pitchFamily="34" charset="0"/>
              </a:rPr>
              <a:t>Cura com sequela</a:t>
            </a:r>
          </a:p>
          <a:p>
            <a:pPr eaLnBrk="1" hangingPunct="1"/>
            <a:r>
              <a:rPr lang="pt-BR" sz="2000">
                <a:latin typeface="Arial" pitchFamily="34" charset="0"/>
              </a:rPr>
              <a:t>Cura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323850" y="2054225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>
                <a:latin typeface="Arial" pitchFamily="34" charset="0"/>
              </a:rPr>
              <a:t>Determinantes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2392363" y="5559425"/>
            <a:ext cx="189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>
                <a:latin typeface="Arial" pitchFamily="34" charset="0"/>
              </a:rPr>
              <a:t>Nível Sub-clínico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5435600" y="5589588"/>
            <a:ext cx="146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>
                <a:latin typeface="Arial" pitchFamily="34" charset="0"/>
              </a:rPr>
              <a:t>Nível Clínico</a:t>
            </a:r>
          </a:p>
        </p:txBody>
      </p:sp>
      <p:sp>
        <p:nvSpPr>
          <p:cNvPr id="281626" name="Text Box 26"/>
          <p:cNvSpPr txBox="1">
            <a:spLocks noChangeArrowheads="1"/>
          </p:cNvSpPr>
          <p:nvPr/>
        </p:nvSpPr>
        <p:spPr bwMode="auto">
          <a:xfrm>
            <a:off x="1116013" y="1190625"/>
            <a:ext cx="7843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sz="2000" b="1">
                <a:latin typeface="Arial" pitchFamily="34" charset="0"/>
              </a:rPr>
              <a:t>Avanço: um processo de múltiplas e complexas determinações</a:t>
            </a:r>
          </a:p>
        </p:txBody>
      </p:sp>
    </p:spTree>
    <p:extLst>
      <p:ext uri="{BB962C8B-B14F-4D97-AF65-F5344CB8AC3E}">
        <p14:creationId xmlns:p14="http://schemas.microsoft.com/office/powerpoint/2010/main" val="10945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1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1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z="4000" b="1" smtClean="0">
                <a:solidFill>
                  <a:srgbClr val="FFFF00"/>
                </a:solidFill>
                <a:effectLst/>
              </a:rPr>
              <a:t>Metáfora da “</a:t>
            </a:r>
            <a:r>
              <a:rPr lang="pt-BR" sz="4000" b="1" i="1" smtClean="0">
                <a:solidFill>
                  <a:srgbClr val="FFFF00"/>
                </a:solidFill>
                <a:effectLst/>
              </a:rPr>
              <a:t>ponta do iceberg</a:t>
            </a:r>
            <a:r>
              <a:rPr lang="pt-BR" sz="4000" b="1" smtClean="0">
                <a:solidFill>
                  <a:srgbClr val="FFFF00"/>
                </a:solidFill>
                <a:effectLst/>
              </a:rPr>
              <a:t>”:</a:t>
            </a:r>
            <a:r>
              <a:rPr lang="en-US" b="1" smtClean="0">
                <a:solidFill>
                  <a:srgbClr val="FFFF00"/>
                </a:solidFill>
                <a:effectLst/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5140325" cy="5457825"/>
          </a:xfrm>
        </p:spPr>
        <p:txBody>
          <a:bodyPr/>
          <a:lstStyle/>
          <a:p>
            <a:pPr eaLnBrk="1" hangingPunct="1"/>
            <a:r>
              <a:rPr lang="pt-BR" sz="2400" b="1" smtClean="0">
                <a:effectLst/>
              </a:rPr>
              <a:t>nem todos os indivíduos afetados por uma condição nosológica apresenta quadro clínico (evolução subclínica);</a:t>
            </a:r>
          </a:p>
          <a:p>
            <a:pPr eaLnBrk="1" hangingPunct="1"/>
            <a:r>
              <a:rPr lang="pt-BR" sz="2400" b="1" smtClean="0">
                <a:effectLst/>
              </a:rPr>
              <a:t>apenas uma parte dos que apresentam quadro típico procura o sistema formal de atendimento;</a:t>
            </a:r>
          </a:p>
          <a:p>
            <a:pPr eaLnBrk="1" hangingPunct="1"/>
            <a:r>
              <a:rPr lang="pt-BR" sz="2400" b="1" smtClean="0">
                <a:effectLst/>
              </a:rPr>
              <a:t>a assistência prestada a muitas doenças traduz a “ponta do </a:t>
            </a:r>
            <a:r>
              <a:rPr lang="pt-BR" sz="2400" b="1" i="1" smtClean="0">
                <a:effectLst/>
              </a:rPr>
              <a:t>iceberg</a:t>
            </a:r>
            <a:r>
              <a:rPr lang="pt-BR" sz="2400" b="1" smtClean="0">
                <a:effectLst/>
              </a:rPr>
              <a:t>”: ou seja, corresponde à demanda espontânea por serviços de saúde.</a:t>
            </a:r>
            <a:endParaRPr lang="en-US" sz="2400" b="1" smtClean="0">
              <a:effectLst/>
            </a:endParaRPr>
          </a:p>
        </p:txBody>
      </p:sp>
      <p:pic>
        <p:nvPicPr>
          <p:cNvPr id="8196" name="Picture 4" descr="imagem iceberg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700213"/>
            <a:ext cx="3028950" cy="4141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640763" cy="66690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Wingdings-Regular" charset="0"/>
              </a:rPr>
              <a:t/>
            </a:r>
            <a:b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Wingdings-Regular" charset="0"/>
              </a:rPr>
            </a:br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Wingdings-Regular" charset="0"/>
              </a:rPr>
              <a:t> </a:t>
            </a:r>
            <a:r>
              <a:rPr lang="pt-BR" sz="3600" dirty="0" smtClean="0">
                <a:solidFill>
                  <a:srgbClr val="000000"/>
                </a:solidFill>
                <a:effectLst/>
                <a:latin typeface="TimesNewRoman" charset="0"/>
              </a:rPr>
              <a:t>Conjunto de processos interativos compreendendo “as inter-relações do</a:t>
            </a:r>
            <a:r>
              <a:rPr lang="pt-B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NewRoman" charset="0"/>
              </a:rPr>
              <a:t> </a:t>
            </a:r>
            <a:r>
              <a:rPr lang="pt-BR" sz="3600" b="1" dirty="0" smtClean="0">
                <a:solidFill>
                  <a:schemeClr val="tx1"/>
                </a:solidFill>
                <a:latin typeface="TimesNewRoman,Bold" charset="0"/>
              </a:rPr>
              <a:t>agente, do suscetível e do meio ambiente</a:t>
            </a:r>
            <a:r>
              <a:rPr lang="en-US" sz="3600" b="1" dirty="0" smtClean="0">
                <a:solidFill>
                  <a:srgbClr val="FF0000"/>
                </a:solidFill>
                <a:latin typeface="TimesNewRoman,Bold" charset="0"/>
              </a:rPr>
              <a:t> </a:t>
            </a:r>
            <a:r>
              <a:rPr lang="pt-BR" sz="3600" dirty="0" smtClean="0">
                <a:solidFill>
                  <a:srgbClr val="000000"/>
                </a:solidFill>
                <a:effectLst/>
                <a:latin typeface="TimesNewRoman" charset="0"/>
              </a:rPr>
              <a:t>que afetam o processo global e seu desenvolvimento, desde as primeiras forças que criam o estímulo patológico no meio ambiente, ou qualquer outro </a:t>
            </a:r>
            <a:r>
              <a:rPr lang="pt-BR" sz="3600" dirty="0" smtClean="0">
                <a:solidFill>
                  <a:srgbClr val="000000"/>
                </a:solidFill>
                <a:effectLst/>
                <a:latin typeface="TimesNewRoman" charset="0"/>
              </a:rPr>
              <a:t>lugar </a:t>
            </a:r>
            <a:r>
              <a:rPr lang="pt-BR" sz="3600" dirty="0">
                <a:solidFill>
                  <a:srgbClr val="FF0000"/>
                </a:solidFill>
              </a:rPr>
              <a:t>(</a:t>
            </a:r>
            <a:r>
              <a:rPr lang="pt-BR" sz="3600" dirty="0" err="1">
                <a:solidFill>
                  <a:srgbClr val="FF0000"/>
                </a:solidFill>
              </a:rPr>
              <a:t>pré</a:t>
            </a:r>
            <a:r>
              <a:rPr lang="pt-BR" sz="3600" dirty="0">
                <a:solidFill>
                  <a:srgbClr val="FF0000"/>
                </a:solidFill>
              </a:rPr>
              <a:t>-patogênese</a:t>
            </a:r>
            <a:r>
              <a:rPr lang="pt-BR" sz="3600" dirty="0" smtClean="0">
                <a:solidFill>
                  <a:srgbClr val="FF0000"/>
                </a:solidFill>
              </a:rPr>
              <a:t>)</a:t>
            </a:r>
            <a:r>
              <a:rPr lang="pt-BR" sz="3600" dirty="0" smtClean="0">
                <a:solidFill>
                  <a:srgbClr val="000000"/>
                </a:solidFill>
                <a:effectLst/>
                <a:latin typeface="TimesNewRoman" charset="0"/>
              </a:rPr>
              <a:t>, </a:t>
            </a:r>
            <a:r>
              <a:rPr lang="pt-BR" sz="3600" dirty="0" smtClean="0">
                <a:solidFill>
                  <a:srgbClr val="000000"/>
                </a:solidFill>
                <a:effectLst/>
                <a:latin typeface="TimesNewRoman" charset="0"/>
              </a:rPr>
              <a:t>passando pela</a:t>
            </a:r>
            <a:r>
              <a:rPr lang="pt-B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NewRoman" charset="0"/>
              </a:rPr>
              <a:t> </a:t>
            </a:r>
            <a:r>
              <a:rPr lang="pt-BR" sz="3600" b="1" dirty="0" smtClean="0">
                <a:solidFill>
                  <a:srgbClr val="3333CD"/>
                </a:solidFill>
                <a:effectLst/>
                <a:latin typeface="TimesNewRoman,Bold" charset="0"/>
              </a:rPr>
              <a:t>resposta do homem ao estímulo, até</a:t>
            </a:r>
            <a:r>
              <a:rPr lang="en-US" sz="3600" b="1" dirty="0" smtClean="0">
                <a:solidFill>
                  <a:srgbClr val="3333CD"/>
                </a:solidFill>
                <a:effectLst/>
                <a:latin typeface="TimesNewRoman,Bold" charset="0"/>
              </a:rPr>
              <a:t> </a:t>
            </a:r>
            <a:r>
              <a:rPr lang="pt-BR" sz="3600" b="1" dirty="0" smtClean="0">
                <a:solidFill>
                  <a:srgbClr val="3333CD"/>
                </a:solidFill>
                <a:effectLst/>
                <a:latin typeface="TimesNewRoman,Bold" charset="0"/>
              </a:rPr>
              <a:t>as alterações que levam a um defeito, invalidez, recuperação ou </a:t>
            </a:r>
            <a:r>
              <a:rPr lang="pt-BR" sz="3600" b="1" dirty="0" smtClean="0">
                <a:solidFill>
                  <a:srgbClr val="3333CD"/>
                </a:solidFill>
                <a:effectLst/>
                <a:latin typeface="TimesNewRoman,Bold" charset="0"/>
              </a:rPr>
              <a:t>morte </a:t>
            </a:r>
            <a:r>
              <a:rPr lang="pt-BR" sz="3600" dirty="0" smtClean="0">
                <a:solidFill>
                  <a:srgbClr val="FF0000"/>
                </a:solidFill>
              </a:rPr>
              <a:t>(</a:t>
            </a:r>
            <a:r>
              <a:rPr lang="pt-BR" sz="3600" dirty="0">
                <a:solidFill>
                  <a:srgbClr val="FF0000"/>
                </a:solidFill>
              </a:rPr>
              <a:t>patogênese</a:t>
            </a:r>
            <a:r>
              <a:rPr lang="pt-BR" sz="3600" dirty="0" smtClean="0">
                <a:solidFill>
                  <a:srgbClr val="FF0000"/>
                </a:solidFill>
              </a:rPr>
              <a:t>)</a:t>
            </a:r>
            <a:r>
              <a:rPr lang="pt-BR" sz="3600" b="1" dirty="0" smtClean="0">
                <a:solidFill>
                  <a:srgbClr val="0070C0"/>
                </a:solidFill>
                <a:effectLst/>
                <a:latin typeface="TimesNewRoman" charset="0"/>
              </a:rPr>
              <a:t>”</a:t>
            </a:r>
            <a:r>
              <a:rPr lang="pt-BR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NewRoman" charset="0"/>
              </a:rPr>
              <a:t>(</a:t>
            </a:r>
            <a:r>
              <a:rPr lang="pt-BR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NewRoman" charset="0"/>
              </a:rPr>
              <a:t>Leavell</a:t>
            </a:r>
            <a:r>
              <a:rPr lang="pt-B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NewRoman" charset="0"/>
              </a:rPr>
              <a:t>&amp; Clark, 1976).</a:t>
            </a:r>
            <a:r>
              <a:rPr lang="pt-B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NewRoman" charset="0"/>
              </a:rPr>
              <a:t> </a:t>
            </a:r>
            <a:r>
              <a:rPr lang="pt-B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NewRoman" charset="0"/>
              </a:rPr>
              <a:t/>
            </a:r>
            <a:br>
              <a:rPr lang="pt-B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NewRoman" charset="0"/>
              </a:rPr>
            </a:br>
            <a:r>
              <a:rPr lang="pt-B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Wingdings-Regular" charset="0"/>
              </a:rPr>
              <a:t/>
            </a:r>
            <a:br>
              <a:rPr lang="pt-BR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Wingdings-Regular" charset="0"/>
              </a:rPr>
            </a:br>
            <a:r>
              <a:rPr lang="pt-BR" sz="3200" dirty="0" smtClean="0">
                <a:latin typeface="Wingdings-Regular" charset="0"/>
              </a:rPr>
              <a:t/>
            </a:r>
            <a:br>
              <a:rPr lang="pt-BR" sz="3200" dirty="0" smtClean="0">
                <a:latin typeface="Wingdings-Regular" charset="0"/>
              </a:rPr>
            </a:br>
            <a:endParaRPr lang="pt-BR" sz="3200" dirty="0" smtClean="0">
              <a:latin typeface="Wingdings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02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731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81013"/>
            <a:ext cx="782002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6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3679"/>
            <a:ext cx="8229600" cy="1143000"/>
          </a:xfrm>
        </p:spPr>
        <p:txBody>
          <a:bodyPr>
            <a:normAutofit/>
          </a:bodyPr>
          <a:lstStyle/>
          <a:p>
            <a:r>
              <a:rPr lang="pt-BR" sz="6000" b="1" dirty="0" smtClean="0"/>
              <a:t>PREVENÇÃO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00600"/>
          </a:xfrm>
        </p:spPr>
        <p:txBody>
          <a:bodyPr>
            <a:normAutofit/>
          </a:bodyPr>
          <a:lstStyle/>
          <a:p>
            <a:r>
              <a:rPr lang="pt-BR" sz="3600" dirty="0"/>
              <a:t>Ação antecipada, tendo por objetivo interceptar ou anular a evolução de uma doença na comunidade ou no indivíduo. Identifica riscos, atua sobre </a:t>
            </a:r>
            <a:r>
              <a:rPr lang="pt-BR" sz="3600" dirty="0" smtClean="0"/>
              <a:t>eles.</a:t>
            </a:r>
          </a:p>
          <a:p>
            <a:endParaRPr lang="pt-BR" sz="3600" dirty="0" smtClean="0"/>
          </a:p>
          <a:p>
            <a:r>
              <a:rPr lang="pt-BR" sz="3600" dirty="0"/>
              <a:t>“ação antecipada, baseada no conhecimento da história natural a fim de tornar improvável o progresso posterior da doença”.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17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399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5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1" y="1268760"/>
            <a:ext cx="914399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6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3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9144000" cy="1931987"/>
          </a:xfrm>
        </p:spPr>
        <p:txBody>
          <a:bodyPr lIns="92075" tIns="46038" rIns="92075" bIns="46038" anchorCtr="0">
            <a:normAutofit fontScale="90000"/>
          </a:bodyPr>
          <a:lstStyle/>
          <a:p>
            <a:pPr>
              <a:defRPr/>
            </a:pPr>
            <a:r>
              <a:rPr lang="pt-BR" sz="4800" b="1" dirty="0" smtClean="0">
                <a:solidFill>
                  <a:srgbClr val="FF3300"/>
                </a:solidFill>
                <a:effectLst/>
              </a:rPr>
              <a:t>Prevenção Primária</a:t>
            </a:r>
            <a:br>
              <a:rPr lang="pt-BR" sz="4800" b="1" dirty="0" smtClean="0">
                <a:solidFill>
                  <a:srgbClr val="FF3300"/>
                </a:solidFill>
                <a:effectLst/>
              </a:rPr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200" dirty="0" smtClean="0"/>
              <a:t>Prevenção da incidência de doença ou </a:t>
            </a:r>
            <a:r>
              <a:rPr lang="pt-BR" sz="3200" dirty="0" smtClean="0"/>
              <a:t>lesão </a:t>
            </a:r>
            <a:br>
              <a:rPr lang="pt-BR" sz="3200" dirty="0" smtClean="0"/>
            </a:br>
            <a:r>
              <a:rPr lang="pt-BR" sz="2800" dirty="0" smtClean="0"/>
              <a:t>A </a:t>
            </a:r>
            <a:r>
              <a:rPr lang="pt-BR" sz="2800" dirty="0"/>
              <a:t>prevenção primária é a realizada no período de </a:t>
            </a:r>
            <a:r>
              <a:rPr lang="pt-BR" sz="2800" dirty="0" err="1"/>
              <a:t>pré</a:t>
            </a:r>
            <a:r>
              <a:rPr lang="pt-BR" sz="2800" dirty="0"/>
              <a:t>-patogênese.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0"/>
            <a:ext cx="8229600" cy="384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BR" sz="4400" b="1" smtClean="0">
                <a:solidFill>
                  <a:srgbClr val="FFFF00"/>
                </a:solidFill>
                <a:effectLst/>
              </a:rPr>
              <a:t>I - Promoção da Saúde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400" b="1" smtClean="0">
                <a:solidFill>
                  <a:srgbClr val="FFFF00"/>
                </a:solidFill>
                <a:effectLst/>
              </a:rPr>
              <a:t>         </a:t>
            </a:r>
            <a:endParaRPr lang="pt-BR" sz="4400" b="1" smtClean="0">
              <a:solidFill>
                <a:srgbClr val="FFFF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pt-BR" sz="4400" b="1" smtClean="0">
              <a:solidFill>
                <a:srgbClr val="FFFF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sz="4400" b="1" smtClean="0">
                <a:solidFill>
                  <a:srgbClr val="FFFF00"/>
                </a:solidFill>
                <a:effectLst/>
              </a:rPr>
              <a:t>II – Proteção Específica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400" b="1" smtClean="0">
                <a:solidFill>
                  <a:srgbClr val="FFFF00"/>
                </a:solidFill>
                <a:effectLst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97389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91440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Ctr="0"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effectLst/>
              </a:rPr>
              <a:t>PROMOÇÃO DA SAÚDE</a:t>
            </a:r>
            <a:br>
              <a:rPr lang="pt-BR" b="1" dirty="0" smtClean="0">
                <a:solidFill>
                  <a:srgbClr val="FF0000"/>
                </a:solidFill>
                <a:effectLst/>
              </a:rPr>
            </a:br>
            <a:r>
              <a:rPr lang="pt-BR" dirty="0">
                <a:solidFill>
                  <a:srgbClr val="00B050"/>
                </a:solidFill>
              </a:rPr>
              <a:t>“medidas destinadas a desenvolver uma saúde ótima</a:t>
            </a:r>
            <a:r>
              <a:rPr lang="pt-BR" dirty="0" smtClean="0">
                <a:solidFill>
                  <a:srgbClr val="00B050"/>
                </a:solidFill>
              </a:rPr>
              <a:t>”</a:t>
            </a:r>
            <a:endParaRPr lang="pt-BR" b="1" dirty="0" smtClean="0">
              <a:solidFill>
                <a:srgbClr val="00B050"/>
              </a:solidFill>
              <a:effectLst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2800" dirty="0" smtClean="0">
                <a:effectLst/>
                <a:latin typeface="Arial" pitchFamily="34" charset="0"/>
              </a:rPr>
              <a:t>Moradia adequada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dirty="0" smtClean="0">
                <a:effectLst/>
                <a:latin typeface="Arial" pitchFamily="34" charset="0"/>
              </a:rPr>
              <a:t>Escolas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dirty="0" smtClean="0">
                <a:effectLst/>
                <a:latin typeface="Arial" pitchFamily="34" charset="0"/>
              </a:rPr>
              <a:t>Áreas de lazer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dirty="0" smtClean="0">
                <a:effectLst/>
                <a:latin typeface="Arial" pitchFamily="34" charset="0"/>
              </a:rPr>
              <a:t>Educação em todos os níveis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dirty="0" smtClean="0">
                <a:effectLst/>
                <a:latin typeface="Arial" pitchFamily="34" charset="0"/>
              </a:rPr>
              <a:t>Desenvolvimento Econômico e Social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dirty="0" smtClean="0">
                <a:effectLst/>
                <a:latin typeface="Arial" pitchFamily="34" charset="0"/>
              </a:rPr>
              <a:t>Implementação de Políticas Públicas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dirty="0" smtClean="0">
                <a:effectLst/>
                <a:latin typeface="Arial" pitchFamily="34" charset="0"/>
              </a:rPr>
              <a:t>Bom padrão de nutrição, ajustado às várias fases de desenvolvimento da vida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dirty="0" smtClean="0">
                <a:effectLst/>
                <a:latin typeface="Arial" pitchFamily="34" charset="0"/>
              </a:rPr>
              <a:t>Atenção ao desenvolvimento da personalidade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dirty="0" smtClean="0">
                <a:effectLst/>
                <a:latin typeface="Arial" pitchFamily="34" charset="0"/>
              </a:rPr>
              <a:t>condições agradáveis de trabalho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dirty="0" smtClean="0">
                <a:effectLst/>
                <a:latin typeface="Arial" pitchFamily="34" charset="0"/>
              </a:rPr>
              <a:t>Aconselhamento matrimonial e educação sexual e genética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dirty="0" smtClean="0">
                <a:effectLst/>
                <a:latin typeface="Arial" pitchFamily="34" charset="0"/>
              </a:rPr>
              <a:t>Exames seletivos periódicos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24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6821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8680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Ctr="0">
            <a:normAutofit fontScale="90000"/>
          </a:bodyPr>
          <a:lstStyle/>
          <a:p>
            <a:r>
              <a:rPr lang="pt-BR" sz="5400" b="1" dirty="0" smtClean="0">
                <a:solidFill>
                  <a:srgbClr val="FF0000"/>
                </a:solidFill>
                <a:effectLst/>
                <a:cs typeface="Times New Roman" pitchFamily="18" charset="0"/>
              </a:rPr>
              <a:t>PROTEÇÃO ESPECÍFICA</a:t>
            </a:r>
            <a:br>
              <a:rPr lang="pt-BR" sz="5400" b="1" dirty="0" smtClean="0">
                <a:solidFill>
                  <a:srgbClr val="FF0000"/>
                </a:solidFill>
                <a:effectLst/>
                <a:cs typeface="Times New Roman" pitchFamily="18" charset="0"/>
              </a:rPr>
            </a:br>
            <a:r>
              <a:rPr lang="pt-BR" sz="4000" dirty="0" smtClean="0">
                <a:solidFill>
                  <a:srgbClr val="00B050"/>
                </a:solidFill>
              </a:rPr>
              <a:t>“</a:t>
            </a:r>
            <a:r>
              <a:rPr lang="pt-BR" sz="4000" dirty="0">
                <a:solidFill>
                  <a:srgbClr val="00B050"/>
                </a:solidFill>
              </a:rPr>
              <a:t>contra agentes patológicos ou pelo estabelecimento de barreiras contra os agentes do meio ambiente</a:t>
            </a:r>
            <a:r>
              <a:rPr lang="pt-BR" sz="4000" dirty="0" smtClean="0">
                <a:solidFill>
                  <a:srgbClr val="00B050"/>
                </a:solidFill>
              </a:rPr>
              <a:t>”</a:t>
            </a:r>
            <a:r>
              <a:rPr lang="pt-BR" sz="4900" dirty="0" smtClean="0">
                <a:solidFill>
                  <a:srgbClr val="00B050"/>
                </a:solidFill>
                <a:effectLst/>
              </a:rPr>
              <a:t> </a:t>
            </a:r>
            <a:endParaRPr lang="pt-BR" sz="4900" dirty="0" smtClean="0">
              <a:solidFill>
                <a:srgbClr val="00B050"/>
              </a:solidFill>
              <a:effectLst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27275"/>
            <a:ext cx="91440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3600" dirty="0" smtClean="0">
                <a:effectLst/>
                <a:cs typeface="Times New Roman" pitchFamily="18" charset="0"/>
              </a:rPr>
              <a:t>Imunização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3600" dirty="0" smtClean="0">
                <a:effectLst/>
                <a:cs typeface="Times New Roman" pitchFamily="18" charset="0"/>
              </a:rPr>
              <a:t>Saúde ocupacional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3600" dirty="0" smtClean="0">
                <a:effectLst/>
                <a:cs typeface="Times New Roman" pitchFamily="18" charset="0"/>
              </a:rPr>
              <a:t>Higiene pessoal e do lar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3600" dirty="0" smtClean="0">
                <a:effectLst/>
                <a:cs typeface="Times New Roman" pitchFamily="18" charset="0"/>
              </a:rPr>
              <a:t>Proteção contra acidentes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3600" dirty="0" smtClean="0">
                <a:effectLst/>
                <a:cs typeface="Times New Roman" pitchFamily="18" charset="0"/>
              </a:rPr>
              <a:t>Aconselhamento genético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3600" dirty="0" smtClean="0">
                <a:effectLst/>
                <a:cs typeface="Times New Roman" pitchFamily="18" charset="0"/>
              </a:rPr>
              <a:t>Controle de vetores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3600" dirty="0" smtClean="0">
                <a:effectLst/>
              </a:rPr>
              <a:t>Uso de alimentos específicos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3600" dirty="0" smtClean="0">
                <a:effectLst/>
              </a:rPr>
              <a:t>Proteção contra substâncias carcinogênicas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8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5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0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6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6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9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6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0105"/>
            <a:ext cx="8763000" cy="6172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NewRoman" charset="0"/>
              </a:rPr>
              <a:t/>
            </a:r>
            <a:b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NewRoman" charset="0"/>
              </a:rPr>
            </a:br>
            <a:r>
              <a:rPr lang="pt-BR" sz="4000" b="1" dirty="0" smtClean="0">
                <a:solidFill>
                  <a:srgbClr val="FF0000"/>
                </a:solidFill>
                <a:effectLst/>
                <a:latin typeface="TimesNewRoman" charset="0"/>
              </a:rPr>
              <a:t>PREVENÇÃO SECUNDÁRIA </a:t>
            </a:r>
            <a:r>
              <a:rPr lang="pt-BR" sz="4000" b="1" dirty="0" smtClean="0">
                <a:solidFill>
                  <a:srgbClr val="FF0000"/>
                </a:solidFill>
                <a:effectLst/>
                <a:latin typeface="TimesNewRoman" charset="0"/>
              </a:rPr>
              <a:t/>
            </a:r>
            <a:br>
              <a:rPr lang="pt-BR" sz="4000" b="1" dirty="0" smtClean="0">
                <a:solidFill>
                  <a:srgbClr val="FF0000"/>
                </a:solidFill>
                <a:effectLst/>
                <a:latin typeface="TimesNewRoman" charset="0"/>
              </a:rPr>
            </a:br>
            <a:r>
              <a:rPr lang="pt-BR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NewRoman" charset="0"/>
              </a:rPr>
              <a:t/>
            </a:r>
            <a:br>
              <a:rPr lang="pt-BR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NewRoman" charset="0"/>
              </a:rPr>
            </a:br>
            <a:r>
              <a:rPr lang="pt-BR" sz="4000" dirty="0" smtClean="0">
                <a:solidFill>
                  <a:srgbClr val="000000"/>
                </a:solidFill>
                <a:effectLst/>
                <a:latin typeface="TimesNewRoman" charset="0"/>
              </a:rPr>
              <a:t>Diagnóstico Precoce, </a:t>
            </a:r>
            <a:r>
              <a:rPr lang="pt-BR" sz="4000" dirty="0" smtClean="0">
                <a:solidFill>
                  <a:srgbClr val="000000"/>
                </a:solidFill>
                <a:effectLst/>
                <a:latin typeface="Wingdings-Regular" charset="0"/>
              </a:rPr>
              <a:t> </a:t>
            </a:r>
            <a:r>
              <a:rPr lang="pt-BR" sz="4000" dirty="0" smtClean="0">
                <a:solidFill>
                  <a:srgbClr val="000000"/>
                </a:solidFill>
                <a:effectLst/>
                <a:latin typeface="TimesNewRoman" charset="0"/>
              </a:rPr>
              <a:t>rastreamento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NewRoman" charset="0"/>
              </a:rPr>
              <a:t> </a:t>
            </a:r>
            <a:r>
              <a:rPr lang="pt-BR" sz="4000" dirty="0" smtClean="0">
                <a:solidFill>
                  <a:srgbClr val="000000"/>
                </a:solidFill>
                <a:effectLst/>
                <a:latin typeface="TimesNewRoman" charset="0"/>
              </a:rPr>
              <a:t>(</a:t>
            </a:r>
            <a:r>
              <a:rPr lang="pt-BR" sz="4000" dirty="0" err="1" smtClean="0">
                <a:solidFill>
                  <a:srgbClr val="000000"/>
                </a:solidFill>
                <a:effectLst/>
                <a:latin typeface="TimesNewRoman" charset="0"/>
              </a:rPr>
              <a:t>screening</a:t>
            </a:r>
            <a:r>
              <a:rPr lang="pt-BR" sz="4000" dirty="0" smtClean="0">
                <a:solidFill>
                  <a:srgbClr val="000000"/>
                </a:solidFill>
                <a:effectLst/>
                <a:latin typeface="TimesNewRoman" charset="0"/>
              </a:rPr>
              <a:t>) para identificar a doença num estágio inicial e então melhorar o seu prognóstico (aumentar a probabilidade de cura ou prolongar o tempo de sobrevida) Ex: </a:t>
            </a:r>
            <a:r>
              <a:rPr lang="pt-BR" sz="4000" dirty="0" err="1" smtClean="0">
                <a:solidFill>
                  <a:srgbClr val="000000"/>
                </a:solidFill>
                <a:effectLst/>
                <a:latin typeface="TimesNewRoman" charset="0"/>
              </a:rPr>
              <a:t>papanicolaou</a:t>
            </a:r>
            <a:r>
              <a:rPr lang="pt-BR" sz="4000" dirty="0" smtClean="0">
                <a:solidFill>
                  <a:srgbClr val="000000"/>
                </a:solidFill>
                <a:effectLst/>
                <a:latin typeface="TimesNewRoman" charset="0"/>
              </a:rPr>
              <a:t> para detecção precoce de c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TimesNewRoman" charset="0"/>
              </a:rPr>
              <a:t>â</a:t>
            </a:r>
            <a:r>
              <a:rPr lang="pt-BR" sz="4000" dirty="0" err="1" smtClean="0">
                <a:solidFill>
                  <a:srgbClr val="000000"/>
                </a:solidFill>
                <a:effectLst/>
                <a:latin typeface="TimesNewRoman" charset="0"/>
              </a:rPr>
              <a:t>ncer</a:t>
            </a:r>
            <a:r>
              <a:rPr lang="pt-BR" sz="4000" dirty="0" smtClean="0">
                <a:solidFill>
                  <a:srgbClr val="000000"/>
                </a:solidFill>
                <a:effectLst/>
                <a:latin typeface="TimesNewRoman" charset="0"/>
              </a:rPr>
              <a:t> </a:t>
            </a:r>
            <a:r>
              <a:rPr lang="pt-BR" sz="4000" dirty="0" err="1" smtClean="0">
                <a:solidFill>
                  <a:srgbClr val="000000"/>
                </a:solidFill>
                <a:effectLst/>
                <a:latin typeface="TimesNewRoman" charset="0"/>
              </a:rPr>
              <a:t>cérvico</a:t>
            </a:r>
            <a:r>
              <a:rPr lang="pt-BR" sz="4000" dirty="0" smtClean="0">
                <a:solidFill>
                  <a:srgbClr val="000000"/>
                </a:solidFill>
                <a:effectLst/>
                <a:latin typeface="TimesNewRoman" charset="0"/>
              </a:rPr>
              <a:t> uterino</a:t>
            </a:r>
            <a:r>
              <a:rPr lang="pt-BR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NewRoman" charset="0"/>
              </a:rPr>
              <a:t> </a:t>
            </a:r>
            <a:br>
              <a:rPr lang="pt-BR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NewRoman" charset="0"/>
              </a:rPr>
            </a:br>
            <a:r>
              <a:rPr lang="pt-BR" sz="4000" dirty="0" smtClean="0">
                <a:latin typeface="TimesNewRoman" charset="0"/>
              </a:rPr>
              <a:t/>
            </a:r>
            <a:br>
              <a:rPr lang="pt-BR" sz="4000" dirty="0" smtClean="0">
                <a:latin typeface="TimesNewRoman" charset="0"/>
              </a:rPr>
            </a:br>
            <a:endParaRPr lang="pt-BR" sz="4000" dirty="0" smtClean="0">
              <a:latin typeface="TimesNew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b="1" smtClean="0">
                <a:solidFill>
                  <a:srgbClr val="FF3300"/>
                </a:solidFill>
                <a:effectLst/>
              </a:rPr>
              <a:t>PREVENÇÃO SECUNDÁRIA</a:t>
            </a:r>
          </a:p>
        </p:txBody>
      </p:sp>
      <p:sp>
        <p:nvSpPr>
          <p:cNvPr id="268291" name="Content Placeholder 2"/>
          <p:cNvSpPr>
            <a:spLocks noGrp="1"/>
          </p:cNvSpPr>
          <p:nvPr>
            <p:ph idx="4294967295"/>
          </p:nvPr>
        </p:nvSpPr>
        <p:spPr>
          <a:xfrm>
            <a:off x="0" y="685800"/>
            <a:ext cx="9144000" cy="5695528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sz="2800" dirty="0" smtClean="0"/>
          </a:p>
          <a:p>
            <a:pPr eaLnBrk="1" hangingPunct="1">
              <a:defRPr/>
            </a:pPr>
            <a:r>
              <a:rPr lang="pt-BR" sz="4200" b="1" dirty="0" smtClean="0">
                <a:latin typeface="+mj-lt"/>
              </a:rPr>
              <a:t>Diagnóstico e tratamento precoce:</a:t>
            </a:r>
          </a:p>
          <a:p>
            <a:pPr lvl="1" eaLnBrk="1" hangingPunct="1">
              <a:defRPr/>
            </a:pPr>
            <a:r>
              <a:rPr lang="pt-BR" sz="3800" dirty="0" smtClean="0">
                <a:effectLst/>
                <a:latin typeface="+mj-lt"/>
              </a:rPr>
              <a:t>Medidas individuais e coletivas para descoberta de casos;</a:t>
            </a:r>
          </a:p>
          <a:p>
            <a:pPr lvl="1" eaLnBrk="1" hangingPunct="1">
              <a:defRPr/>
            </a:pPr>
            <a:r>
              <a:rPr lang="pt-BR" sz="3800" dirty="0" smtClean="0">
                <a:effectLst/>
                <a:latin typeface="+mj-lt"/>
              </a:rPr>
              <a:t>Pesquisa de triagem e exames seletivos, a fim de curar e evitar o processo de doença;</a:t>
            </a:r>
          </a:p>
          <a:p>
            <a:pPr lvl="1" eaLnBrk="1" hangingPunct="1">
              <a:defRPr/>
            </a:pPr>
            <a:r>
              <a:rPr lang="pt-BR" sz="3800" dirty="0" smtClean="0">
                <a:effectLst/>
                <a:latin typeface="+mj-lt"/>
              </a:rPr>
              <a:t>Evitar a propagação de doenças contagiosas;</a:t>
            </a:r>
          </a:p>
          <a:p>
            <a:pPr lvl="1" eaLnBrk="1" hangingPunct="1">
              <a:defRPr/>
            </a:pPr>
            <a:r>
              <a:rPr lang="pt-BR" sz="3800" dirty="0" smtClean="0">
                <a:effectLst/>
                <a:latin typeface="+mj-lt"/>
              </a:rPr>
              <a:t>Evitar complicações e seqüelas;</a:t>
            </a:r>
          </a:p>
          <a:p>
            <a:pPr lvl="1" eaLnBrk="1" hangingPunct="1">
              <a:defRPr/>
            </a:pPr>
            <a:r>
              <a:rPr lang="pt-BR" sz="3800" dirty="0" smtClean="0">
                <a:effectLst/>
                <a:latin typeface="+mj-lt"/>
              </a:rPr>
              <a:t>Encurtar o período de invalidez. </a:t>
            </a:r>
            <a:endParaRPr lang="pt-BR" sz="3300" dirty="0" smtClean="0">
              <a:effectLst/>
              <a:latin typeface="+mj-lt"/>
            </a:endParaRPr>
          </a:p>
          <a:p>
            <a:pPr eaLnBrk="1" hangingPunct="1">
              <a:defRPr/>
            </a:pPr>
            <a:endParaRPr lang="pt-BR" sz="4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3200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79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9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3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6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7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64563" cy="6096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NewRoman" charset="0"/>
              </a:rPr>
              <a:t/>
            </a:r>
            <a:b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NewRoman" charset="0"/>
              </a:rPr>
            </a:br>
            <a:r>
              <a:rPr lang="pt-BR" b="1" dirty="0" smtClean="0">
                <a:solidFill>
                  <a:srgbClr val="FF0000"/>
                </a:solidFill>
                <a:effectLst/>
                <a:latin typeface="TimesNewRoman" charset="0"/>
              </a:rPr>
              <a:t>PREVENÇÃO TERCIÁRIA </a:t>
            </a:r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NewRoman" charset="0"/>
              </a:rPr>
              <a:t/>
            </a:r>
            <a:b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NewRoman" charset="0"/>
              </a:rPr>
            </a:br>
            <a:r>
              <a:rPr lang="pt-BR" dirty="0" smtClean="0">
                <a:solidFill>
                  <a:srgbClr val="000000"/>
                </a:solidFill>
                <a:effectLst/>
                <a:latin typeface="TimesNewRoman" charset="0"/>
              </a:rPr>
              <a:t>Prevenção de incapacidade através de medidas destinadas à reabilitação. Ex: o processo de reeducação e readaptação de pessoas com defeitos após acidentes ou devido a seqüelas de doenças.</a:t>
            </a:r>
            <a: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NewRoman" charset="0"/>
              </a:rPr>
              <a:t> </a:t>
            </a:r>
            <a:br>
              <a:rPr lang="pt-B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NewRoman" charset="0"/>
              </a:rPr>
            </a:br>
            <a:r>
              <a:rPr lang="pt-BR" dirty="0" smtClean="0">
                <a:latin typeface="TimesNewRoman" charset="0"/>
              </a:rPr>
              <a:t/>
            </a:r>
            <a:br>
              <a:rPr lang="pt-BR" dirty="0" smtClean="0">
                <a:latin typeface="TimesNewRoman" charset="0"/>
              </a:rPr>
            </a:br>
            <a:endParaRPr lang="pt-BR" dirty="0" smtClean="0">
              <a:latin typeface="TimesNew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13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sz="4800" b="1" dirty="0" smtClean="0">
                <a:solidFill>
                  <a:srgbClr val="FF3300"/>
                </a:solidFill>
                <a:effectLst/>
              </a:rPr>
              <a:t>PREVENÇÃO TERCIÁRIA</a:t>
            </a:r>
            <a:r>
              <a:rPr lang="pt-BR" sz="4800" b="1" dirty="0" smtClean="0">
                <a:solidFill>
                  <a:srgbClr val="FF3300"/>
                </a:solidFill>
                <a:effectLst/>
              </a:rPr>
              <a:t/>
            </a:r>
            <a:br>
              <a:rPr lang="pt-BR" sz="4800" b="1" dirty="0" smtClean="0">
                <a:solidFill>
                  <a:srgbClr val="FF3300"/>
                </a:solidFill>
                <a:effectLst/>
              </a:rPr>
            </a:br>
            <a:endParaRPr lang="en-US" sz="4800" b="1" dirty="0" smtClean="0">
              <a:solidFill>
                <a:srgbClr val="FF3300"/>
              </a:solidFill>
              <a:effectLst/>
            </a:endParaRPr>
          </a:p>
        </p:txBody>
      </p:sp>
      <p:sp>
        <p:nvSpPr>
          <p:cNvPr id="269315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pt-BR" sz="3000" b="1" dirty="0" smtClean="0"/>
              <a:t>Limitação da Invalidez:</a:t>
            </a:r>
          </a:p>
          <a:p>
            <a:pPr lvl="1" eaLnBrk="1" hangingPunct="1">
              <a:defRPr/>
            </a:pPr>
            <a:r>
              <a:rPr lang="pt-BR" sz="3000" dirty="0" smtClean="0">
                <a:effectLst/>
              </a:rPr>
              <a:t>Instituir tratamento adequado para interromper o processo mórbido e evitar futuras complicações e seqüelas;</a:t>
            </a:r>
          </a:p>
          <a:p>
            <a:pPr lvl="1" eaLnBrk="1" hangingPunct="1">
              <a:defRPr/>
            </a:pPr>
            <a:r>
              <a:rPr lang="pt-BR" sz="3000" dirty="0" smtClean="0">
                <a:effectLst/>
              </a:rPr>
              <a:t>Provisão de meios para limitar a invalidez e evitar a </a:t>
            </a:r>
            <a:r>
              <a:rPr lang="pt-BR" sz="3000" dirty="0" smtClean="0">
                <a:effectLst/>
              </a:rPr>
              <a:t>morte.</a:t>
            </a:r>
            <a:r>
              <a:rPr lang="pt-BR" sz="3900" dirty="0"/>
              <a:t> </a:t>
            </a:r>
            <a:r>
              <a:rPr lang="pt-BR" sz="3000" dirty="0" err="1" smtClean="0">
                <a:effectLst/>
              </a:rPr>
              <a:t>Ex</a:t>
            </a:r>
            <a:r>
              <a:rPr lang="pt-BR" sz="3000" dirty="0" smtClean="0">
                <a:effectLst/>
              </a:rPr>
              <a:t>: </a:t>
            </a:r>
            <a:r>
              <a:rPr lang="pt-BR" sz="3000" dirty="0" smtClean="0">
                <a:effectLst/>
              </a:rPr>
              <a:t>Reabilitação pós-derrame; controle do diabetes; tratamento </a:t>
            </a:r>
            <a:r>
              <a:rPr lang="pt-BR" sz="3000" dirty="0" err="1" smtClean="0">
                <a:effectLst/>
              </a:rPr>
              <a:t>anti-retroviral</a:t>
            </a:r>
            <a:r>
              <a:rPr lang="pt-BR" sz="3000" dirty="0" smtClean="0">
                <a:effectLst/>
              </a:rPr>
              <a:t> para HIV</a:t>
            </a:r>
            <a:endParaRPr lang="pt-BR" sz="3000" dirty="0" smtClean="0"/>
          </a:p>
          <a:p>
            <a:pPr lvl="1" eaLnBrk="1" hangingPunct="1">
              <a:defRPr/>
            </a:pPr>
            <a:r>
              <a:rPr lang="pt-BR" sz="3000" dirty="0" smtClean="0">
                <a:effectLst/>
              </a:rPr>
              <a:t>Educação do público e indústrias, no sentido de que empreguem o reabilitado;</a:t>
            </a:r>
          </a:p>
          <a:p>
            <a:pPr lvl="1" eaLnBrk="1" hangingPunct="1">
              <a:defRPr/>
            </a:pPr>
            <a:r>
              <a:rPr lang="pt-BR" sz="3000" dirty="0" smtClean="0">
                <a:effectLst/>
              </a:rPr>
              <a:t>Emprego tão completo quanto possível;</a:t>
            </a:r>
          </a:p>
          <a:p>
            <a:pPr lvl="1" eaLnBrk="1" hangingPunct="1">
              <a:defRPr/>
            </a:pPr>
            <a:r>
              <a:rPr lang="pt-BR" sz="3000" dirty="0" smtClean="0">
                <a:effectLst/>
              </a:rPr>
              <a:t>Colocação seletiva;</a:t>
            </a:r>
          </a:p>
          <a:p>
            <a:pPr lvl="1" eaLnBrk="1" hangingPunct="1">
              <a:defRPr/>
            </a:pPr>
            <a:r>
              <a:rPr lang="pt-BR" sz="3000" dirty="0" smtClean="0">
                <a:effectLst/>
              </a:rPr>
              <a:t>Terapia ocupacional em hospitais;</a:t>
            </a:r>
          </a:p>
          <a:p>
            <a:pPr lvl="1" eaLnBrk="1" hangingPunct="1">
              <a:defRPr/>
            </a:pPr>
            <a:r>
              <a:rPr lang="pt-BR" sz="3000" dirty="0" smtClean="0">
                <a:effectLst/>
              </a:rPr>
              <a:t>Utilização de asilos.</a:t>
            </a:r>
          </a:p>
          <a:p>
            <a:pPr eaLnBrk="1" hangingPunct="1">
              <a:defRPr/>
            </a:pPr>
            <a:endParaRPr lang="pt-BR" sz="24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pt-BR" sz="1800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02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b="1" dirty="0">
                <a:solidFill>
                  <a:srgbClr val="FF3300"/>
                </a:solidFill>
              </a:rPr>
              <a:t>PREVENÇÃO QUATERNÁRIA</a:t>
            </a:r>
            <a:r>
              <a:rPr lang="pt-BR" dirty="0"/>
              <a:t> </a:t>
            </a:r>
            <a:endParaRPr lang="pt-BR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pt-BR" sz="4400" dirty="0" smtClean="0"/>
              <a:t>N</a:t>
            </a:r>
            <a:r>
              <a:rPr lang="pt-BR" sz="4400" dirty="0" smtClean="0">
                <a:effectLst/>
              </a:rPr>
              <a:t>ível </a:t>
            </a:r>
            <a:r>
              <a:rPr lang="pt-BR" sz="4400" dirty="0" smtClean="0">
                <a:effectLst/>
              </a:rPr>
              <a:t>mais elevado de prevenção em saúde </a:t>
            </a:r>
            <a:r>
              <a:rPr lang="pt-BR" sz="4400" dirty="0" smtClean="0"/>
              <a:t>que </a:t>
            </a:r>
            <a:r>
              <a:rPr lang="pt-BR" sz="4400" dirty="0" smtClean="0">
                <a:effectLst/>
              </a:rPr>
              <a:t>consiste </a:t>
            </a:r>
            <a:r>
              <a:rPr lang="pt-BR" sz="4400" dirty="0" smtClean="0">
                <a:effectLst/>
              </a:rPr>
              <a:t>na «detecção de indivíduos em risco de </a:t>
            </a:r>
            <a:r>
              <a:rPr lang="pt-BR" sz="4400" dirty="0" err="1" smtClean="0">
                <a:effectLst/>
              </a:rPr>
              <a:t>sobretratamento</a:t>
            </a:r>
            <a:r>
              <a:rPr lang="pt-BR" sz="4400" dirty="0" smtClean="0">
                <a:effectLst/>
              </a:rPr>
              <a:t> </a:t>
            </a:r>
            <a:r>
              <a:rPr lang="pt-BR" sz="4400" i="1" dirty="0" smtClean="0">
                <a:effectLst/>
              </a:rPr>
              <a:t>(</a:t>
            </a:r>
            <a:r>
              <a:rPr lang="pt-BR" sz="4400" i="1" dirty="0" err="1" smtClean="0">
                <a:effectLst/>
              </a:rPr>
              <a:t>overmedicalisation</a:t>
            </a:r>
            <a:r>
              <a:rPr lang="pt-BR" sz="4400" i="1" dirty="0" smtClean="0">
                <a:effectLst/>
              </a:rPr>
              <a:t>) </a:t>
            </a:r>
            <a:r>
              <a:rPr lang="pt-BR" sz="4400" dirty="0" smtClean="0">
                <a:effectLst/>
              </a:rPr>
              <a:t>para os proteger de novas intervenções médicas inapropriadas e sugerir- -lhes alternativas eticamente aceitáveis» </a:t>
            </a:r>
            <a:r>
              <a:rPr lang="pt-BR" sz="3600" dirty="0" smtClean="0">
                <a:effectLst/>
              </a:rPr>
              <a:t>(</a:t>
            </a:r>
            <a:r>
              <a:rPr lang="pt-BR" sz="3600" dirty="0" err="1" smtClean="0">
                <a:effectLst/>
              </a:rPr>
              <a:t>Jamoulle</a:t>
            </a:r>
            <a:r>
              <a:rPr lang="pt-BR" sz="3600" dirty="0" smtClean="0">
                <a:effectLst/>
              </a:rPr>
              <a:t>, 2000).</a:t>
            </a:r>
          </a:p>
        </p:txBody>
      </p:sp>
    </p:spTree>
    <p:extLst>
      <p:ext uri="{BB962C8B-B14F-4D97-AF65-F5344CB8AC3E}">
        <p14:creationId xmlns:p14="http://schemas.microsoft.com/office/powerpoint/2010/main" val="42551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b="1" dirty="0">
                <a:solidFill>
                  <a:srgbClr val="FF3300"/>
                </a:solidFill>
              </a:rPr>
              <a:t>PREVENÇÃO QUATERNÁRIA</a:t>
            </a:r>
            <a:r>
              <a:rPr lang="pt-BR" dirty="0"/>
              <a:t> </a:t>
            </a:r>
            <a:endParaRPr lang="pt-BR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dirty="0" smtClean="0">
                <a:effectLst/>
              </a:rPr>
              <a:t> </a:t>
            </a:r>
            <a:r>
              <a:rPr lang="pt-BR" sz="3600" dirty="0" smtClean="0">
                <a:effectLst/>
              </a:rPr>
              <a:t>“evitar ou atenuar o excesso de intervencionismo médico” associado a atos médicos desnecessários ou </a:t>
            </a:r>
            <a:r>
              <a:rPr lang="pt-BR" sz="3600" dirty="0" smtClean="0">
                <a:effectLst/>
              </a:rPr>
              <a:t>injustificados </a:t>
            </a:r>
          </a:p>
          <a:p>
            <a:pPr eaLnBrk="1" hangingPunct="1">
              <a:lnSpc>
                <a:spcPct val="90000"/>
              </a:lnSpc>
            </a:pPr>
            <a:r>
              <a:rPr lang="pt-BR" sz="3600" dirty="0" smtClean="0">
                <a:effectLst/>
              </a:rPr>
              <a:t>capacitar </a:t>
            </a:r>
            <a:r>
              <a:rPr lang="pt-BR" sz="3600" dirty="0" smtClean="0">
                <a:effectLst/>
              </a:rPr>
              <a:t>os pacientes, ao fornecer- lhes a informação necessária e suficiente para poderem tomar decisões autônomas, sem falsas expectativas, conhecendo as vantagens e os inconvenientes dos métodos diagnósticos ou terapêuticos propostos </a:t>
            </a:r>
            <a:r>
              <a:rPr lang="pt-BR" sz="2800" dirty="0" smtClean="0">
                <a:effectLst/>
              </a:rPr>
              <a:t>(</a:t>
            </a:r>
            <a:r>
              <a:rPr lang="pt-BR" sz="2800" dirty="0" err="1" smtClean="0">
                <a:effectLst/>
              </a:rPr>
              <a:t>Gérvas</a:t>
            </a:r>
            <a:r>
              <a:rPr lang="pt-BR" sz="2800" dirty="0" smtClean="0">
                <a:effectLst/>
              </a:rPr>
              <a:t> e </a:t>
            </a:r>
            <a:r>
              <a:rPr lang="pt-BR" sz="2800" dirty="0" err="1" smtClean="0">
                <a:effectLst/>
              </a:rPr>
              <a:t>Férnandez</a:t>
            </a:r>
            <a:r>
              <a:rPr lang="pt-BR" sz="2800" dirty="0" smtClean="0">
                <a:effectLst/>
              </a:rPr>
              <a:t>, 2003</a:t>
            </a:r>
            <a:r>
              <a:rPr lang="pt-BR" sz="2800" dirty="0" smtClean="0">
                <a:effectLst/>
              </a:rPr>
              <a:t>).</a:t>
            </a:r>
            <a:endParaRPr lang="pt-BR" sz="2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08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3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PARA APRESENTAÇÃO DO TRABALHO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APRESENTE AÇÕES DE PROMOÇÃO DA SAÚDE E PROTEÇÃO ESPECÍFICA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52490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6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PARA APRESENTAÇÃO DO TRABALHO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IDENTIFIQUE AS SITUAÇÕES (CARACTERÍSTICAS) DO HOSPEDEIRO, AMBIENTE E AGENTE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260549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667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t-BR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t-BR" sz="3600" b="1" dirty="0" smtClean="0">
                <a:effectLst/>
                <a:latin typeface="Arial" pitchFamily="34" charset="0"/>
              </a:rPr>
              <a:t>Fase inicial ou fase de suscetibilidade ou </a:t>
            </a:r>
            <a:r>
              <a:rPr lang="pt-BR" sz="3600" b="1" dirty="0" err="1" smtClean="0">
                <a:effectLst/>
                <a:latin typeface="Arial" pitchFamily="34" charset="0"/>
              </a:rPr>
              <a:t>pr</a:t>
            </a:r>
            <a:r>
              <a:rPr lang="en-US" sz="3600" b="1" dirty="0" smtClean="0">
                <a:effectLst/>
                <a:latin typeface="Arial" pitchFamily="34" charset="0"/>
              </a:rPr>
              <a:t>é-</a:t>
            </a:r>
            <a:r>
              <a:rPr lang="en-US" sz="3600" b="1" dirty="0" err="1" smtClean="0">
                <a:effectLst/>
                <a:latin typeface="Arial" pitchFamily="34" charset="0"/>
              </a:rPr>
              <a:t>patogênica</a:t>
            </a:r>
            <a:r>
              <a:rPr lang="en-US" sz="3600" b="1" dirty="0" smtClean="0">
                <a:effectLst/>
                <a:latin typeface="Arial" pitchFamily="34" charset="0"/>
              </a:rPr>
              <a:t> </a:t>
            </a:r>
            <a:r>
              <a:rPr lang="en-US" sz="3600" b="1" dirty="0" err="1" smtClean="0">
                <a:effectLst/>
                <a:latin typeface="Arial" pitchFamily="34" charset="0"/>
              </a:rPr>
              <a:t>ou</a:t>
            </a:r>
            <a:r>
              <a:rPr lang="en-US" sz="3600" b="1" dirty="0" smtClean="0">
                <a:effectLst/>
                <a:latin typeface="Arial" pitchFamily="34" charset="0"/>
              </a:rPr>
              <a:t> </a:t>
            </a:r>
            <a:r>
              <a:rPr lang="en-US" sz="3600" b="1" dirty="0" err="1" smtClean="0">
                <a:effectLst/>
                <a:latin typeface="Arial" pitchFamily="34" charset="0"/>
              </a:rPr>
              <a:t>pré-patológica</a:t>
            </a:r>
            <a:r>
              <a:rPr lang="pt-BR" sz="3600" b="1" dirty="0" smtClean="0">
                <a:effectLst/>
                <a:latin typeface="Arial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3600" b="1" dirty="0" smtClean="0">
                <a:effectLst/>
                <a:latin typeface="Arial" pitchFamily="34" charset="0"/>
              </a:rPr>
              <a:t>Fase patogênica ou </a:t>
            </a:r>
            <a:r>
              <a:rPr lang="en-US" sz="3600" b="1" dirty="0" err="1" smtClean="0">
                <a:effectLst/>
                <a:latin typeface="Arial" pitchFamily="34" charset="0"/>
              </a:rPr>
              <a:t>patológica</a:t>
            </a:r>
            <a:r>
              <a:rPr lang="en-US" sz="3600" b="1" dirty="0" smtClean="0">
                <a:effectLst/>
                <a:latin typeface="Arial" pitchFamily="34" charset="0"/>
              </a:rPr>
              <a:t> </a:t>
            </a:r>
            <a:r>
              <a:rPr lang="pt-BR" sz="3600" b="1" dirty="0" smtClean="0">
                <a:effectLst/>
                <a:latin typeface="Arial" pitchFamily="34" charset="0"/>
              </a:rPr>
              <a:t>pré-Clínica;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3600" b="1" dirty="0" smtClean="0">
                <a:effectLst/>
                <a:latin typeface="Arial" pitchFamily="34" charset="0"/>
              </a:rPr>
              <a:t>Fase patogênica ou </a:t>
            </a:r>
            <a:r>
              <a:rPr lang="en-US" sz="3600" b="1" dirty="0" err="1" smtClean="0">
                <a:effectLst/>
                <a:latin typeface="Arial" pitchFamily="34" charset="0"/>
              </a:rPr>
              <a:t>patológica</a:t>
            </a:r>
            <a:r>
              <a:rPr lang="en-US" sz="3600" b="1" dirty="0" smtClean="0">
                <a:effectLst/>
                <a:latin typeface="Arial" pitchFamily="34" charset="0"/>
              </a:rPr>
              <a:t> </a:t>
            </a:r>
            <a:r>
              <a:rPr lang="pt-BR" sz="3600" b="1" dirty="0" smtClean="0">
                <a:effectLst/>
                <a:latin typeface="Arial" pitchFamily="34" charset="0"/>
              </a:rPr>
              <a:t>clínica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3600" b="1" dirty="0" smtClean="0">
                <a:effectLst/>
                <a:latin typeface="Arial" pitchFamily="34" charset="0"/>
              </a:rPr>
              <a:t>Fase de desenlace ou residual (morte ou cura)</a:t>
            </a:r>
            <a:r>
              <a:rPr lang="pt-BR" sz="4400" dirty="0" smtClean="0">
                <a:effectLst/>
                <a:latin typeface="Arial" pitchFamily="34" charset="0"/>
              </a:rPr>
              <a:t> </a:t>
            </a:r>
            <a:endParaRPr lang="en-US" sz="4400" dirty="0" smtClean="0">
              <a:effectLst/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t-BR" dirty="0" smtClean="0">
              <a:effectLst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447800"/>
          </a:xfrm>
        </p:spPr>
        <p:txBody>
          <a:bodyPr/>
          <a:lstStyle/>
          <a:p>
            <a:pPr eaLnBrk="1" hangingPunct="1"/>
            <a:r>
              <a:rPr lang="pt-BR" b="1" smtClean="0">
                <a:solidFill>
                  <a:srgbClr val="FF3300"/>
                </a:solidFill>
                <a:effectLst/>
              </a:rPr>
              <a:t>A História Natural da Doença é subdividida em 4 fases:</a:t>
            </a:r>
          </a:p>
        </p:txBody>
      </p:sp>
    </p:spTree>
    <p:extLst>
      <p:ext uri="{BB962C8B-B14F-4D97-AF65-F5344CB8AC3E}">
        <p14:creationId xmlns:p14="http://schemas.microsoft.com/office/powerpoint/2010/main" val="29895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0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1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4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626</Words>
  <Application>Microsoft Office PowerPoint</Application>
  <PresentationFormat>Apresentação na tela (4:3)</PresentationFormat>
  <Paragraphs>110</Paragraphs>
  <Slides>41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Tema do Office</vt:lpstr>
      <vt:lpstr>HISTÓRIA NATURAL DAS DOENÇAS E NÍVEIS DE PREVENÇÃO</vt:lpstr>
      <vt:lpstr>  Conjunto de processos interativos compreendendo “as inter-relações do agente, do suscetível e do meio ambiente que afetam o processo global e seu desenvolvimento, desde as primeiras forças que criam o estímulo patológico no meio ambiente, ou qualquer outro lugar (pré-patogênese), passando pela resposta do homem ao estímulo, até as alterações que levam a um defeito, invalidez, recuperação ou morte (patogênese)”(Leavell&amp; Clark, 1976).    </vt:lpstr>
      <vt:lpstr>Apresentação do PowerPoint</vt:lpstr>
      <vt:lpstr>Apresentação do PowerPoint</vt:lpstr>
      <vt:lpstr>Apresentação do PowerPoint</vt:lpstr>
      <vt:lpstr>PARA APRESENTAÇÃO DO TRABALHO</vt:lpstr>
      <vt:lpstr>A História Natural da Doença é subdividida em 4 fases: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Períodos Pré-Patológico e Patológico da História Natural da Doença      (Leavell &amp; Clark, 1976 apud Pereira, 1999)</vt:lpstr>
      <vt:lpstr>História Natural da Doença</vt:lpstr>
      <vt:lpstr>Metáfora da “ponta do iceberg”: </vt:lpstr>
      <vt:lpstr>Apresentação do PowerPoint</vt:lpstr>
      <vt:lpstr>Apresentação do PowerPoint</vt:lpstr>
      <vt:lpstr>PREVENÇÃO</vt:lpstr>
      <vt:lpstr>Apresentação do PowerPoint</vt:lpstr>
      <vt:lpstr>Apresentação do PowerPoint</vt:lpstr>
      <vt:lpstr>Apresentação do PowerPoint</vt:lpstr>
      <vt:lpstr>Prevenção Primária  Prevenção da incidência de doença ou lesão  A prevenção primária é a realizada no período de pré-patogênese. </vt:lpstr>
      <vt:lpstr>PROMOÇÃO DA SAÚDE “medidas destinadas a desenvolver uma saúde ótima”</vt:lpstr>
      <vt:lpstr>PROTEÇÃO ESPECÍFICA “contra agentes patológicos ou pelo estabelecimento de barreiras contra os agentes do meio ambiente” </vt:lpstr>
      <vt:lpstr>Apresentação do PowerPoint</vt:lpstr>
      <vt:lpstr>Apresentação do PowerPoint</vt:lpstr>
      <vt:lpstr> PREVENÇÃO SECUNDÁRIA   Diagnóstico Precoce,  rastreamento (screening) para identificar a doença num estágio inicial e então melhorar o seu prognóstico (aumentar a probabilidade de cura ou prolongar o tempo de sobrevida) Ex: papanicolaou para detecção precoce de câncer cérvico uterino   </vt:lpstr>
      <vt:lpstr>PREVENÇÃO SECUNDÁRIA</vt:lpstr>
      <vt:lpstr>Apresentação do PowerPoint</vt:lpstr>
      <vt:lpstr>Apresentação do PowerPoint</vt:lpstr>
      <vt:lpstr> PREVENÇÃO TERCIÁRIA  Prevenção de incapacidade através de medidas destinadas à reabilitação. Ex: o processo de reeducação e readaptação de pessoas com defeitos após acidentes ou devido a seqüelas de doenças.   </vt:lpstr>
      <vt:lpstr>PREVENÇÃO TERCIÁRIA </vt:lpstr>
      <vt:lpstr>PREVENÇÃO QUATERNÁRIA </vt:lpstr>
      <vt:lpstr>PREVENÇÃO QUATERNÁRIA </vt:lpstr>
      <vt:lpstr>Apresentação do PowerPoint</vt:lpstr>
      <vt:lpstr>Apresentação do PowerPoint</vt:lpstr>
      <vt:lpstr>PARA APRESENTAÇÃO DO TRABALHO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Isabela</dc:creator>
  <cp:lastModifiedBy>Isabela</cp:lastModifiedBy>
  <cp:revision>16</cp:revision>
  <dcterms:created xsi:type="dcterms:W3CDTF">2020-06-05T18:14:39Z</dcterms:created>
  <dcterms:modified xsi:type="dcterms:W3CDTF">2020-06-07T12:53:45Z</dcterms:modified>
</cp:coreProperties>
</file>