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84" r:id="rId4"/>
    <p:sldId id="266" r:id="rId5"/>
    <p:sldId id="283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56" r:id="rId21"/>
    <p:sldId id="257" r:id="rId22"/>
    <p:sldId id="258" r:id="rId23"/>
    <p:sldId id="259" r:id="rId24"/>
    <p:sldId id="260" r:id="rId25"/>
    <p:sldId id="261" r:id="rId26"/>
    <p:sldId id="262" r:id="rId27"/>
    <p:sldId id="263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t>16/05/2020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faculdadedama.com.br/downloads/NORMALIZACAO_DAMA.pdf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74638"/>
            <a:ext cx="8964488" cy="1143000"/>
          </a:xfrm>
        </p:spPr>
        <p:txBody>
          <a:bodyPr>
            <a:normAutofit fontScale="9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UTILIZAÇÃO DA NORMAS PARA TRABALHOS CIENTÍFICOS/ACADÊMICOS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700808"/>
            <a:ext cx="8640960" cy="4886003"/>
          </a:xfrm>
        </p:spPr>
        <p:txBody>
          <a:bodyPr>
            <a:normAutofit fontScale="92500" lnSpcReduction="10000"/>
          </a:bodyPr>
          <a:lstStyle/>
          <a:p>
            <a:r>
              <a:rPr lang="pt-BR" dirty="0">
                <a:hlinkClick r:id="rId2"/>
              </a:rPr>
              <a:t>http://</a:t>
            </a:r>
            <a:r>
              <a:rPr lang="pt-BR" dirty="0" smtClean="0">
                <a:hlinkClick r:id="rId2"/>
              </a:rPr>
              <a:t>faculdadedama.com.br/downloads/NORMALIZACAO_DAMA.pdf</a:t>
            </a:r>
            <a:endParaRPr lang="pt-BR" dirty="0" smtClean="0"/>
          </a:p>
          <a:p>
            <a:r>
              <a:rPr lang="pt-BR" dirty="0" smtClean="0"/>
              <a:t>DEIXAR MODELO SALVO NO COMPUTADOR</a:t>
            </a:r>
          </a:p>
          <a:p>
            <a:r>
              <a:rPr lang="pt-BR" dirty="0" smtClean="0"/>
              <a:t>NA P. 52 TEM O MODELO DA CAPA E FOLHA DE ROSTO</a:t>
            </a:r>
          </a:p>
          <a:p>
            <a:r>
              <a:rPr lang="pt-BR" dirty="0" smtClean="0"/>
              <a:t>PROFESSOR DEVE DIZER QUAIS PARTES VAI EXIGIR – ALGUMAS SÃO OBRIGATÓRIAS</a:t>
            </a:r>
          </a:p>
          <a:p>
            <a:r>
              <a:rPr lang="pt-BR" dirty="0" smtClean="0"/>
              <a:t>CUIDADOS COM A NUMERAÇÃO S TÍTULOS E SUBTÍTULOS</a:t>
            </a:r>
          </a:p>
          <a:p>
            <a:r>
              <a:rPr lang="pt-BR" dirty="0" smtClean="0"/>
              <a:t>A PROPRIA NORMALIZAÇÃO JÁ É UM EXEMPLO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701133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NAS 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EVANS, R.G.; STODDART, </a:t>
            </a:r>
            <a:r>
              <a:rPr lang="en-US" dirty="0" err="1"/>
              <a:t>G.L.Producing</a:t>
            </a:r>
            <a:r>
              <a:rPr lang="en-US" dirty="0"/>
              <a:t> health, consuming health </a:t>
            </a:r>
            <a:r>
              <a:rPr lang="en-US" dirty="0" err="1"/>
              <a:t>care.</a:t>
            </a:r>
            <a:r>
              <a:rPr lang="en-US" b="1" dirty="0" err="1"/>
              <a:t>Soc</a:t>
            </a:r>
            <a:r>
              <a:rPr lang="en-US" b="1" dirty="0"/>
              <a:t> </a:t>
            </a:r>
            <a:r>
              <a:rPr lang="en-US" b="1" dirty="0" err="1"/>
              <a:t>Sci</a:t>
            </a:r>
            <a:r>
              <a:rPr lang="en-US" b="1" dirty="0"/>
              <a:t> Med, </a:t>
            </a:r>
            <a:r>
              <a:rPr lang="en-US" dirty="0"/>
              <a:t>v.31, n.12, p.1347- 1363, 1990.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4208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NO TEXTO....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Essa definição é válida oficialmente até os dias de hoje e tem recebido, desde sua formulação, críticas e reflexões de muitos profissionais, pesquisadores e outros protagonistas da área da saúde. Esses profissionais, de modo geral, classificam-na como utópica e não operacional, caracterizando-a mais como uma declaração do que propriamente como uma definição (NARVAI et al., 2008).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437447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NAS 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NARVAI, P.C.et </a:t>
            </a:r>
            <a:r>
              <a:rPr lang="pt-BR" dirty="0" err="1"/>
              <a:t>al.Práticas</a:t>
            </a:r>
            <a:r>
              <a:rPr lang="pt-BR" dirty="0"/>
              <a:t> de saúde </a:t>
            </a:r>
            <a:r>
              <a:rPr lang="pt-BR" dirty="0" err="1"/>
              <a:t>pública.In</a:t>
            </a:r>
            <a:r>
              <a:rPr lang="pt-BR" dirty="0"/>
              <a:t>: </a:t>
            </a:r>
            <a:r>
              <a:rPr lang="pt-BR" b="1" dirty="0"/>
              <a:t>Saúde pública: </a:t>
            </a:r>
            <a:r>
              <a:rPr lang="pt-BR" dirty="0"/>
              <a:t>bases </a:t>
            </a:r>
            <a:r>
              <a:rPr lang="pt-BR" dirty="0" err="1"/>
              <a:t>conceituais.São</a:t>
            </a:r>
            <a:r>
              <a:rPr lang="pt-BR" dirty="0"/>
              <a:t> Paulo: Atheneu, 2008, p.269-297.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65183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NO TEXTO....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Dessa forma, de acordo com a Organização Mundial de Saúde (1976), “a saúde deve ser entendida em sentido mais amplo, como componente da qualidade de vida, </a:t>
            </a:r>
            <a:r>
              <a:rPr lang="pt-BR" dirty="0" smtClean="0"/>
              <a:t>.......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97424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NAS 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OMS - ORGANIZACÍON Mundial de La </a:t>
            </a:r>
            <a:r>
              <a:rPr lang="pt-BR" dirty="0" err="1"/>
              <a:t>Salud.</a:t>
            </a:r>
            <a:r>
              <a:rPr lang="pt-BR" b="1" dirty="0" err="1"/>
              <a:t>Documentos</a:t>
            </a:r>
            <a:r>
              <a:rPr lang="pt-BR" b="1" dirty="0"/>
              <a:t> básicos. </a:t>
            </a:r>
            <a:r>
              <a:rPr lang="pt-BR" dirty="0"/>
              <a:t>26 </a:t>
            </a:r>
            <a:r>
              <a:rPr lang="pt-BR" dirty="0" err="1"/>
              <a:t>ed.Genebra</a:t>
            </a:r>
            <a:r>
              <a:rPr lang="pt-BR" dirty="0"/>
              <a:t>: OMS, 1976.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485979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NO TEXTO....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Por exemplo, nossas crenças religiosas e nosso aprendizado na área específica funcionam como filtros, levando-nos a agir de determinada maneira e a prestar mais atenção a algumas coisas do que a outras (O’CONNOR; SEYMOUR, 1995; ANDREAS; FAULKNER, 1995).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003086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/>
              <a:t>NAS REFERÊNCIAS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ANDREAS, S., FAULKNER, C.</a:t>
            </a:r>
            <a:r>
              <a:rPr lang="pt-BR" b="1" dirty="0"/>
              <a:t>PNL: </a:t>
            </a:r>
            <a:r>
              <a:rPr lang="pt-BR" dirty="0"/>
              <a:t>a nova tecnologia do </a:t>
            </a:r>
            <a:r>
              <a:rPr lang="pt-BR" dirty="0" err="1"/>
              <a:t>sucesso.Rio</a:t>
            </a:r>
            <a:r>
              <a:rPr lang="pt-BR" dirty="0"/>
              <a:t> de Janeiro: Campus, 1995</a:t>
            </a:r>
            <a:r>
              <a:rPr lang="pt-BR" dirty="0" smtClean="0"/>
              <a:t>.</a:t>
            </a:r>
          </a:p>
          <a:p>
            <a:r>
              <a:rPr lang="pt-BR" dirty="0"/>
              <a:t>O’CONNOR, J.; SEYMOUR, </a:t>
            </a:r>
            <a:r>
              <a:rPr lang="pt-BR" dirty="0" err="1"/>
              <a:t>J.</a:t>
            </a:r>
            <a:r>
              <a:rPr lang="pt-BR" b="1" dirty="0" err="1"/>
              <a:t>Introduzindo</a:t>
            </a:r>
            <a:r>
              <a:rPr lang="pt-BR" b="1" dirty="0"/>
              <a:t> a programação </a:t>
            </a:r>
            <a:r>
              <a:rPr lang="pt-BR" b="1" dirty="0" err="1"/>
              <a:t>neurolinguística</a:t>
            </a:r>
            <a:r>
              <a:rPr lang="pt-BR" b="1" dirty="0"/>
              <a:t>: </a:t>
            </a:r>
            <a:r>
              <a:rPr lang="pt-BR" dirty="0"/>
              <a:t>como entender e influenciar as </a:t>
            </a:r>
            <a:r>
              <a:rPr lang="pt-BR" dirty="0" err="1"/>
              <a:t>pessoas.Trad.Heloisa</a:t>
            </a:r>
            <a:r>
              <a:rPr lang="pt-BR" dirty="0"/>
              <a:t> </a:t>
            </a:r>
            <a:r>
              <a:rPr lang="pt-BR" dirty="0" err="1"/>
              <a:t>Martins-Costa.São</a:t>
            </a:r>
            <a:r>
              <a:rPr lang="pt-BR" dirty="0"/>
              <a:t> Paulo: </a:t>
            </a:r>
            <a:r>
              <a:rPr lang="pt-BR" dirty="0" err="1"/>
              <a:t>Summus</a:t>
            </a:r>
            <a:r>
              <a:rPr lang="pt-BR" dirty="0"/>
              <a:t>, 1995.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27439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NO TEXTO....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/>
              <a:t>Para Evans e </a:t>
            </a:r>
            <a:r>
              <a:rPr lang="pt-BR" dirty="0" err="1"/>
              <a:t>Stoddart</a:t>
            </a:r>
            <a:r>
              <a:rPr lang="pt-BR" dirty="0"/>
              <a:t> (1990), a doença não é mais que um </a:t>
            </a:r>
            <a:endParaRPr lang="pt-BR" dirty="0" smtClean="0"/>
          </a:p>
          <a:p>
            <a:r>
              <a:rPr lang="pt-BR" dirty="0" smtClean="0"/>
              <a:t>Segundo </a:t>
            </a:r>
            <a:r>
              <a:rPr lang="pt-BR" dirty="0" err="1"/>
              <a:t>Brêtas</a:t>
            </a:r>
            <a:r>
              <a:rPr lang="pt-BR" dirty="0"/>
              <a:t> e Gamba (2006), por mais </a:t>
            </a:r>
            <a:r>
              <a:rPr lang="pt-BR" dirty="0" smtClean="0"/>
              <a:t>....</a:t>
            </a:r>
          </a:p>
          <a:p>
            <a:r>
              <a:rPr lang="pt-BR" dirty="0" err="1"/>
              <a:t>Canguilhem</a:t>
            </a:r>
            <a:r>
              <a:rPr lang="pt-BR" dirty="0"/>
              <a:t> e </a:t>
            </a:r>
            <a:r>
              <a:rPr lang="pt-BR" dirty="0" err="1"/>
              <a:t>Caponi</a:t>
            </a:r>
            <a:r>
              <a:rPr lang="pt-BR" dirty="0"/>
              <a:t> (1995.In: BRÊTAS; GAMBA, 2006) consideram que, para a saúde </a:t>
            </a:r>
            <a:r>
              <a:rPr lang="pt-BR" dirty="0" smtClean="0"/>
              <a:t>.....</a:t>
            </a:r>
          </a:p>
          <a:p>
            <a:r>
              <a:rPr lang="pt-BR" dirty="0"/>
              <a:t>Assim, no entendimento de </a:t>
            </a:r>
            <a:r>
              <a:rPr lang="pt-BR" dirty="0" err="1"/>
              <a:t>Brêtas</a:t>
            </a:r>
            <a:r>
              <a:rPr lang="pt-BR" dirty="0"/>
              <a:t> e Gamba (2006), um bom profissional da área da saúde é </a:t>
            </a:r>
            <a:r>
              <a:rPr lang="pt-BR" dirty="0" smtClean="0"/>
              <a:t>......</a:t>
            </a:r>
          </a:p>
          <a:p>
            <a:r>
              <a:rPr lang="pt-BR" dirty="0" smtClean="0"/>
              <a:t>De acordo com.....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69240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OBSERVEM TAMBÉM...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Quando o autor aparece no texto, é em caixa baixa....</a:t>
            </a:r>
          </a:p>
          <a:p>
            <a:r>
              <a:rPr lang="pt-BR" dirty="0" smtClean="0"/>
              <a:t>Quando é colocado no final do texto ou da frase, entre parênteses, é em caixa alta!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45533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NESSE TEXTO LIDO....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4400" dirty="0" smtClean="0"/>
              <a:t>As citações diretas apareceram sem a indicação da página!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433920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ITENS DO TCC SERÃO ABORDADOS ADIANTE</a:t>
            </a:r>
          </a:p>
        </p:txBody>
      </p:sp>
    </p:spTree>
    <p:extLst>
      <p:ext uri="{BB962C8B-B14F-4D97-AF65-F5344CB8AC3E}">
        <p14:creationId xmlns:p14="http://schemas.microsoft.com/office/powerpoint/2010/main" val="39509885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PALAVRAS PARA PESQUISA</a:t>
            </a: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1- os </a:t>
            </a:r>
            <a:r>
              <a:rPr lang="pt-BR" b="1" dirty="0">
                <a:solidFill>
                  <a:srgbClr val="FF0000"/>
                </a:solidFill>
              </a:rPr>
              <a:t>paradigmas</a:t>
            </a:r>
            <a:r>
              <a:rPr lang="pt-BR" dirty="0"/>
              <a:t> sobre esse fenômeno modificaram-se </a:t>
            </a:r>
            <a:endParaRPr lang="pt-BR" dirty="0" smtClean="0"/>
          </a:p>
          <a:p>
            <a:r>
              <a:rPr lang="pt-BR" dirty="0" smtClean="0"/>
              <a:t>2- Acreditando </a:t>
            </a:r>
            <a:r>
              <a:rPr lang="pt-BR" dirty="0"/>
              <a:t>na força da </a:t>
            </a:r>
            <a:r>
              <a:rPr lang="pt-BR" b="1" dirty="0">
                <a:solidFill>
                  <a:srgbClr val="FF0000"/>
                </a:solidFill>
              </a:rPr>
              <a:t>Atenção Primária à Saúde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3- medições </a:t>
            </a:r>
            <a:r>
              <a:rPr lang="pt-BR" b="1" dirty="0">
                <a:solidFill>
                  <a:srgbClr val="FF0000"/>
                </a:solidFill>
              </a:rPr>
              <a:t>fisiopatológicas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4- doença </a:t>
            </a:r>
            <a:r>
              <a:rPr lang="pt-BR" dirty="0"/>
              <a:t>não é mais que um </a:t>
            </a:r>
            <a:r>
              <a:rPr lang="pt-BR" b="1" i="1" dirty="0">
                <a:solidFill>
                  <a:srgbClr val="FF0000"/>
                </a:solidFill>
              </a:rPr>
              <a:t>constructo</a:t>
            </a:r>
            <a:r>
              <a:rPr lang="pt-BR" i="1" dirty="0"/>
              <a:t> </a:t>
            </a:r>
            <a:endParaRPr lang="pt-BR" i="1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5- parâmetros</a:t>
            </a:r>
            <a:r>
              <a:rPr lang="pt-BR" dirty="0" smtClean="0"/>
              <a:t> </a:t>
            </a:r>
            <a:r>
              <a:rPr lang="pt-BR" dirty="0" smtClean="0"/>
              <a:t>biológicos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6- prognóstico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985382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7- conhecimento </a:t>
            </a:r>
            <a:r>
              <a:rPr lang="pt-BR" b="1" dirty="0">
                <a:solidFill>
                  <a:srgbClr val="FF0000"/>
                </a:solidFill>
              </a:rPr>
              <a:t>clínico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8- </a:t>
            </a:r>
            <a:r>
              <a:rPr lang="pt-BR" b="1" dirty="0" smtClean="0">
                <a:solidFill>
                  <a:srgbClr val="FF0000"/>
                </a:solidFill>
              </a:rPr>
              <a:t>Utopia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dirty="0" smtClean="0"/>
              <a:t>9- Classificação </a:t>
            </a:r>
            <a:r>
              <a:rPr lang="pt-BR" b="1" dirty="0" err="1" smtClean="0">
                <a:solidFill>
                  <a:srgbClr val="FF0000"/>
                </a:solidFill>
              </a:rPr>
              <a:t>nosológica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10-Âmago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11- perspectiva </a:t>
            </a:r>
            <a:r>
              <a:rPr lang="pt-BR" b="1" dirty="0" smtClean="0">
                <a:solidFill>
                  <a:srgbClr val="FF0000"/>
                </a:solidFill>
              </a:rPr>
              <a:t>relacional</a:t>
            </a:r>
            <a:endParaRPr lang="pt-BR" b="1" dirty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12- </a:t>
            </a:r>
            <a:r>
              <a:rPr lang="pt-BR" b="1" dirty="0" smtClean="0">
                <a:solidFill>
                  <a:srgbClr val="FF0000"/>
                </a:solidFill>
              </a:rPr>
              <a:t>reversibilidade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dirty="0" smtClean="0"/>
              <a:t>13- religiões </a:t>
            </a:r>
            <a:r>
              <a:rPr lang="pt-BR" b="1" dirty="0">
                <a:solidFill>
                  <a:srgbClr val="FF0000"/>
                </a:solidFill>
              </a:rPr>
              <a:t>politeístas</a:t>
            </a: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401335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14- Teoria </a:t>
            </a:r>
            <a:r>
              <a:rPr lang="pt-BR" b="1" dirty="0" smtClean="0">
                <a:solidFill>
                  <a:srgbClr val="FF0000"/>
                </a:solidFill>
              </a:rPr>
              <a:t>miasmática</a:t>
            </a:r>
          </a:p>
          <a:p>
            <a:r>
              <a:rPr lang="pt-BR" b="1" dirty="0" smtClean="0">
                <a:solidFill>
                  <a:srgbClr val="FF0000"/>
                </a:solidFill>
              </a:rPr>
              <a:t>15- concepção </a:t>
            </a:r>
            <a:r>
              <a:rPr lang="pt-BR" b="1" dirty="0">
                <a:solidFill>
                  <a:srgbClr val="FF0000"/>
                </a:solidFill>
              </a:rPr>
              <a:t>dinâmica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1- advento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2- concepção </a:t>
            </a:r>
            <a:r>
              <a:rPr lang="pt-BR" b="1" dirty="0">
                <a:solidFill>
                  <a:srgbClr val="FF0000"/>
                </a:solidFill>
              </a:rPr>
              <a:t>ontológica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3- conotadas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4- concepção </a:t>
            </a:r>
            <a:r>
              <a:rPr lang="pt-BR" b="1" dirty="0">
                <a:solidFill>
                  <a:srgbClr val="FF0000"/>
                </a:solidFill>
              </a:rPr>
              <a:t>redutora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5- regatear</a:t>
            </a:r>
            <a:r>
              <a:rPr lang="pt-BR" dirty="0" smtClean="0"/>
              <a:t> 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140184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6- dimensão </a:t>
            </a:r>
            <a:r>
              <a:rPr lang="pt-BR" b="1" dirty="0">
                <a:solidFill>
                  <a:srgbClr val="FF0000"/>
                </a:solidFill>
              </a:rPr>
              <a:t>dinâmica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7- terapêutica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8- provedores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9- modelos </a:t>
            </a:r>
            <a:r>
              <a:rPr lang="pt-BR" b="1" dirty="0">
                <a:solidFill>
                  <a:srgbClr val="FF0000"/>
                </a:solidFill>
              </a:rPr>
              <a:t>interativos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10- gradiente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11- Inclusão </a:t>
            </a:r>
            <a:r>
              <a:rPr lang="pt-BR" b="1" dirty="0">
                <a:solidFill>
                  <a:srgbClr val="FF0000"/>
                </a:solidFill>
              </a:rPr>
              <a:t>social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12- promoção </a:t>
            </a:r>
            <a:r>
              <a:rPr lang="pt-BR" b="1" dirty="0">
                <a:solidFill>
                  <a:srgbClr val="FF0000"/>
                </a:solidFill>
              </a:rPr>
              <a:t>de equidade ou de visibilidade </a:t>
            </a:r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13- cidadania 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0854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14- dispositivo </a:t>
            </a:r>
            <a:r>
              <a:rPr lang="pt-BR" b="1" dirty="0">
                <a:solidFill>
                  <a:srgbClr val="FF0000"/>
                </a:solidFill>
              </a:rPr>
              <a:t>social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15- autônomo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1- concepção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2- conceito </a:t>
            </a:r>
            <a:r>
              <a:rPr lang="pt-BR" b="1" dirty="0">
                <a:solidFill>
                  <a:srgbClr val="FF0000"/>
                </a:solidFill>
              </a:rPr>
              <a:t>abstrato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3- contexto </a:t>
            </a:r>
            <a:r>
              <a:rPr lang="pt-BR" b="1" dirty="0">
                <a:solidFill>
                  <a:srgbClr val="FF0000"/>
                </a:solidFill>
              </a:rPr>
              <a:t>histórico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4- lutas </a:t>
            </a:r>
            <a:r>
              <a:rPr lang="pt-BR" b="1" dirty="0">
                <a:solidFill>
                  <a:srgbClr val="FF0000"/>
                </a:solidFill>
              </a:rPr>
              <a:t>cotidianas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5- atrelado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6- balizamento</a:t>
            </a:r>
            <a:r>
              <a:rPr lang="pt-BR" dirty="0" smtClean="0"/>
              <a:t>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3450935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7- estratégias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8- síntese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b="1" dirty="0" smtClean="0">
                <a:solidFill>
                  <a:srgbClr val="FF0000"/>
                </a:solidFill>
              </a:rPr>
              <a:t>9- determinação </a:t>
            </a:r>
            <a:r>
              <a:rPr lang="pt-BR" b="1" dirty="0">
                <a:solidFill>
                  <a:srgbClr val="FF0000"/>
                </a:solidFill>
              </a:rPr>
              <a:t>causal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10- prerrogativas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11- ser </a:t>
            </a:r>
            <a:r>
              <a:rPr lang="pt-BR" b="1" dirty="0">
                <a:solidFill>
                  <a:srgbClr val="FF0000"/>
                </a:solidFill>
              </a:rPr>
              <a:t>biopsicossocial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12- singularidade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13- experiências </a:t>
            </a:r>
            <a:r>
              <a:rPr lang="pt-BR" b="1" dirty="0">
                <a:solidFill>
                  <a:srgbClr val="FF0000"/>
                </a:solidFill>
              </a:rPr>
              <a:t>subjetivas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14- intuitiva </a:t>
            </a:r>
            <a:endParaRPr lang="pt-BR" b="1" dirty="0" smtClean="0">
              <a:solidFill>
                <a:srgbClr val="FF0000"/>
              </a:solidFill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7741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15- insalubres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15- Interdisciplinar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14</a:t>
            </a:r>
            <a:r>
              <a:rPr lang="pt-BR" b="1" dirty="0" smtClean="0">
                <a:solidFill>
                  <a:srgbClr val="FF0000"/>
                </a:solidFill>
              </a:rPr>
              <a:t>-  </a:t>
            </a:r>
            <a:r>
              <a:rPr lang="pt-BR" b="1" dirty="0" err="1">
                <a:solidFill>
                  <a:srgbClr val="FF0000"/>
                </a:solidFill>
              </a:rPr>
              <a:t>intersetorial</a:t>
            </a:r>
            <a:r>
              <a:rPr lang="pt-BR" b="1" dirty="0">
                <a:solidFill>
                  <a:srgbClr val="FF0000"/>
                </a:solidFill>
              </a:rPr>
              <a:t>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 smtClean="0">
                <a:solidFill>
                  <a:srgbClr val="FF0000"/>
                </a:solidFill>
              </a:rPr>
              <a:t>12</a:t>
            </a:r>
            <a:r>
              <a:rPr lang="pt-BR" b="1" dirty="0" smtClean="0">
                <a:solidFill>
                  <a:srgbClr val="FF0000"/>
                </a:solidFill>
              </a:rPr>
              <a:t>- pressuposições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>
                <a:solidFill>
                  <a:srgbClr val="FF0000"/>
                </a:solidFill>
              </a:rPr>
              <a:t>8</a:t>
            </a:r>
            <a:r>
              <a:rPr lang="pt-BR" b="1" dirty="0" smtClean="0">
                <a:solidFill>
                  <a:srgbClr val="FF0000"/>
                </a:solidFill>
              </a:rPr>
              <a:t>- </a:t>
            </a:r>
            <a:r>
              <a:rPr lang="pt-BR" b="1" dirty="0" err="1" smtClean="0">
                <a:solidFill>
                  <a:srgbClr val="FF0000"/>
                </a:solidFill>
              </a:rPr>
              <a:t>Inaparente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>
                <a:solidFill>
                  <a:srgbClr val="FF0000"/>
                </a:solidFill>
              </a:rPr>
              <a:t>7</a:t>
            </a:r>
            <a:r>
              <a:rPr lang="pt-BR" b="1" dirty="0" smtClean="0">
                <a:solidFill>
                  <a:srgbClr val="FF0000"/>
                </a:solidFill>
              </a:rPr>
              <a:t>- </a:t>
            </a:r>
            <a:r>
              <a:rPr lang="pt-BR" b="1" dirty="0" smtClean="0">
                <a:solidFill>
                  <a:srgbClr val="FF0000"/>
                </a:solidFill>
              </a:rPr>
              <a:t>indizível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>
                <a:solidFill>
                  <a:srgbClr val="FF0000"/>
                </a:solidFill>
              </a:rPr>
              <a:t>5</a:t>
            </a:r>
            <a:r>
              <a:rPr lang="pt-BR" b="1" dirty="0" smtClean="0">
                <a:solidFill>
                  <a:srgbClr val="FF0000"/>
                </a:solidFill>
              </a:rPr>
              <a:t>- contexto </a:t>
            </a:r>
            <a:r>
              <a:rPr lang="pt-BR" b="1" dirty="0">
                <a:solidFill>
                  <a:srgbClr val="FF0000"/>
                </a:solidFill>
              </a:rPr>
              <a:t>social </a:t>
            </a:r>
            <a:endParaRPr lang="pt-BR" b="1" dirty="0" smtClean="0">
              <a:solidFill>
                <a:srgbClr val="FF0000"/>
              </a:solidFill>
            </a:endParaRPr>
          </a:p>
          <a:p>
            <a:r>
              <a:rPr lang="pt-BR" b="1" dirty="0">
                <a:solidFill>
                  <a:srgbClr val="FF0000"/>
                </a:solidFill>
              </a:rPr>
              <a:t>6</a:t>
            </a:r>
            <a:r>
              <a:rPr lang="pt-BR" b="1" dirty="0" smtClean="0">
                <a:solidFill>
                  <a:srgbClr val="FF0000"/>
                </a:solidFill>
              </a:rPr>
              <a:t>- pertinentes </a:t>
            </a:r>
            <a:endParaRPr lang="pt-B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2995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58693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REFERÊNCIAS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328592"/>
          </a:xfrm>
        </p:spPr>
        <p:txBody>
          <a:bodyPr>
            <a:normAutofit/>
          </a:bodyPr>
          <a:lstStyle/>
          <a:p>
            <a:r>
              <a:rPr lang="pt-BR" dirty="0" smtClean="0"/>
              <a:t>2.3.1 É </a:t>
            </a:r>
            <a:r>
              <a:rPr lang="pt-BR" dirty="0"/>
              <a:t>a relação das fontes utilizadas pelo autor. Todas as obras citadas no texto deverão obrigatoriamente figurar nas referências. Devem ser apresentadas em ordem alfabética, alinhadas a esquerda, espaçamento simples e separadas entre uma e outra por um espaço simples em branco. Devendo ser elaboradas de acordo com a Norma NBR 6023 da ABNT. (Este elemento será melhor detalhado no item 6, deste documento).</a:t>
            </a:r>
          </a:p>
        </p:txBody>
      </p:sp>
    </p:spTree>
    <p:extLst>
      <p:ext uri="{BB962C8B-B14F-4D97-AF65-F5344CB8AC3E}">
        <p14:creationId xmlns:p14="http://schemas.microsoft.com/office/powerpoint/2010/main" val="976418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NORMAS GERAIS DE APRESENTAÇÃO 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51520" y="1772816"/>
            <a:ext cx="8435280" cy="4896544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A </a:t>
            </a:r>
            <a:r>
              <a:rPr lang="pt-BR" sz="4400" dirty="0"/>
              <a:t>NBR 14724 recomenda as normas gerais para apresentação de trabalhos. O Quadro 7 apresenta resumidamente as normas de apresentação. </a:t>
            </a:r>
          </a:p>
        </p:txBody>
      </p:sp>
    </p:spTree>
    <p:extLst>
      <p:ext uri="{BB962C8B-B14F-4D97-AF65-F5344CB8AC3E}">
        <p14:creationId xmlns:p14="http://schemas.microsoft.com/office/powerpoint/2010/main" val="4044747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CITAÇÕES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VER P. 26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1726542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REFERÊNCIAS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5400" dirty="0" smtClean="0"/>
              <a:t>EXEMPLO NA P.49</a:t>
            </a: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4093264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>
                <a:solidFill>
                  <a:srgbClr val="FF0000"/>
                </a:solidFill>
              </a:rPr>
              <a:t>NO TEXTO....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doença não pode ser compreendida apenas por meio das medições fisiopatológicas, pois quem estabelece o estado da doença é o sofrimento, a dor, o prazer, enfim, os valores e sentimentos expressos pelo corpo subjetivo que adoece (CANGUILHEM; CAPONI, 1995.In: BRÊTAS; GAMBA, 2006</a:t>
            </a:r>
            <a:r>
              <a:rPr lang="pt-BR" dirty="0" smtClean="0"/>
              <a:t>).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963732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 smtClean="0"/>
              <a:t>NAS REFERÊNCIAS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CANGUILHEM, G.O.; CAPONI, S.O normal e o patológico.4.ed.Rio de Janeiro: </a:t>
            </a:r>
            <a:r>
              <a:rPr lang="pt-BR" dirty="0" err="1"/>
              <a:t>Forence</a:t>
            </a:r>
            <a:r>
              <a:rPr lang="pt-BR" dirty="0"/>
              <a:t> Universitária, 1995.In: </a:t>
            </a:r>
            <a:r>
              <a:rPr lang="pt-BR" dirty="0" smtClean="0"/>
              <a:t>BRÊTAS</a:t>
            </a:r>
            <a:r>
              <a:rPr lang="pt-BR" dirty="0"/>
              <a:t>, A.C.P.; GAMBA, M.A.(Org.).</a:t>
            </a:r>
            <a:r>
              <a:rPr lang="pt-BR" b="1" dirty="0"/>
              <a:t>Enfermagem e saúde do adulto. São Paulo: </a:t>
            </a:r>
            <a:r>
              <a:rPr lang="pt-BR" dirty="0"/>
              <a:t>Manole, 2006.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3229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b="1" dirty="0">
                <a:solidFill>
                  <a:srgbClr val="FF0000"/>
                </a:solidFill>
              </a:rPr>
              <a:t>NO TEXTO....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268760"/>
            <a:ext cx="8964488" cy="5589240"/>
          </a:xfrm>
        </p:spPr>
        <p:txBody>
          <a:bodyPr>
            <a:normAutofit fontScale="85000" lnSpcReduction="10000"/>
          </a:bodyPr>
          <a:lstStyle/>
          <a:p>
            <a:r>
              <a:rPr lang="pt-BR" dirty="0"/>
              <a:t>Para Evans e </a:t>
            </a:r>
            <a:r>
              <a:rPr lang="pt-BR" dirty="0" err="1"/>
              <a:t>Stoddart</a:t>
            </a:r>
            <a:r>
              <a:rPr lang="pt-BR" dirty="0"/>
              <a:t> (1990), a doença não é mais que um </a:t>
            </a:r>
            <a:r>
              <a:rPr lang="pt-BR" i="1" dirty="0"/>
              <a:t>constructo </a:t>
            </a:r>
            <a:r>
              <a:rPr lang="pt-BR" dirty="0"/>
              <a:t>que guarda relação com o sofrimento, com o mal, mas não lhe corresponde </a:t>
            </a:r>
            <a:r>
              <a:rPr lang="pt-BR" dirty="0" err="1"/>
              <a:t>integralmente.Quadros</a:t>
            </a:r>
            <a:r>
              <a:rPr lang="pt-BR" dirty="0"/>
              <a:t> clínicos semelhantes, ou seja, com os mesmos parâmetros biológicos, prognóstico e implicações para o tratamento, podem afetar pessoas diferentes de forma distinta, resultando em diferentes manifestações de sintomas e desconforto, com comprometimento diferenciado de suas habilidades de atuar em </a:t>
            </a:r>
            <a:r>
              <a:rPr lang="pt-BR" dirty="0" err="1"/>
              <a:t>sociedade.O</a:t>
            </a:r>
            <a:r>
              <a:rPr lang="pt-BR" dirty="0"/>
              <a:t> conhecimento clínico pretende balizar a aplicação apropriada do conhecimento e da tecnologia, o que implica que seja formulado nesses </a:t>
            </a:r>
            <a:r>
              <a:rPr lang="pt-BR" dirty="0" err="1"/>
              <a:t>termos.No</a:t>
            </a:r>
            <a:r>
              <a:rPr lang="pt-BR" dirty="0"/>
              <a:t> entanto, do ponto de vista do bem-estar individual e do desempenho social, a percepção individual sobre a saúde é que conta (EVANS; STODDART, 1990).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41078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938</Words>
  <Application>Microsoft Office PowerPoint</Application>
  <PresentationFormat>Apresentação na tela (4:3)</PresentationFormat>
  <Paragraphs>101</Paragraphs>
  <Slides>27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28" baseType="lpstr">
      <vt:lpstr>Tema do Office</vt:lpstr>
      <vt:lpstr>UTILIZAÇÃO DA NORMAS PARA TRABALHOS CIENTÍFICOS/ACADÊMICOS</vt:lpstr>
      <vt:lpstr>Apresentação do PowerPoint</vt:lpstr>
      <vt:lpstr>REFERÊNCIAS</vt:lpstr>
      <vt:lpstr>NORMAS GERAIS DE APRESENTAÇÃO </vt:lpstr>
      <vt:lpstr>CITAÇÕES</vt:lpstr>
      <vt:lpstr>REFERÊNCIAS</vt:lpstr>
      <vt:lpstr>NO TEXTO....</vt:lpstr>
      <vt:lpstr>NAS REFERÊNCIAS</vt:lpstr>
      <vt:lpstr>NO TEXTO....</vt:lpstr>
      <vt:lpstr>NAS REFERÊNCIAS</vt:lpstr>
      <vt:lpstr>NO TEXTO....</vt:lpstr>
      <vt:lpstr>NAS REFERÊNCIAS</vt:lpstr>
      <vt:lpstr>NO TEXTO....</vt:lpstr>
      <vt:lpstr>NAS REFERÊNCIAS</vt:lpstr>
      <vt:lpstr>NO TEXTO....</vt:lpstr>
      <vt:lpstr>NAS REFERÊNCIAS</vt:lpstr>
      <vt:lpstr>NO TEXTO....</vt:lpstr>
      <vt:lpstr>OBSERVEM TAMBÉM...</vt:lpstr>
      <vt:lpstr>NESSE TEXTO LIDO....</vt:lpstr>
      <vt:lpstr>PALAVRAS PARA PESQUISA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Isabela</dc:creator>
  <cp:lastModifiedBy>Isabela</cp:lastModifiedBy>
  <cp:revision>13</cp:revision>
  <dcterms:created xsi:type="dcterms:W3CDTF">2020-05-14T16:59:46Z</dcterms:created>
  <dcterms:modified xsi:type="dcterms:W3CDTF">2020-05-16T13:41:26Z</dcterms:modified>
</cp:coreProperties>
</file>