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03" r:id="rId2"/>
    <p:sldId id="302" r:id="rId3"/>
    <p:sldId id="283" r:id="rId4"/>
    <p:sldId id="285" r:id="rId5"/>
    <p:sldId id="286" r:id="rId6"/>
    <p:sldId id="288" r:id="rId7"/>
    <p:sldId id="290" r:id="rId8"/>
    <p:sldId id="291" r:id="rId9"/>
    <p:sldId id="289" r:id="rId10"/>
    <p:sldId id="256" r:id="rId11"/>
    <p:sldId id="274" r:id="rId12"/>
    <p:sldId id="257" r:id="rId13"/>
    <p:sldId id="280" r:id="rId14"/>
    <p:sldId id="282" r:id="rId15"/>
    <p:sldId id="258" r:id="rId16"/>
    <p:sldId id="259" r:id="rId17"/>
    <p:sldId id="260" r:id="rId18"/>
    <p:sldId id="292" r:id="rId19"/>
    <p:sldId id="261" r:id="rId20"/>
    <p:sldId id="262" r:id="rId21"/>
    <p:sldId id="263" r:id="rId22"/>
    <p:sldId id="264" r:id="rId23"/>
    <p:sldId id="268" r:id="rId24"/>
    <p:sldId id="265" r:id="rId25"/>
    <p:sldId id="293" r:id="rId26"/>
    <p:sldId id="297" r:id="rId27"/>
    <p:sldId id="294" r:id="rId28"/>
    <p:sldId id="298" r:id="rId29"/>
    <p:sldId id="296" r:id="rId30"/>
    <p:sldId id="295" r:id="rId31"/>
    <p:sldId id="300" r:id="rId32"/>
    <p:sldId id="301" r:id="rId33"/>
    <p:sldId id="299" r:id="rId34"/>
    <p:sldId id="266" r:id="rId3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61CE8-33FC-4507-9805-584003A9D2BC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3C645-2864-44AB-B25F-1E71DCECBA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0520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 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3C645-2864-44AB-B25F-1E71DCECBAA6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003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anacanesqui@hotmail.co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ASSUNTOS DA AULA DE HOJE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Importância da leitura</a:t>
            </a:r>
          </a:p>
          <a:p>
            <a:r>
              <a:rPr lang="pt-BR" dirty="0" smtClean="0"/>
              <a:t>Importância e utilização de normas para trabalhos científicos (acadêmicos)</a:t>
            </a:r>
          </a:p>
          <a:p>
            <a:r>
              <a:rPr lang="pt-BR" dirty="0" smtClean="0"/>
              <a:t>Confecção de Resenha (conexão com a disciplina de Enfermagem Comunitária)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6087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14625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RESENHA CIENTÍFICA </a:t>
            </a:r>
            <a:br>
              <a:rPr lang="pt-BR" b="1" dirty="0" smtClean="0"/>
            </a:br>
            <a:r>
              <a:rPr lang="pt-BR" b="1" dirty="0" smtClean="0">
                <a:solidFill>
                  <a:srgbClr val="FF0000"/>
                </a:solidFill>
              </a:rPr>
              <a:t>RESENHA, RECENSÃO, RESENHA 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CRÍTICA, CRÍTICA RECENSÓRIA </a:t>
            </a:r>
            <a:r>
              <a:rPr lang="pt-BR" dirty="0">
                <a:solidFill>
                  <a:srgbClr val="FF0000"/>
                </a:solidFill>
              </a:rPr>
              <a:t/>
            </a:r>
            <a:br>
              <a:rPr lang="pt-BR" dirty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800" dirty="0"/>
              <a:t>T</a:t>
            </a:r>
            <a:r>
              <a:rPr lang="pt-BR" sz="4800" dirty="0" smtClean="0"/>
              <a:t>rabalho </a:t>
            </a:r>
            <a:r>
              <a:rPr lang="pt-BR" sz="4800" dirty="0"/>
              <a:t>acadêmico que </a:t>
            </a:r>
            <a:r>
              <a:rPr lang="pt-BR" sz="4800" dirty="0" smtClean="0"/>
              <a:t>contém </a:t>
            </a:r>
            <a:r>
              <a:rPr lang="pt-BR" sz="4800" dirty="0"/>
              <a:t> </a:t>
            </a:r>
            <a:r>
              <a:rPr lang="pt-BR" sz="4800" dirty="0" smtClean="0"/>
              <a:t>a </a:t>
            </a:r>
            <a:r>
              <a:rPr lang="pt-BR" sz="4800" dirty="0"/>
              <a:t>apresentação do conteúdo de um </a:t>
            </a:r>
            <a:r>
              <a:rPr lang="pt-BR" sz="4800" dirty="0" smtClean="0"/>
              <a:t>livro, artigo ou filme e </a:t>
            </a:r>
            <a:r>
              <a:rPr lang="pt-BR" sz="4800" dirty="0"/>
              <a:t>sua </a:t>
            </a:r>
            <a:r>
              <a:rPr lang="pt-BR" sz="4800" dirty="0" smtClean="0"/>
              <a:t>apreciação </a:t>
            </a:r>
            <a:r>
              <a:rPr lang="pt-BR" sz="4800" dirty="0"/>
              <a:t> </a:t>
            </a:r>
            <a:r>
              <a:rPr lang="pt-BR" sz="4800" dirty="0" smtClean="0"/>
              <a:t>crítica </a:t>
            </a:r>
            <a:endParaRPr lang="pt-BR" sz="4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0091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00B050"/>
                </a:solidFill>
              </a:rPr>
              <a:t>RESENHAR É...</a:t>
            </a:r>
            <a:r>
              <a:rPr lang="pt-BR" sz="4800" b="1" dirty="0">
                <a:solidFill>
                  <a:srgbClr val="00B050"/>
                </a:solidFill>
              </a:rPr>
              <a:t/>
            </a:r>
            <a:br>
              <a:rPr lang="pt-BR" sz="4800" b="1" dirty="0">
                <a:solidFill>
                  <a:srgbClr val="00B050"/>
                </a:solidFill>
              </a:rPr>
            </a:br>
            <a:endParaRPr lang="pt-BR" sz="4800" b="1" dirty="0">
              <a:solidFill>
                <a:srgbClr val="00B05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00600"/>
          </a:xfrm>
        </p:spPr>
        <p:txBody>
          <a:bodyPr>
            <a:normAutofit lnSpcReduction="10000"/>
          </a:bodyPr>
          <a:lstStyle/>
          <a:p>
            <a:r>
              <a:rPr lang="pt-BR" sz="4400" dirty="0" smtClean="0"/>
              <a:t>resumir </a:t>
            </a:r>
            <a:r>
              <a:rPr lang="pt-BR" sz="4400" dirty="0"/>
              <a:t>de maneira clara </a:t>
            </a:r>
            <a:r>
              <a:rPr lang="pt-BR" sz="4400" dirty="0" smtClean="0"/>
              <a:t> e </a:t>
            </a:r>
            <a:r>
              <a:rPr lang="pt-BR" sz="4400" dirty="0"/>
              <a:t>sucinta </a:t>
            </a:r>
            <a:endParaRPr lang="pt-BR" sz="4400" dirty="0" smtClean="0"/>
          </a:p>
          <a:p>
            <a:r>
              <a:rPr lang="pt-BR" sz="4400" dirty="0" smtClean="0"/>
              <a:t>sintetizar</a:t>
            </a:r>
            <a:r>
              <a:rPr lang="pt-BR" sz="4400" dirty="0"/>
              <a:t>, destacar </a:t>
            </a:r>
            <a:r>
              <a:rPr lang="pt-BR" sz="4400" dirty="0" smtClean="0"/>
              <a:t>os </a:t>
            </a:r>
            <a:r>
              <a:rPr lang="pt-BR" sz="4400" dirty="0"/>
              <a:t>pontos principais </a:t>
            </a:r>
            <a:endParaRPr lang="pt-BR" sz="4400" dirty="0" smtClean="0"/>
          </a:p>
          <a:p>
            <a:r>
              <a:rPr lang="pt-BR" sz="4400" dirty="0" smtClean="0"/>
              <a:t>mais abrangente </a:t>
            </a:r>
            <a:r>
              <a:rPr lang="pt-BR" sz="4400" dirty="0"/>
              <a:t>que o </a:t>
            </a:r>
            <a:r>
              <a:rPr lang="pt-BR" sz="4400" dirty="0" smtClean="0"/>
              <a:t>resumo, pois permite comentários e opiniões e comparações </a:t>
            </a:r>
            <a:r>
              <a:rPr lang="pt-BR" sz="4400" dirty="0"/>
              <a:t>com outras </a:t>
            </a:r>
            <a:r>
              <a:rPr lang="pt-BR" sz="4400" dirty="0" smtClean="0"/>
              <a:t>obras</a:t>
            </a:r>
            <a:endParaRPr lang="pt-BR" sz="4400" dirty="0"/>
          </a:p>
          <a:p>
            <a:r>
              <a:rPr lang="pt-BR" sz="4400" dirty="0"/>
              <a:t>s</a:t>
            </a:r>
            <a:r>
              <a:rPr lang="pt-BR" sz="4400" dirty="0" smtClean="0"/>
              <a:t>intetizar e </a:t>
            </a:r>
            <a:r>
              <a:rPr lang="pt-BR" sz="4400" dirty="0"/>
              <a:t>avaliar </a:t>
            </a:r>
            <a:r>
              <a:rPr lang="pt-BR" sz="4400" dirty="0" smtClean="0"/>
              <a:t>criticamente</a:t>
            </a:r>
            <a:endParaRPr lang="pt-BR" sz="4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932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850106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FINALIDADES DAS RESENHAS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21744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pt-BR" sz="8000" dirty="0">
                <a:latin typeface="Arial" pitchFamily="34" charset="0"/>
                <a:cs typeface="Arial" pitchFamily="34" charset="0"/>
              </a:rPr>
              <a:t>s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ervem para orientar 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pesquisadores como registros 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 da 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recepção de uma obra em determinado contexto 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8000" dirty="0" err="1" smtClean="0">
                <a:latin typeface="Arial" pitchFamily="34" charset="0"/>
                <a:cs typeface="Arial" pitchFamily="34" charset="0"/>
              </a:rPr>
              <a:t>sócio-histórico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. </a:t>
            </a:r>
            <a:endParaRPr lang="pt-BR" sz="8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endParaRPr lang="pt-BR" sz="8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pt-BR" sz="8000" dirty="0" smtClean="0">
                <a:latin typeface="Arial" pitchFamily="34" charset="0"/>
                <a:cs typeface="Arial" pitchFamily="34" charset="0"/>
              </a:rPr>
              <a:t>podem 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ser utilizadas como guias para 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 leitura 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e aquisição de livros recentemente publicados 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 ou 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traduzidos. </a:t>
            </a:r>
            <a:endParaRPr lang="pt-BR" sz="8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endParaRPr lang="pt-BR" sz="8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pt-BR" sz="8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pt-BR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êm uma </a:t>
            </a:r>
            <a:r>
              <a:rPr lang="pt-BR" sz="8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função didática, ao </a:t>
            </a:r>
            <a:r>
              <a:rPr lang="pt-BR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serem  utilizadas </a:t>
            </a:r>
            <a:r>
              <a:rPr lang="pt-BR" sz="8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 trabalhos acadêmicos como um </a:t>
            </a:r>
            <a:r>
              <a:rPr lang="pt-BR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exercício </a:t>
            </a:r>
            <a:r>
              <a:rPr lang="pt-BR" sz="8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 escritura que aciona várias </a:t>
            </a:r>
            <a:r>
              <a:rPr lang="pt-BR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competências</a:t>
            </a:r>
            <a:r>
              <a:rPr lang="pt-BR" sz="8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em especial as de compreensão </a:t>
            </a:r>
            <a:r>
              <a:rPr lang="pt-BR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leitora</a:t>
            </a:r>
            <a:r>
              <a:rPr lang="pt-BR" sz="8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de </a:t>
            </a:r>
            <a:r>
              <a:rPr lang="pt-BR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síntese </a:t>
            </a:r>
            <a:r>
              <a:rPr lang="pt-BR" sz="8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 de avaliação crítica. </a:t>
            </a:r>
            <a:endParaRPr lang="pt-BR" sz="8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endParaRPr lang="pt-BR" sz="8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pt-BR" sz="8000" dirty="0" smtClean="0">
                <a:latin typeface="Arial" pitchFamily="34" charset="0"/>
                <a:cs typeface="Arial" pitchFamily="34" charset="0"/>
              </a:rPr>
              <a:t>Elaborar comentários sobre um texto para publicação ou divulgação</a:t>
            </a:r>
            <a:endParaRPr lang="pt-BR" sz="8000" dirty="0">
              <a:latin typeface="Arial" pitchFamily="34" charset="0"/>
              <a:cs typeface="Arial" pitchFamily="34" charset="0"/>
            </a:endParaRPr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525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/>
          <a:lstStyle/>
          <a:p>
            <a:r>
              <a:rPr lang="pt-BR" b="1" dirty="0" smtClean="0"/>
              <a:t>TIPOLOGIA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08720"/>
            <a:ext cx="8892480" cy="5688632"/>
          </a:xfrm>
        </p:spPr>
        <p:txBody>
          <a:bodyPr>
            <a:normAutofit lnSpcReduction="1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INFORMATIVA OU DESCRITIVA</a:t>
            </a:r>
            <a:r>
              <a:rPr lang="pt-BR" dirty="0" smtClean="0"/>
              <a:t>: apenas expõe o conteúdo do texto. O enfoque está na obra. O resenhista não aprofunda a análise do texto, limitando-se a narrar a estrutura do mesmo.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CRÍTICA</a:t>
            </a:r>
            <a:r>
              <a:rPr lang="pt-BR" dirty="0" smtClean="0"/>
              <a:t>: expõe o conteúdo e tece uma análise profunda do pensamento teórico do autor. Faz relação do conteúdo do texto com a produção teórica da área. Explicita juízo de valor  sobre a qualidade do texto.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CRÍTICO-INFORMATIVA</a:t>
            </a:r>
            <a:r>
              <a:rPr lang="pt-BR" dirty="0" smtClean="0"/>
              <a:t>: apresenta a obra ao mesmo tempo tecendo comentários críticos sobre esta.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18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r>
              <a:rPr lang="pt-BR" b="1" dirty="0" smtClean="0"/>
              <a:t>REQUISITOS BÁSICOS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5040560"/>
          </a:xfrm>
        </p:spPr>
        <p:txBody>
          <a:bodyPr/>
          <a:lstStyle/>
          <a:p>
            <a:r>
              <a:rPr lang="pt-BR" sz="3600" dirty="0" smtClean="0"/>
              <a:t>CONHECIMENTO DA OBRA</a:t>
            </a:r>
          </a:p>
          <a:p>
            <a:endParaRPr lang="pt-BR" sz="3600" dirty="0" smtClean="0"/>
          </a:p>
          <a:p>
            <a:r>
              <a:rPr lang="pt-BR" sz="3600" dirty="0" smtClean="0"/>
              <a:t>COMPETÊNCIA NA MATÉRIA</a:t>
            </a:r>
          </a:p>
          <a:p>
            <a:endParaRPr lang="pt-BR" sz="3600" dirty="0" smtClean="0"/>
          </a:p>
          <a:p>
            <a:r>
              <a:rPr lang="pt-BR" sz="3600" dirty="0" smtClean="0"/>
              <a:t>CAPACIDADE DE JUÍZO DE VALOR</a:t>
            </a:r>
          </a:p>
          <a:p>
            <a:endParaRPr lang="pt-BR" sz="3600" dirty="0" smtClean="0"/>
          </a:p>
          <a:p>
            <a:r>
              <a:rPr lang="pt-BR" sz="3600" dirty="0" smtClean="0"/>
              <a:t>FIDELIDADE AO PENSAMENTO DO AUTOR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15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7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METODOLOGIA/PROCEDIMENTOS </a:t>
            </a:r>
            <a:br>
              <a:rPr lang="pt-BR" b="1" dirty="0">
                <a:solidFill>
                  <a:srgbClr val="00B050"/>
                </a:solidFill>
              </a:rPr>
            </a:b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6093296"/>
          </a:xfrm>
        </p:spPr>
        <p:txBody>
          <a:bodyPr>
            <a:normAutofit lnSpcReduction="10000"/>
          </a:bodyPr>
          <a:lstStyle/>
          <a:p>
            <a:r>
              <a:rPr lang="pt-BR" sz="3600" dirty="0" smtClean="0"/>
              <a:t>1</a:t>
            </a:r>
            <a:r>
              <a:rPr lang="pt-BR" sz="3600" dirty="0"/>
              <a:t>. </a:t>
            </a:r>
            <a:r>
              <a:rPr lang="pt-BR" sz="3600" dirty="0" smtClean="0"/>
              <a:t>Leitura </a:t>
            </a:r>
            <a:r>
              <a:rPr lang="pt-BR" sz="3600" dirty="0"/>
              <a:t>da obra a ser resenhada </a:t>
            </a:r>
          </a:p>
          <a:p>
            <a:r>
              <a:rPr lang="pt-BR" sz="3600" dirty="0"/>
              <a:t>2. Leitura pormenorizada, DESTACANDO as </a:t>
            </a:r>
            <a:r>
              <a:rPr lang="pt-BR" sz="3600" dirty="0" smtClean="0"/>
              <a:t> partes </a:t>
            </a:r>
            <a:r>
              <a:rPr lang="pt-BR" sz="3600" dirty="0"/>
              <a:t>mais significativas que servirão de fio </a:t>
            </a:r>
            <a:r>
              <a:rPr lang="pt-BR" sz="3600" dirty="0" smtClean="0"/>
              <a:t> condutor </a:t>
            </a:r>
            <a:r>
              <a:rPr lang="pt-BR" sz="3600" dirty="0"/>
              <a:t>para elaboração do texto da resenha </a:t>
            </a:r>
          </a:p>
          <a:p>
            <a:r>
              <a:rPr lang="pt-BR" sz="3600" dirty="0"/>
              <a:t>3. Elaboração de um esquema com as principais </a:t>
            </a:r>
            <a:r>
              <a:rPr lang="pt-BR" sz="3600" dirty="0" smtClean="0"/>
              <a:t> etapas </a:t>
            </a:r>
            <a:r>
              <a:rPr lang="pt-BR" sz="3600" dirty="0"/>
              <a:t>a serem desenvolvidas pela resenha </a:t>
            </a:r>
          </a:p>
          <a:p>
            <a:r>
              <a:rPr lang="pt-BR" sz="3600" dirty="0"/>
              <a:t>4. Construção do texto propriamente dito </a:t>
            </a:r>
          </a:p>
          <a:p>
            <a:r>
              <a:rPr lang="pt-BR" sz="3600" dirty="0"/>
              <a:t>5. Revisão do texto, correção e aprimoramento</a:t>
            </a:r>
            <a:r>
              <a:rPr lang="pt-BR" dirty="0"/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0206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012974"/>
          </a:xfrm>
        </p:spPr>
        <p:txBody>
          <a:bodyPr>
            <a:normAutofit fontScale="90000"/>
          </a:bodyPr>
          <a:lstStyle/>
          <a:p>
            <a:r>
              <a:rPr lang="pt-BR" dirty="0"/>
              <a:t>1 </a:t>
            </a:r>
            <a:r>
              <a:rPr lang="pt-BR" b="1" dirty="0" smtClean="0"/>
              <a:t>- </a:t>
            </a:r>
            <a:r>
              <a:rPr lang="pt-BR" b="1" dirty="0" smtClean="0">
                <a:solidFill>
                  <a:srgbClr val="FF0000"/>
                </a:solidFill>
              </a:rPr>
              <a:t>LEITURA DA OBRA A SER RESENHADA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pt-BR" sz="3600" dirty="0" smtClean="0"/>
              <a:t>Leitura </a:t>
            </a:r>
            <a:r>
              <a:rPr lang="pt-BR" sz="3600" dirty="0"/>
              <a:t>atenta de todo o texto para </a:t>
            </a:r>
            <a:r>
              <a:rPr lang="pt-BR" sz="3600" dirty="0" smtClean="0"/>
              <a:t> compreensão </a:t>
            </a:r>
            <a:r>
              <a:rPr lang="pt-BR" sz="3600" dirty="0"/>
              <a:t>do conteúdo </a:t>
            </a:r>
          </a:p>
          <a:p>
            <a:r>
              <a:rPr lang="pt-BR" sz="3600" dirty="0" smtClean="0"/>
              <a:t>Marcação </a:t>
            </a:r>
            <a:r>
              <a:rPr lang="pt-BR" sz="3600" dirty="0"/>
              <a:t>dos tópicos que chamaram a </a:t>
            </a:r>
            <a:r>
              <a:rPr lang="pt-BR" sz="3600" dirty="0" smtClean="0"/>
              <a:t> atenção </a:t>
            </a:r>
            <a:endParaRPr lang="pt-BR" sz="3600" dirty="0"/>
          </a:p>
          <a:p>
            <a:r>
              <a:rPr lang="pt-BR" sz="3600" dirty="0" smtClean="0"/>
              <a:t>Marcação </a:t>
            </a:r>
            <a:r>
              <a:rPr lang="pt-BR" sz="3600" dirty="0"/>
              <a:t>de tópicos importantes para a </a:t>
            </a:r>
            <a:r>
              <a:rPr lang="pt-BR" sz="3600" dirty="0" smtClean="0"/>
              <a:t> análise </a:t>
            </a:r>
            <a:r>
              <a:rPr lang="pt-BR" sz="3600" dirty="0"/>
              <a:t>do conteúdo </a:t>
            </a:r>
          </a:p>
          <a:p>
            <a:r>
              <a:rPr lang="pt-BR" sz="3600" dirty="0" smtClean="0"/>
              <a:t>Marcação </a:t>
            </a:r>
            <a:r>
              <a:rPr lang="pt-BR" sz="3600" dirty="0"/>
              <a:t>de tópicos ligados </a:t>
            </a:r>
            <a:r>
              <a:rPr lang="pt-BR" sz="3600" dirty="0" smtClean="0"/>
              <a:t>ao desenvolvimento </a:t>
            </a:r>
            <a:r>
              <a:rPr lang="pt-BR" sz="3600" dirty="0"/>
              <a:t>do tema central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6664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2 </a:t>
            </a:r>
            <a:r>
              <a:rPr lang="pt-BR" b="1" dirty="0" smtClean="0"/>
              <a:t>- </a:t>
            </a:r>
            <a:r>
              <a:rPr lang="pt-BR" b="1" dirty="0" smtClean="0">
                <a:solidFill>
                  <a:srgbClr val="FF0000"/>
                </a:solidFill>
              </a:rPr>
              <a:t>LEITURA PORMENORIZADA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805264"/>
          </a:xfrm>
        </p:spPr>
        <p:txBody>
          <a:bodyPr>
            <a:normAutofit/>
          </a:bodyPr>
          <a:lstStyle/>
          <a:p>
            <a:r>
              <a:rPr lang="pt-BR" sz="4000" dirty="0" smtClean="0"/>
              <a:t>Ordenação </a:t>
            </a:r>
            <a:r>
              <a:rPr lang="pt-BR" sz="4000" dirty="0"/>
              <a:t>de todos os tópicos marcados </a:t>
            </a:r>
            <a:r>
              <a:rPr lang="pt-BR" sz="4000" dirty="0" smtClean="0"/>
              <a:t> na </a:t>
            </a:r>
            <a:r>
              <a:rPr lang="pt-BR" sz="4000" dirty="0"/>
              <a:t>primeira leitura </a:t>
            </a:r>
          </a:p>
          <a:p>
            <a:r>
              <a:rPr lang="pt-BR" sz="4000" dirty="0" smtClean="0"/>
              <a:t>Escolha </a:t>
            </a:r>
            <a:r>
              <a:rPr lang="pt-BR" sz="4000" dirty="0"/>
              <a:t>do que se vai destacar </a:t>
            </a:r>
          </a:p>
          <a:p>
            <a:r>
              <a:rPr lang="pt-BR" sz="4000" dirty="0" smtClean="0"/>
              <a:t>Marcação </a:t>
            </a:r>
            <a:r>
              <a:rPr lang="pt-BR" sz="4000" dirty="0"/>
              <a:t>de </a:t>
            </a:r>
            <a:r>
              <a:rPr lang="pt-BR" sz="4000" b="1" dirty="0">
                <a:solidFill>
                  <a:srgbClr val="FF0000"/>
                </a:solidFill>
              </a:rPr>
              <a:t>citações</a:t>
            </a:r>
            <a:r>
              <a:rPr lang="pt-BR" sz="4000" dirty="0"/>
              <a:t> importantes que </a:t>
            </a:r>
            <a:r>
              <a:rPr lang="pt-BR" sz="4000" dirty="0" smtClean="0"/>
              <a:t> serão </a:t>
            </a:r>
            <a:r>
              <a:rPr lang="pt-BR" sz="4000" dirty="0"/>
              <a:t>usadas no texto da resenha </a:t>
            </a:r>
          </a:p>
          <a:p>
            <a:r>
              <a:rPr lang="pt-BR" sz="4000" dirty="0" smtClean="0"/>
              <a:t>Divisão </a:t>
            </a:r>
            <a:r>
              <a:rPr lang="pt-BR" sz="4000" dirty="0"/>
              <a:t>do texto em entretítulos para </a:t>
            </a:r>
            <a:r>
              <a:rPr lang="pt-BR" sz="4000" dirty="0" smtClean="0"/>
              <a:t> facilitar </a:t>
            </a:r>
            <a:r>
              <a:rPr lang="pt-BR" sz="4000" dirty="0"/>
              <a:t>a organização do texto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7170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PRINCIPAIS ETAPAS DA RESENHA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088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70C0"/>
                </a:solidFill>
              </a:rPr>
              <a:t>1 </a:t>
            </a:r>
            <a:r>
              <a:rPr lang="pt-BR" dirty="0" smtClean="0">
                <a:solidFill>
                  <a:srgbClr val="0070C0"/>
                </a:solidFill>
              </a:rPr>
              <a:t>– </a:t>
            </a:r>
            <a:r>
              <a:rPr lang="pt-BR" b="1" dirty="0" smtClean="0">
                <a:solidFill>
                  <a:srgbClr val="0070C0"/>
                </a:solidFill>
              </a:rPr>
              <a:t>INTRODUÇÃO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Exposição sintética do conteúdo do texto. Apresentação de sua estrutura.  </a:t>
            </a:r>
            <a:r>
              <a:rPr lang="pt-BR" dirty="0">
                <a:solidFill>
                  <a:srgbClr val="FF0000"/>
                </a:solidFill>
              </a:rPr>
              <a:t/>
            </a:r>
            <a:br>
              <a:rPr lang="pt-BR" dirty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988840"/>
            <a:ext cx="8892480" cy="4880633"/>
          </a:xfrm>
        </p:spPr>
        <p:txBody>
          <a:bodyPr>
            <a:normAutofit/>
          </a:bodyPr>
          <a:lstStyle/>
          <a:p>
            <a:r>
              <a:rPr lang="pt-BR" dirty="0" smtClean="0"/>
              <a:t>Definição </a:t>
            </a:r>
            <a:r>
              <a:rPr lang="pt-BR" dirty="0"/>
              <a:t>do assunto ou tema: referência </a:t>
            </a:r>
            <a:r>
              <a:rPr lang="pt-BR" dirty="0" smtClean="0"/>
              <a:t> do </a:t>
            </a:r>
            <a:r>
              <a:rPr lang="pt-BR" dirty="0"/>
              <a:t>livro, capítulo, ou texto consultado </a:t>
            </a:r>
          </a:p>
          <a:p>
            <a:r>
              <a:rPr lang="pt-BR" dirty="0" smtClean="0"/>
              <a:t>Informações </a:t>
            </a:r>
            <a:r>
              <a:rPr lang="pt-BR" dirty="0"/>
              <a:t>sobre o autor </a:t>
            </a:r>
          </a:p>
          <a:p>
            <a:r>
              <a:rPr lang="pt-BR" dirty="0" smtClean="0"/>
              <a:t>Explicitação </a:t>
            </a:r>
            <a:r>
              <a:rPr lang="pt-BR" dirty="0"/>
              <a:t>da abordagem do autor seu </a:t>
            </a:r>
            <a:r>
              <a:rPr lang="pt-BR" dirty="0" smtClean="0"/>
              <a:t> estilo </a:t>
            </a:r>
            <a:r>
              <a:rPr lang="pt-BR" dirty="0"/>
              <a:t>e linguagem </a:t>
            </a:r>
          </a:p>
          <a:p>
            <a:r>
              <a:rPr lang="pt-BR" dirty="0" smtClean="0"/>
              <a:t>Registro </a:t>
            </a:r>
            <a:r>
              <a:rPr lang="pt-BR" dirty="0"/>
              <a:t>dos seus objetivos e suas </a:t>
            </a:r>
            <a:r>
              <a:rPr lang="pt-BR" dirty="0" smtClean="0"/>
              <a:t>ideias  principais </a:t>
            </a:r>
            <a:endParaRPr lang="pt-BR" dirty="0"/>
          </a:p>
          <a:p>
            <a:r>
              <a:rPr lang="pt-BR" dirty="0" smtClean="0"/>
              <a:t>Definição do </a:t>
            </a:r>
            <a:r>
              <a:rPr lang="pt-BR" dirty="0"/>
              <a:t>público alvo da publicação – </a:t>
            </a:r>
            <a:r>
              <a:rPr lang="pt-BR" dirty="0" smtClean="0"/>
              <a:t> área </a:t>
            </a:r>
            <a:r>
              <a:rPr lang="pt-BR" dirty="0"/>
              <a:t>de conhecimento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36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r>
              <a:rPr lang="pt-BR" dirty="0" smtClean="0"/>
              <a:t>MATERIAL BIBLIOGRÁFICO </a:t>
            </a:r>
            <a:r>
              <a:rPr lang="pt-BR" dirty="0"/>
              <a:t>PARA ESTUDO </a:t>
            </a:r>
            <a:r>
              <a:rPr lang="pt-BR" dirty="0" smtClean="0"/>
              <a:t>POSTADO NO UNIMESTRE </a:t>
            </a:r>
          </a:p>
          <a:p>
            <a:endParaRPr lang="pt-BR" dirty="0" smtClean="0"/>
          </a:p>
          <a:p>
            <a:r>
              <a:rPr lang="pt-BR" dirty="0" smtClean="0"/>
              <a:t>Normalização para trabalhos Científicos da Faculdade Dama – link enviado por </a:t>
            </a:r>
            <a:r>
              <a:rPr lang="pt-BR" dirty="0" err="1" smtClean="0"/>
              <a:t>whatsap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INDICAÇÃO DO MATERIAL: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LOZADA, Gisele; NUNES, Karina da Silva. Metodologia Científica. Disponível na Biblioteca Virtual da Faculdade Dama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3584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498178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0070C0"/>
                </a:solidFill>
              </a:rPr>
              <a:t>2 </a:t>
            </a:r>
            <a:r>
              <a:rPr lang="pt-BR" dirty="0" smtClean="0">
                <a:solidFill>
                  <a:srgbClr val="0070C0"/>
                </a:solidFill>
              </a:rPr>
              <a:t>-</a:t>
            </a:r>
            <a:r>
              <a:rPr lang="pt-BR" b="1" dirty="0" smtClean="0">
                <a:solidFill>
                  <a:srgbClr val="0070C0"/>
                </a:solidFill>
              </a:rPr>
              <a:t>DESENVOLVIMENTO</a:t>
            </a:r>
            <a:r>
              <a:rPr lang="pt-BR" dirty="0" smtClean="0">
                <a:solidFill>
                  <a:srgbClr val="0070C0"/>
                </a:solidFill>
              </a:rPr>
              <a:t> </a:t>
            </a:r>
            <a:r>
              <a:rPr lang="pt-BR" u="sng" dirty="0" smtClean="0"/>
              <a:t/>
            </a:r>
            <a:br>
              <a:rPr lang="pt-BR" u="sng" dirty="0" smtClean="0"/>
            </a:br>
            <a:r>
              <a:rPr lang="pt-BR" dirty="0" smtClean="0">
                <a:solidFill>
                  <a:srgbClr val="FF0000"/>
                </a:solidFill>
              </a:rPr>
              <a:t>Análise temática. Apresenta ideias principais, argumentos, </a:t>
            </a:r>
            <a:r>
              <a:rPr lang="pt-BR" dirty="0" err="1" smtClean="0">
                <a:solidFill>
                  <a:srgbClr val="FF0000"/>
                </a:solidFill>
              </a:rPr>
              <a:t>etc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2276873"/>
            <a:ext cx="8784976" cy="4581128"/>
          </a:xfrm>
        </p:spPr>
        <p:txBody>
          <a:bodyPr>
            <a:normAutofit/>
          </a:bodyPr>
          <a:lstStyle/>
          <a:p>
            <a:r>
              <a:rPr lang="pt-BR" sz="4000" dirty="0" smtClean="0"/>
              <a:t>Descrição da </a:t>
            </a:r>
            <a:r>
              <a:rPr lang="pt-BR" sz="4000" dirty="0"/>
              <a:t>organização </a:t>
            </a:r>
            <a:r>
              <a:rPr lang="pt-BR" sz="4000" dirty="0" smtClean="0"/>
              <a:t> geral </a:t>
            </a:r>
            <a:r>
              <a:rPr lang="pt-BR" sz="4000" dirty="0"/>
              <a:t>da obra </a:t>
            </a:r>
            <a:endParaRPr lang="pt-BR" sz="4000" dirty="0" smtClean="0"/>
          </a:p>
          <a:p>
            <a:endParaRPr lang="pt-BR" sz="4000" dirty="0"/>
          </a:p>
          <a:p>
            <a:r>
              <a:rPr lang="pt-BR" sz="4000" dirty="0" smtClean="0"/>
              <a:t>Especificação do </a:t>
            </a:r>
            <a:r>
              <a:rPr lang="pt-BR" sz="4000" dirty="0"/>
              <a:t>assunto de </a:t>
            </a:r>
            <a:r>
              <a:rPr lang="pt-BR" sz="4000" dirty="0" smtClean="0"/>
              <a:t> cada </a:t>
            </a:r>
            <a:r>
              <a:rPr lang="pt-BR" sz="4000" dirty="0"/>
              <a:t>parte </a:t>
            </a:r>
            <a:endParaRPr lang="pt-BR" sz="4000" dirty="0" smtClean="0"/>
          </a:p>
          <a:p>
            <a:endParaRPr lang="pt-BR" sz="4000" dirty="0"/>
          </a:p>
          <a:p>
            <a:r>
              <a:rPr lang="pt-BR" sz="4000" dirty="0" smtClean="0"/>
              <a:t>Avaliação das </a:t>
            </a:r>
            <a:r>
              <a:rPr lang="pt-BR" sz="4000" dirty="0"/>
              <a:t>partes específicas da </a:t>
            </a:r>
            <a:r>
              <a:rPr lang="pt-BR" sz="4000" dirty="0" smtClean="0"/>
              <a:t> obra </a:t>
            </a:r>
            <a:endParaRPr lang="pt-BR" sz="4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0387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7" y="908720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0070C0"/>
                </a:solidFill>
              </a:rPr>
              <a:t>3 - </a:t>
            </a:r>
            <a:r>
              <a:rPr lang="pt-BR" b="1" dirty="0" smtClean="0">
                <a:solidFill>
                  <a:srgbClr val="0070C0"/>
                </a:solidFill>
              </a:rPr>
              <a:t>RECOMENDAÇÃO FINAL – A CRÍTICA - </a:t>
            </a:r>
            <a:br>
              <a:rPr lang="pt-BR" b="1" dirty="0" smtClean="0">
                <a:solidFill>
                  <a:srgbClr val="0070C0"/>
                </a:solidFill>
              </a:rPr>
            </a:br>
            <a:r>
              <a:rPr lang="pt-BR" b="1" dirty="0" smtClean="0">
                <a:solidFill>
                  <a:srgbClr val="0070C0"/>
                </a:solidFill>
              </a:rPr>
              <a:t>CONCLUSÃO</a:t>
            </a:r>
            <a:r>
              <a:rPr lang="pt-BR" b="1" u="sng" dirty="0" smtClean="0">
                <a:solidFill>
                  <a:srgbClr val="0070C0"/>
                </a:solidFill>
              </a:rPr>
              <a:t> </a:t>
            </a:r>
            <a:r>
              <a:rPr lang="pt-BR" u="sng" dirty="0" smtClean="0"/>
              <a:t/>
            </a:r>
            <a:br>
              <a:rPr lang="pt-BR" u="sng" dirty="0" smtClean="0"/>
            </a:br>
            <a:r>
              <a:rPr lang="pt-BR" dirty="0">
                <a:solidFill>
                  <a:srgbClr val="FF0000"/>
                </a:solidFill>
              </a:rPr>
              <a:t>C</a:t>
            </a:r>
            <a:r>
              <a:rPr lang="pt-BR" dirty="0" smtClean="0">
                <a:solidFill>
                  <a:srgbClr val="FF0000"/>
                </a:solidFill>
              </a:rPr>
              <a:t>omentário sobre o texto. </a:t>
            </a:r>
            <a:br>
              <a:rPr lang="pt-BR" dirty="0" smtClean="0">
                <a:solidFill>
                  <a:srgbClr val="FF0000"/>
                </a:solidFill>
              </a:rPr>
            </a:br>
            <a:r>
              <a:rPr lang="pt-BR" dirty="0" smtClean="0">
                <a:solidFill>
                  <a:srgbClr val="FF0000"/>
                </a:solidFill>
              </a:rPr>
              <a:t>Avaliação da obra resenhada.</a:t>
            </a:r>
            <a:br>
              <a:rPr lang="pt-BR" dirty="0" smtClean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r>
              <a:rPr lang="pt-BR" sz="4400" dirty="0" smtClean="0"/>
              <a:t>recomendação da </a:t>
            </a:r>
            <a:r>
              <a:rPr lang="pt-BR" sz="4400" dirty="0"/>
              <a:t>obra </a:t>
            </a:r>
          </a:p>
          <a:p>
            <a:r>
              <a:rPr lang="pt-BR" sz="4400" dirty="0"/>
              <a:t>recomendação</a:t>
            </a:r>
            <a:r>
              <a:rPr lang="pt-BR" sz="4400" dirty="0" smtClean="0"/>
              <a:t> da </a:t>
            </a:r>
            <a:r>
              <a:rPr lang="pt-BR" sz="4400" dirty="0"/>
              <a:t>obra com </a:t>
            </a:r>
            <a:r>
              <a:rPr lang="pt-BR" sz="4400" dirty="0" smtClean="0"/>
              <a:t> restrições </a:t>
            </a:r>
            <a:endParaRPr lang="pt-BR" sz="4400" dirty="0"/>
          </a:p>
          <a:p>
            <a:r>
              <a:rPr lang="pt-BR" sz="4400" dirty="0" err="1" smtClean="0"/>
              <a:t>desaconselhamento</a:t>
            </a:r>
            <a:r>
              <a:rPr lang="pt-BR" sz="4400" dirty="0" smtClean="0"/>
              <a:t> da </a:t>
            </a:r>
            <a:r>
              <a:rPr lang="pt-BR" sz="4400" dirty="0"/>
              <a:t>obra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2803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O QUE FAZ UM RESENHISTA? </a:t>
            </a:r>
            <a:br>
              <a:rPr lang="pt-BR" b="1" dirty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</a:pPr>
            <a:r>
              <a:rPr lang="pt-BR" sz="80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Apresenta o livro, descreve sua estruturação em partes e o conteúdo 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 das 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mesmas, sempre 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registrando 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sua avaliação, que se caracteriza 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 por 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partir de comentários de natureza geral para o particular e, por 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 fim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, oferece um veredicto, que se materializa em asserções acerca 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qualidades ou problemas do livro, retornando ao geral” </a:t>
            </a:r>
          </a:p>
          <a:p>
            <a:endParaRPr lang="pt-BR" sz="8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8000" dirty="0" smtClean="0">
                <a:latin typeface="Arial" pitchFamily="34" charset="0"/>
                <a:cs typeface="Arial" pitchFamily="34" charset="0"/>
              </a:rPr>
              <a:t>CARVALHO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, Gisele de. “RESENHAS ACADÊMICAS: 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 um 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guia rápido para escritores de primeira viagem” 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 Disponível em: http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://paginas.terra.com.br/arte/dubitoergosum/arquivo65.htm. 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Acesso </a:t>
            </a:r>
            <a:r>
              <a:rPr lang="pt-BR" sz="8000" dirty="0">
                <a:latin typeface="Arial" pitchFamily="34" charset="0"/>
                <a:cs typeface="Arial" pitchFamily="34" charset="0"/>
              </a:rPr>
              <a:t>em: 05 outubro 2007 </a:t>
            </a:r>
          </a:p>
        </p:txBody>
      </p:sp>
    </p:spTree>
    <p:extLst>
      <p:ext uri="{BB962C8B-B14F-4D97-AF65-F5344CB8AC3E}">
        <p14:creationId xmlns:p14="http://schemas.microsoft.com/office/powerpoint/2010/main" val="1724721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 TEXTO </a:t>
            </a:r>
            <a:r>
              <a:rPr lang="pt-BR" dirty="0">
                <a:latin typeface="Arial" pitchFamily="34" charset="0"/>
                <a:cs typeface="Arial" pitchFamily="34" charset="0"/>
              </a:rPr>
              <a:t/>
            </a:r>
            <a:br>
              <a:rPr lang="pt-BR" dirty="0">
                <a:latin typeface="Arial" pitchFamily="34" charset="0"/>
                <a:cs typeface="Arial" pitchFamily="34" charset="0"/>
              </a:rPr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32500" lnSpcReduction="20000"/>
          </a:bodyPr>
          <a:lstStyle/>
          <a:p>
            <a:r>
              <a:rPr lang="pt-BR" sz="9800" dirty="0" smtClean="0">
                <a:latin typeface="Arial" pitchFamily="34" charset="0"/>
                <a:cs typeface="Arial" pitchFamily="34" charset="0"/>
              </a:rPr>
              <a:t>Deve </a:t>
            </a:r>
            <a:r>
              <a:rPr lang="pt-BR" sz="9800" dirty="0">
                <a:latin typeface="Arial" pitchFamily="34" charset="0"/>
                <a:cs typeface="Arial" pitchFamily="34" charset="0"/>
              </a:rPr>
              <a:t>ser claro, inteligível, dinâmico e </a:t>
            </a:r>
            <a:r>
              <a:rPr lang="pt-BR" sz="9800" dirty="0" smtClean="0">
                <a:latin typeface="Arial" pitchFamily="34" charset="0"/>
                <a:cs typeface="Arial" pitchFamily="34" charset="0"/>
              </a:rPr>
              <a:t> criativo</a:t>
            </a:r>
          </a:p>
          <a:p>
            <a:endParaRPr lang="pt-BR" sz="9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9800" dirty="0" smtClean="0">
                <a:latin typeface="Arial" pitchFamily="34" charset="0"/>
                <a:cs typeface="Arial" pitchFamily="34" charset="0"/>
              </a:rPr>
              <a:t>Quem </a:t>
            </a:r>
            <a:r>
              <a:rPr lang="pt-BR" sz="9800" dirty="0">
                <a:latin typeface="Arial" pitchFamily="34" charset="0"/>
                <a:cs typeface="Arial" pitchFamily="34" charset="0"/>
              </a:rPr>
              <a:t>lê deve ter prazer nesta </a:t>
            </a:r>
            <a:r>
              <a:rPr lang="pt-BR" sz="9800" dirty="0" smtClean="0">
                <a:latin typeface="Arial" pitchFamily="34" charset="0"/>
                <a:cs typeface="Arial" pitchFamily="34" charset="0"/>
              </a:rPr>
              <a:t> leitura </a:t>
            </a:r>
            <a:r>
              <a:rPr lang="pt-BR" sz="9800" dirty="0">
                <a:latin typeface="Arial" pitchFamily="34" charset="0"/>
                <a:cs typeface="Arial" pitchFamily="34" charset="0"/>
              </a:rPr>
              <a:t>e sentir-se convidado à leitura do </a:t>
            </a:r>
            <a:r>
              <a:rPr lang="pt-BR" sz="9800" dirty="0" smtClean="0">
                <a:latin typeface="Arial" pitchFamily="34" charset="0"/>
                <a:cs typeface="Arial" pitchFamily="34" charset="0"/>
              </a:rPr>
              <a:t> texto resenhado</a:t>
            </a:r>
          </a:p>
          <a:p>
            <a:pPr marL="0" indent="0">
              <a:buNone/>
            </a:pPr>
            <a:r>
              <a:rPr lang="pt-BR" sz="98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9800" dirty="0">
              <a:latin typeface="Arial" pitchFamily="34" charset="0"/>
              <a:cs typeface="Arial" pitchFamily="34" charset="0"/>
            </a:endParaRPr>
          </a:p>
          <a:p>
            <a:r>
              <a:rPr lang="pt-BR" sz="9800" dirty="0" smtClean="0">
                <a:latin typeface="Arial" pitchFamily="34" charset="0"/>
                <a:cs typeface="Arial" pitchFamily="34" charset="0"/>
              </a:rPr>
              <a:t>Caso </a:t>
            </a:r>
            <a:r>
              <a:rPr lang="pt-BR" sz="9800" dirty="0">
                <a:latin typeface="Arial" pitchFamily="34" charset="0"/>
                <a:cs typeface="Arial" pitchFamily="34" charset="0"/>
              </a:rPr>
              <a:t>haja necessidade de citação do </a:t>
            </a:r>
            <a:r>
              <a:rPr lang="pt-BR" sz="9800" dirty="0" smtClean="0">
                <a:latin typeface="Arial" pitchFamily="34" charset="0"/>
                <a:cs typeface="Arial" pitchFamily="34" charset="0"/>
              </a:rPr>
              <a:t> próprio </a:t>
            </a:r>
            <a:r>
              <a:rPr lang="pt-BR" sz="9800" dirty="0">
                <a:latin typeface="Arial" pitchFamily="34" charset="0"/>
                <a:cs typeface="Arial" pitchFamily="34" charset="0"/>
              </a:rPr>
              <a:t>texto resenhado, isso deve ser </a:t>
            </a:r>
            <a:r>
              <a:rPr lang="pt-BR" sz="9800" dirty="0" smtClean="0">
                <a:latin typeface="Arial" pitchFamily="34" charset="0"/>
                <a:cs typeface="Arial" pitchFamily="34" charset="0"/>
              </a:rPr>
              <a:t> feito </a:t>
            </a:r>
            <a:r>
              <a:rPr lang="pt-BR" sz="9800" dirty="0">
                <a:latin typeface="Arial" pitchFamily="34" charset="0"/>
                <a:cs typeface="Arial" pitchFamily="34" charset="0"/>
              </a:rPr>
              <a:t>entre aspas e/ou em </a:t>
            </a:r>
            <a:r>
              <a:rPr lang="pt-BR" sz="9800" dirty="0" smtClean="0">
                <a:latin typeface="Arial" pitchFamily="34" charset="0"/>
                <a:cs typeface="Arial" pitchFamily="34" charset="0"/>
              </a:rPr>
              <a:t>destaque</a:t>
            </a:r>
          </a:p>
          <a:p>
            <a:endParaRPr lang="pt-BR" sz="9800" dirty="0">
              <a:latin typeface="Arial" pitchFamily="34" charset="0"/>
              <a:cs typeface="Arial" pitchFamily="34" charset="0"/>
            </a:endParaRPr>
          </a:p>
          <a:p>
            <a:r>
              <a:rPr lang="pt-BR" sz="9800" dirty="0" smtClean="0">
                <a:latin typeface="Arial" pitchFamily="34" charset="0"/>
                <a:cs typeface="Arial" pitchFamily="34" charset="0"/>
              </a:rPr>
              <a:t>Sempre </a:t>
            </a:r>
            <a:r>
              <a:rPr lang="pt-BR" sz="9800" dirty="0">
                <a:latin typeface="Arial" pitchFamily="34" charset="0"/>
                <a:cs typeface="Arial" pitchFamily="34" charset="0"/>
              </a:rPr>
              <a:t>deve haver referência </a:t>
            </a:r>
            <a:r>
              <a:rPr lang="pt-BR" sz="9800" dirty="0" smtClean="0">
                <a:latin typeface="Arial" pitchFamily="34" charset="0"/>
                <a:cs typeface="Arial" pitchFamily="34" charset="0"/>
              </a:rPr>
              <a:t> bibliográfica </a:t>
            </a:r>
            <a:endParaRPr lang="pt-BR" sz="9800" dirty="0">
              <a:latin typeface="Arial" pitchFamily="34" charset="0"/>
              <a:cs typeface="Arial" pitchFamily="34" charset="0"/>
            </a:endParaRPr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6168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NORMAS TÉCNICAS 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80526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RESENHA </a:t>
            </a:r>
            <a:r>
              <a:rPr lang="pt-BR" dirty="0"/>
              <a:t> </a:t>
            </a:r>
            <a:r>
              <a:rPr lang="pt-BR" dirty="0" smtClean="0"/>
              <a:t>(</a:t>
            </a:r>
            <a:r>
              <a:rPr lang="pt-BR" dirty="0"/>
              <a:t>EM MAIÚSCULAS E NEGRITO,CENTRALIZADO) </a:t>
            </a:r>
          </a:p>
          <a:p>
            <a:r>
              <a:rPr lang="pt-BR" dirty="0" smtClean="0"/>
              <a:t>Referência </a:t>
            </a:r>
            <a:r>
              <a:rPr lang="pt-BR" dirty="0"/>
              <a:t>bibliográfica da obra resenhada </a:t>
            </a:r>
          </a:p>
          <a:p>
            <a:r>
              <a:rPr lang="pt-BR" dirty="0" smtClean="0"/>
              <a:t>Dados </a:t>
            </a:r>
            <a:r>
              <a:rPr lang="pt-BR" dirty="0"/>
              <a:t>biográficos do autor </a:t>
            </a:r>
          </a:p>
          <a:p>
            <a:r>
              <a:rPr lang="pt-BR" dirty="0" smtClean="0"/>
              <a:t>Resenhado </a:t>
            </a:r>
            <a:r>
              <a:rPr lang="pt-BR" dirty="0"/>
              <a:t>por: nome e dados biográficos (titulação) do </a:t>
            </a:r>
            <a:r>
              <a:rPr lang="pt-BR" dirty="0" smtClean="0"/>
              <a:t>resenhista </a:t>
            </a:r>
            <a:endParaRPr lang="pt-BR" dirty="0"/>
          </a:p>
          <a:p>
            <a:r>
              <a:rPr lang="pt-BR" u="sng" dirty="0" smtClean="0"/>
              <a:t>Texto </a:t>
            </a:r>
            <a:r>
              <a:rPr lang="pt-BR" u="sng" dirty="0"/>
              <a:t>dissertativo contendo</a:t>
            </a:r>
            <a:r>
              <a:rPr lang="pt-BR" dirty="0"/>
              <a:t>: </a:t>
            </a:r>
          </a:p>
          <a:p>
            <a:r>
              <a:rPr lang="pt-BR" dirty="0"/>
              <a:t>Introdução </a:t>
            </a:r>
          </a:p>
          <a:p>
            <a:r>
              <a:rPr lang="pt-BR" dirty="0"/>
              <a:t>Corpo principal do texto: resumo das ideias principais </a:t>
            </a:r>
          </a:p>
          <a:p>
            <a:r>
              <a:rPr lang="pt-BR" dirty="0"/>
              <a:t>Conclusão com apreciação crítica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9372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NORMAS TÉCNICAS 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805264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RESENHA 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(</a:t>
            </a:r>
            <a:r>
              <a:rPr lang="pt-BR" dirty="0">
                <a:solidFill>
                  <a:srgbClr val="FF0000"/>
                </a:solidFill>
              </a:rPr>
              <a:t>EM MAIÚSCULAS E NEGRITO,CENTRALIZADO</a:t>
            </a:r>
            <a:r>
              <a:rPr lang="pt-BR" dirty="0"/>
              <a:t>) </a:t>
            </a:r>
            <a:endParaRPr lang="pt-BR" dirty="0" smtClean="0"/>
          </a:p>
          <a:p>
            <a:pPr marL="0" indent="0" algn="ctr">
              <a:buNone/>
            </a:pPr>
            <a:r>
              <a:rPr lang="pt-BR" b="1" dirty="0" smtClean="0"/>
              <a:t>REFLEXÕES SOBRE OS CONCEITOS DE SAÚDE E </a:t>
            </a:r>
          </a:p>
          <a:p>
            <a:pPr marL="0" indent="0" algn="ctr">
              <a:buNone/>
            </a:pPr>
            <a:r>
              <a:rPr lang="pt-BR" b="1" dirty="0" smtClean="0"/>
              <a:t>    DOENÇA E SUAS IMPLICAÇÕES</a:t>
            </a:r>
          </a:p>
          <a:p>
            <a:pPr marL="0" indent="0" algn="ctr">
              <a:buNone/>
            </a:pPr>
            <a:endParaRPr lang="pt-BR" b="1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Referência </a:t>
            </a:r>
            <a:r>
              <a:rPr lang="pt-BR" dirty="0">
                <a:solidFill>
                  <a:srgbClr val="FF0000"/>
                </a:solidFill>
              </a:rPr>
              <a:t>bibliográfica da obra resenhada </a:t>
            </a:r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/>
              <a:t>CZERESNIA, D.; MACIEL, E.M.G.S.; OVIEDO, R.A.M. (Org</a:t>
            </a:r>
            <a:r>
              <a:rPr lang="pt-BR" dirty="0" smtClean="0"/>
              <a:t>.). </a:t>
            </a:r>
            <a:r>
              <a:rPr lang="pt-BR" b="1" dirty="0" smtClean="0"/>
              <a:t>Os </a:t>
            </a:r>
            <a:r>
              <a:rPr lang="pt-BR" b="1" dirty="0"/>
              <a:t>sentidos da saúde e da </a:t>
            </a:r>
            <a:r>
              <a:rPr lang="pt-BR" b="1" dirty="0" smtClean="0"/>
              <a:t>doença. </a:t>
            </a:r>
            <a:r>
              <a:rPr lang="pt-BR" dirty="0" smtClean="0"/>
              <a:t>Rio </a:t>
            </a:r>
            <a:r>
              <a:rPr lang="pt-BR" dirty="0"/>
              <a:t>de Janeiro: Editora Fiocruz; 2013.119 p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2405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NORMAS TÉCNICAS 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70000" lnSpcReduction="20000"/>
          </a:bodyPr>
          <a:lstStyle/>
          <a:p>
            <a:endParaRPr lang="pt-BR" dirty="0"/>
          </a:p>
          <a:p>
            <a:r>
              <a:rPr lang="pt-BR" dirty="0" smtClean="0"/>
              <a:t>Dados </a:t>
            </a:r>
            <a:r>
              <a:rPr lang="pt-BR" dirty="0"/>
              <a:t>biográficos </a:t>
            </a:r>
            <a:r>
              <a:rPr lang="pt-BR" dirty="0" smtClean="0"/>
              <a:t>dos autores</a:t>
            </a:r>
          </a:p>
          <a:p>
            <a:pPr fontAlgn="ctr"/>
            <a:r>
              <a:rPr lang="pt-BR" b="1" dirty="0"/>
              <a:t>Dina </a:t>
            </a:r>
            <a:r>
              <a:rPr lang="pt-BR" b="1" dirty="0" err="1" smtClean="0"/>
              <a:t>Czeresnia</a:t>
            </a:r>
            <a:r>
              <a:rPr lang="pt-BR" b="1" dirty="0"/>
              <a:t> </a:t>
            </a:r>
            <a:r>
              <a:rPr lang="pt-BR" dirty="0" smtClean="0"/>
              <a:t>possui </a:t>
            </a:r>
            <a:r>
              <a:rPr lang="pt-BR" dirty="0"/>
              <a:t>graduação em Medicina pela Universidade Federal do Rio de Janeiro, mestrado em Medicina Social pela Universidade do Estado do Rio de Janeiro, doutorado em Saúde Pública pela Fundação Oswaldo Cruz e pós-doutorado em filosofia no IFICS/UFRJ. Atualmente é pesquisador titular da Fundação Oswaldo Cruz. Tem experiência na área de Saúde Coletiva, com ênfase em Epidemiologia, atuando principalmente nos seguintes </a:t>
            </a:r>
            <a:r>
              <a:rPr lang="pt-BR" dirty="0" err="1"/>
              <a:t>temas:filosofia</a:t>
            </a:r>
            <a:r>
              <a:rPr lang="pt-BR" dirty="0"/>
              <a:t> das ciências da vida, teorias de doença, conceitos de saúde e doença, promoção da saúde.</a:t>
            </a:r>
            <a:br>
              <a:rPr lang="pt-BR" dirty="0"/>
            </a:br>
            <a:r>
              <a:rPr lang="pt-BR" dirty="0" smtClean="0"/>
              <a:t>Informações </a:t>
            </a:r>
            <a:r>
              <a:rPr lang="pt-BR" dirty="0"/>
              <a:t>coletadas do Lattes em </a:t>
            </a:r>
            <a:r>
              <a:rPr lang="pt-BR" dirty="0" smtClean="0"/>
              <a:t>02/02/2020</a:t>
            </a:r>
          </a:p>
          <a:p>
            <a:endParaRPr lang="pt-BR" dirty="0" smtClean="0"/>
          </a:p>
          <a:p>
            <a:r>
              <a:rPr lang="pt-BR" b="1" dirty="0" smtClean="0"/>
              <a:t>Elvira </a:t>
            </a:r>
            <a:r>
              <a:rPr lang="pt-BR" b="1" dirty="0"/>
              <a:t>Maria Godinho de Seixas </a:t>
            </a:r>
            <a:r>
              <a:rPr lang="pt-BR" b="1" dirty="0" smtClean="0"/>
              <a:t>Maciel é </a:t>
            </a:r>
            <a:r>
              <a:rPr lang="pt-BR" dirty="0" smtClean="0"/>
              <a:t>médica</a:t>
            </a:r>
            <a:r>
              <a:rPr lang="pt-BR" dirty="0"/>
              <a:t>, doutora em Filosofia, </a:t>
            </a:r>
            <a:r>
              <a:rPr lang="pt-BR" dirty="0" smtClean="0"/>
              <a:t>pesquisadora do Departamento </a:t>
            </a:r>
            <a:r>
              <a:rPr lang="pt-BR" dirty="0"/>
              <a:t>de Epidemiologia e Métodos </a:t>
            </a:r>
            <a:r>
              <a:rPr lang="pt-BR" dirty="0" smtClean="0"/>
              <a:t>Quantitativos em </a:t>
            </a:r>
            <a:r>
              <a:rPr lang="pt-BR" dirty="0"/>
              <a:t>Saúde da Escola Nacional de Saúde Pública Sérgio Arouca (</a:t>
            </a:r>
            <a:r>
              <a:rPr lang="pt-BR" dirty="0" smtClean="0"/>
              <a:t>ENSP)</a:t>
            </a:r>
          </a:p>
          <a:p>
            <a:r>
              <a:rPr lang="pt-BR" b="1" dirty="0" smtClean="0"/>
              <a:t>Rafael </a:t>
            </a:r>
            <a:r>
              <a:rPr lang="pt-BR" b="1" dirty="0" err="1"/>
              <a:t>Antonio</a:t>
            </a:r>
            <a:r>
              <a:rPr lang="pt-BR" b="1" dirty="0"/>
              <a:t> </a:t>
            </a:r>
            <a:r>
              <a:rPr lang="pt-BR" b="1" dirty="0" err="1" smtClean="0"/>
              <a:t>Malagón</a:t>
            </a:r>
            <a:r>
              <a:rPr lang="pt-BR" b="1" dirty="0"/>
              <a:t> </a:t>
            </a:r>
            <a:r>
              <a:rPr lang="pt-BR" b="1" dirty="0" smtClean="0"/>
              <a:t>Oviedo</a:t>
            </a:r>
            <a:r>
              <a:rPr lang="pt-BR" dirty="0"/>
              <a:t>, </a:t>
            </a:r>
            <a:r>
              <a:rPr lang="pt-BR" dirty="0"/>
              <a:t>é</a:t>
            </a:r>
            <a:r>
              <a:rPr lang="pt-BR" dirty="0" smtClean="0"/>
              <a:t> </a:t>
            </a:r>
            <a:r>
              <a:rPr lang="pt-BR" dirty="0"/>
              <a:t>odontólogo </a:t>
            </a:r>
            <a:r>
              <a:rPr lang="pt-BR" dirty="0" smtClean="0"/>
              <a:t>,bolsista </a:t>
            </a:r>
            <a:r>
              <a:rPr lang="pt-BR" dirty="0"/>
              <a:t>da Capes na ENSP, é professor do Departamento de </a:t>
            </a:r>
            <a:r>
              <a:rPr lang="pt-BR" dirty="0" smtClean="0"/>
              <a:t>Saúde Coletiva </a:t>
            </a:r>
            <a:r>
              <a:rPr lang="pt-BR" dirty="0"/>
              <a:t>da Faculdade de Odontologia da Universidade Nacional de Colômbia.</a:t>
            </a:r>
          </a:p>
          <a:p>
            <a:pPr marL="0" indent="0">
              <a:buNone/>
            </a:pPr>
            <a:r>
              <a:rPr lang="pt-BR" dirty="0" smtClean="0"/>
              <a:t>     Informações </a:t>
            </a:r>
            <a:r>
              <a:rPr lang="pt-BR" dirty="0"/>
              <a:t>coletadas </a:t>
            </a:r>
            <a:r>
              <a:rPr lang="pt-BR" dirty="0" smtClean="0"/>
              <a:t>no documento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9390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NORMAS TÉCNICAS 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8052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Resenhado </a:t>
            </a:r>
            <a:r>
              <a:rPr lang="pt-BR" dirty="0"/>
              <a:t>por: Ana Maria </a:t>
            </a:r>
            <a:r>
              <a:rPr lang="pt-BR" dirty="0" err="1"/>
              <a:t>Canesqui</a:t>
            </a:r>
            <a:r>
              <a:rPr lang="pt-BR" dirty="0"/>
              <a:t> </a:t>
            </a:r>
            <a:r>
              <a:rPr lang="pt-BR" dirty="0"/>
              <a:t>-</a:t>
            </a:r>
            <a:r>
              <a:rPr lang="pt-BR" dirty="0" smtClean="0"/>
              <a:t> graduada </a:t>
            </a:r>
            <a:r>
              <a:rPr lang="pt-BR"/>
              <a:t>em </a:t>
            </a:r>
            <a:r>
              <a:rPr lang="pt-BR" smtClean="0"/>
              <a:t>Serviço </a:t>
            </a:r>
            <a:r>
              <a:rPr lang="pt-BR" dirty="0"/>
              <a:t>Social </a:t>
            </a:r>
            <a:r>
              <a:rPr lang="pt-BR" dirty="0" smtClean="0"/>
              <a:t>- Faculdade </a:t>
            </a:r>
            <a:r>
              <a:rPr lang="pt-BR" dirty="0"/>
              <a:t>de Ciências Médicas, Universidade de Campinas. Campinas-SP, Brasil (</a:t>
            </a:r>
            <a:r>
              <a:rPr lang="pt-BR" dirty="0">
                <a:hlinkClick r:id="rId2"/>
              </a:rPr>
              <a:t>anacanesqui@hotmail.com</a:t>
            </a:r>
            <a:r>
              <a:rPr lang="pt-BR" dirty="0" smtClean="0"/>
              <a:t>).</a:t>
            </a:r>
          </a:p>
          <a:p>
            <a:r>
              <a:rPr lang="pt-BR" dirty="0" err="1"/>
              <a:t>Physis</a:t>
            </a:r>
            <a:r>
              <a:rPr lang="pt-BR" dirty="0"/>
              <a:t> </a:t>
            </a:r>
            <a:r>
              <a:rPr lang="pt-BR" i="1" dirty="0"/>
              <a:t>Revista de Saúde Coletiva</a:t>
            </a:r>
            <a:r>
              <a:rPr lang="pt-BR" dirty="0"/>
              <a:t>, Rio de Janeiro, 26 [ 1 ]: 369-372, 2016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59412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NORMAS TÉCNICAS 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t-BR" dirty="0" smtClean="0"/>
              <a:t> </a:t>
            </a:r>
            <a:r>
              <a:rPr lang="pt-BR" sz="6000" u="sng" dirty="0" smtClean="0"/>
              <a:t>Texto </a:t>
            </a:r>
            <a:r>
              <a:rPr lang="pt-BR" sz="6000" u="sng" dirty="0"/>
              <a:t>dissertativo contendo</a:t>
            </a:r>
            <a:r>
              <a:rPr lang="pt-BR" sz="6000" dirty="0"/>
              <a:t>: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>
              <a:lnSpc>
                <a:spcPct val="120000"/>
              </a:lnSpc>
            </a:pPr>
            <a:r>
              <a:rPr lang="pt-BR" sz="4000" b="1" dirty="0" smtClean="0">
                <a:latin typeface="Arial" pitchFamily="34" charset="0"/>
                <a:cs typeface="Arial" pitchFamily="34" charset="0"/>
              </a:rPr>
              <a:t>INTRODUÇÃO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BR" sz="4000" dirty="0" smtClean="0">
                <a:latin typeface="Arial" pitchFamily="34" charset="0"/>
                <a:cs typeface="Arial" pitchFamily="34" charset="0"/>
              </a:rPr>
              <a:t>        É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bem-vinda a reflexão crítica dos conceitos de saúde e doença à formação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e prática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dos profissionais de saúde que reconhece a historicidade, mudanças e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limites dos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saberes hegemônicos. Trata-se de um assunto que preocupa os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pesquisadores do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campo da Saúde Coletiva, cujo debate, análises e propostas </a:t>
            </a:r>
            <a:r>
              <a:rPr lang="pt-BR" sz="4000" dirty="0" err="1">
                <a:latin typeface="Arial" pitchFamily="34" charset="0"/>
                <a:cs typeface="Arial" pitchFamily="34" charset="0"/>
              </a:rPr>
              <a:t>reformuladoras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dos saberes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e modelos de intervenção não são novos e continuam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desafiadores. </a:t>
            </a:r>
          </a:p>
          <a:p>
            <a:pPr>
              <a:lnSpc>
                <a:spcPct val="120000"/>
              </a:lnSpc>
            </a:pPr>
            <a:endParaRPr lang="pt-BR" sz="40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t-BR" sz="4000" dirty="0" smtClean="0">
                <a:latin typeface="Arial" pitchFamily="34" charset="0"/>
                <a:cs typeface="Arial" pitchFamily="34" charset="0"/>
              </a:rPr>
              <a:t>        Os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pensadores da Medicina Social no Brasil, na década de 1970,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abriram espaço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à densa reflexão epistemológica, histórica e sociológica daqueles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conceitos no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modelo biomédico, dos determinantes sociais, políticos e econômicos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do processo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saúde e doença, do trabalho médico, à análise crítica da política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de saúde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, vigente naquele contexto, modificada, posteriormente, para formar </a:t>
            </a:r>
            <a:r>
              <a:rPr lang="pt-BR" sz="4000" dirty="0" err="1" smtClean="0">
                <a:latin typeface="Arial" pitchFamily="34" charset="0"/>
                <a:cs typeface="Arial" pitchFamily="34" charset="0"/>
              </a:rPr>
              <a:t>oSistema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Único de Saúde (SUS), justo e igualitário, </a:t>
            </a:r>
            <a:r>
              <a:rPr lang="pt-BR" sz="4000" dirty="0" err="1" smtClean="0">
                <a:latin typeface="Arial" pitchFamily="34" charset="0"/>
                <a:cs typeface="Arial" pitchFamily="34" charset="0"/>
              </a:rPr>
              <a:t>anc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 orado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nos direitos à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saúde e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à cidadania.</a:t>
            </a:r>
          </a:p>
          <a:p>
            <a:pPr>
              <a:lnSpc>
                <a:spcPct val="120000"/>
              </a:lnSpc>
            </a:pPr>
            <a:endParaRPr lang="pt-BR" sz="4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t-BR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       O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assunto instiga e </a:t>
            </a:r>
            <a:r>
              <a:rPr lang="pt-BR" sz="4000" i="1" dirty="0">
                <a:latin typeface="Arial" pitchFamily="34" charset="0"/>
                <a:cs typeface="Arial" pitchFamily="34" charset="0"/>
              </a:rPr>
              <a:t>Os sentidos da saúde e da doença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quer sensibilizar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os profissionais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de saúde para outras maneiras de olhar a saúde e doença que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na sua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introdução considera os contextos </a:t>
            </a:r>
            <a:r>
              <a:rPr lang="pt-BR" sz="4000" dirty="0" err="1">
                <a:latin typeface="Arial" pitchFamily="34" charset="0"/>
                <a:cs typeface="Arial" pitchFamily="34" charset="0"/>
              </a:rPr>
              <a:t>sócio-históricos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, querendo abalar o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poder das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verdades produzidas e reproduzidas nos espaços institucionais da saúde,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que minimizam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a experiência cotidiana do adoecer.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6921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6858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dirty="0" smtClean="0"/>
              <a:t>      Os </a:t>
            </a:r>
            <a:r>
              <a:rPr lang="pt-BR" dirty="0"/>
              <a:t>cinco capítulos discutem os sentidos da saúde; as transformações </a:t>
            </a:r>
            <a:r>
              <a:rPr lang="pt-BR" dirty="0" smtClean="0"/>
              <a:t>dos conceitos </a:t>
            </a:r>
            <a:r>
              <a:rPr lang="pt-BR" dirty="0"/>
              <a:t>de saúde e doença; a prevenção das doenças e a promoção da </a:t>
            </a:r>
            <a:r>
              <a:rPr lang="pt-BR" dirty="0" smtClean="0"/>
              <a:t>saúde; o </a:t>
            </a:r>
            <a:r>
              <a:rPr lang="pt-BR" dirty="0"/>
              <a:t>discurso do risco e as teorias da doença. Sugerem leituras de autores </a:t>
            </a:r>
            <a:r>
              <a:rPr lang="pt-BR" dirty="0" smtClean="0"/>
              <a:t>clássicos, como </a:t>
            </a:r>
            <a:r>
              <a:rPr lang="pt-BR" dirty="0" err="1"/>
              <a:t>Canguilhem</a:t>
            </a:r>
            <a:r>
              <a:rPr lang="pt-BR" dirty="0"/>
              <a:t> (1985), Foucault (1987), </a:t>
            </a:r>
            <a:r>
              <a:rPr lang="pt-BR" dirty="0" err="1"/>
              <a:t>Rosen</a:t>
            </a:r>
            <a:r>
              <a:rPr lang="pt-BR" dirty="0"/>
              <a:t> (1994), </a:t>
            </a:r>
            <a:r>
              <a:rPr lang="pt-BR" dirty="0" err="1"/>
              <a:t>Entralgo</a:t>
            </a:r>
            <a:r>
              <a:rPr lang="pt-BR" dirty="0"/>
              <a:t> (1982) e </a:t>
            </a:r>
            <a:r>
              <a:rPr lang="pt-BR" dirty="0" smtClean="0"/>
              <a:t>dos nacionais </a:t>
            </a:r>
            <a:r>
              <a:rPr lang="pt-BR" dirty="0"/>
              <a:t>que contribuíram com estas reflexões: Camargo Jr (2003), </a:t>
            </a:r>
            <a:r>
              <a:rPr lang="pt-BR" dirty="0" smtClean="0"/>
              <a:t>Almeida Filho </a:t>
            </a:r>
            <a:r>
              <a:rPr lang="pt-BR" dirty="0"/>
              <a:t>(2911), </a:t>
            </a:r>
            <a:r>
              <a:rPr lang="pt-BR" dirty="0" err="1"/>
              <a:t>Czeresnia</a:t>
            </a:r>
            <a:r>
              <a:rPr lang="pt-BR" dirty="0"/>
              <a:t> (2012) e outros.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     A </a:t>
            </a:r>
            <a:r>
              <a:rPr lang="pt-BR" dirty="0"/>
              <a:t>coletânea oferece um bom roteiro para os iniciantes no assunto. </a:t>
            </a:r>
            <a:r>
              <a:rPr lang="pt-BR" dirty="0" smtClean="0"/>
              <a:t>Entre seus </a:t>
            </a:r>
            <a:r>
              <a:rPr lang="pt-BR" dirty="0"/>
              <a:t>organizadores está Dina </a:t>
            </a:r>
            <a:r>
              <a:rPr lang="pt-BR" dirty="0" err="1"/>
              <a:t>Czeresnia</a:t>
            </a:r>
            <a:r>
              <a:rPr lang="pt-BR" dirty="0"/>
              <a:t> médica, doutora em Saúde </a:t>
            </a:r>
            <a:r>
              <a:rPr lang="pt-BR" dirty="0" smtClean="0"/>
              <a:t>Pública, pesquisadora </a:t>
            </a:r>
            <a:r>
              <a:rPr lang="pt-BR" dirty="0"/>
              <a:t>do Departamento de Epidemiologia e Métodos </a:t>
            </a:r>
            <a:r>
              <a:rPr lang="pt-BR" dirty="0" smtClean="0"/>
              <a:t>Quantitativos em </a:t>
            </a:r>
            <a:r>
              <a:rPr lang="pt-BR" dirty="0"/>
              <a:t>Saúde da Escola Nacional de Saúde Pública Sérgio Arouca (ENSP). </a:t>
            </a:r>
            <a:r>
              <a:rPr lang="pt-BR" dirty="0" smtClean="0"/>
              <a:t>Suas publicações </a:t>
            </a:r>
            <a:r>
              <a:rPr lang="pt-BR" dirty="0"/>
              <a:t>sobre o saber epidemiológico; os conceitos de saúde e doença; a </a:t>
            </a:r>
            <a:r>
              <a:rPr lang="pt-BR" dirty="0" smtClean="0"/>
              <a:t>vida na </a:t>
            </a:r>
            <a:r>
              <a:rPr lang="pt-BR" dirty="0"/>
              <a:t>nova biologia; a promoção da saúde e prevenção são bastante conhecidos.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2476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467"/>
            <a:ext cx="91440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IMPORTÂNCIA DA LEITURA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733256"/>
          </a:xfrm>
        </p:spPr>
        <p:txBody>
          <a:bodyPr>
            <a:noAutofit/>
          </a:bodyPr>
          <a:lstStyle/>
          <a:p>
            <a:r>
              <a:rPr lang="pt-BR" sz="3600" dirty="0" smtClean="0"/>
              <a:t>fator </a:t>
            </a:r>
            <a:r>
              <a:rPr lang="pt-BR" sz="3600" dirty="0"/>
              <a:t>decisivo de </a:t>
            </a:r>
            <a:r>
              <a:rPr lang="pt-BR" sz="3600" dirty="0" smtClean="0"/>
              <a:t>estudo e aprendizagem</a:t>
            </a:r>
          </a:p>
          <a:p>
            <a:r>
              <a:rPr lang="pt-BR" sz="3600" dirty="0" smtClean="0"/>
              <a:t>ampliação </a:t>
            </a:r>
            <a:r>
              <a:rPr lang="pt-BR" sz="3600" dirty="0"/>
              <a:t>de </a:t>
            </a:r>
            <a:r>
              <a:rPr lang="pt-BR" sz="3600" dirty="0" smtClean="0"/>
              <a:t>conhecimentos</a:t>
            </a:r>
          </a:p>
          <a:p>
            <a:r>
              <a:rPr lang="pt-BR" sz="3600" dirty="0" smtClean="0"/>
              <a:t>obtenção </a:t>
            </a:r>
            <a:r>
              <a:rPr lang="pt-BR" sz="3600" dirty="0"/>
              <a:t>de informações básicas ou </a:t>
            </a:r>
            <a:r>
              <a:rPr lang="pt-BR" sz="3600" dirty="0" smtClean="0"/>
              <a:t>específicas</a:t>
            </a:r>
          </a:p>
          <a:p>
            <a:r>
              <a:rPr lang="pt-BR" sz="3600" dirty="0" smtClean="0"/>
              <a:t>abertura </a:t>
            </a:r>
            <a:r>
              <a:rPr lang="pt-BR" sz="3600" dirty="0"/>
              <a:t>de novos horizontes para a </a:t>
            </a:r>
            <a:r>
              <a:rPr lang="pt-BR" sz="3600" dirty="0" smtClean="0"/>
              <a:t>mente</a:t>
            </a:r>
            <a:endParaRPr lang="pt-BR" sz="3600" dirty="0"/>
          </a:p>
          <a:p>
            <a:r>
              <a:rPr lang="pt-BR" sz="3600" dirty="0" smtClean="0"/>
              <a:t>sistematização </a:t>
            </a:r>
            <a:r>
              <a:rPr lang="pt-BR" sz="3600" dirty="0"/>
              <a:t>do </a:t>
            </a:r>
            <a:r>
              <a:rPr lang="pt-BR" sz="3600" dirty="0" smtClean="0"/>
              <a:t>pensamento,</a:t>
            </a:r>
          </a:p>
          <a:p>
            <a:r>
              <a:rPr lang="pt-BR" sz="3600" dirty="0" smtClean="0"/>
              <a:t>enriquecimento </a:t>
            </a:r>
            <a:r>
              <a:rPr lang="pt-BR" sz="3600" dirty="0"/>
              <a:t>de </a:t>
            </a:r>
            <a:r>
              <a:rPr lang="pt-BR" sz="3600" dirty="0" smtClean="0"/>
              <a:t>vocabulário</a:t>
            </a:r>
          </a:p>
          <a:p>
            <a:r>
              <a:rPr lang="pt-BR" sz="3600" dirty="0" smtClean="0"/>
              <a:t>melhor </a:t>
            </a:r>
            <a:r>
              <a:rPr lang="pt-BR" sz="3600" dirty="0"/>
              <a:t>entendimento do conteúdo das </a:t>
            </a:r>
            <a:r>
              <a:rPr lang="pt-BR" sz="3600" dirty="0" smtClean="0"/>
              <a:t>obras</a:t>
            </a:r>
          </a:p>
          <a:p>
            <a:r>
              <a:rPr lang="pt-BR" sz="3600" dirty="0"/>
              <a:t>ajuda na construção textual</a:t>
            </a:r>
          </a:p>
        </p:txBody>
      </p:sp>
    </p:spTree>
    <p:extLst>
      <p:ext uri="{BB962C8B-B14F-4D97-AF65-F5344CB8AC3E}">
        <p14:creationId xmlns:p14="http://schemas.microsoft.com/office/powerpoint/2010/main" val="1864102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NORMAS TÉCNICAS 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8052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b="1" dirty="0" smtClean="0"/>
              <a:t>CORPO PRINCIPAL DO TEXTO: RESUMO DAS IDEIAS PRINCIPAIS </a:t>
            </a:r>
          </a:p>
          <a:p>
            <a:pPr marL="0" indent="0">
              <a:buNone/>
            </a:pPr>
            <a:r>
              <a:rPr lang="pt-BR" dirty="0" smtClean="0"/>
              <a:t>      O </a:t>
            </a:r>
            <a:r>
              <a:rPr lang="pt-BR" dirty="0"/>
              <a:t>primeiro capítulo mostra que os sentidos da saúde não se reduzem </a:t>
            </a:r>
            <a:r>
              <a:rPr lang="pt-BR" dirty="0" smtClean="0"/>
              <a:t>à construção </a:t>
            </a:r>
            <a:r>
              <a:rPr lang="pt-BR" dirty="0"/>
              <a:t>científica, variando as concepções integradas às condições </a:t>
            </a:r>
            <a:r>
              <a:rPr lang="pt-BR" dirty="0" smtClean="0"/>
              <a:t>concretas de </a:t>
            </a:r>
            <a:r>
              <a:rPr lang="pt-BR" dirty="0"/>
              <a:t>existência e às experiências singulares. Reporta-se a </a:t>
            </a:r>
            <a:r>
              <a:rPr lang="pt-BR" dirty="0" err="1"/>
              <a:t>Canguilhem</a:t>
            </a:r>
            <a:r>
              <a:rPr lang="pt-BR" dirty="0"/>
              <a:t> sobre o </a:t>
            </a:r>
            <a:r>
              <a:rPr lang="pt-BR" dirty="0" smtClean="0"/>
              <a:t>normal e </a:t>
            </a:r>
            <a:r>
              <a:rPr lang="pt-BR" dirty="0"/>
              <a:t>o patológico, à relatividade dos conceitos de saúde e doença e às diferenças </a:t>
            </a:r>
            <a:r>
              <a:rPr lang="pt-BR" dirty="0" smtClean="0"/>
              <a:t>entre os </a:t>
            </a:r>
            <a:r>
              <a:rPr lang="pt-BR" dirty="0"/>
              <a:t>conceitos científicos e as experiências vividas. O capítulo agrega </a:t>
            </a:r>
            <a:r>
              <a:rPr lang="pt-BR" dirty="0" smtClean="0"/>
              <a:t>reflexões sobre </a:t>
            </a:r>
            <a:r>
              <a:rPr lang="pt-BR" dirty="0"/>
              <a:t>a saúde e morte; a intervenção das tecnologias médicas no </a:t>
            </a:r>
            <a:r>
              <a:rPr lang="pt-BR" dirty="0" smtClean="0"/>
              <a:t>prolongamento da </a:t>
            </a:r>
            <a:r>
              <a:rPr lang="pt-BR" dirty="0"/>
              <a:t>vida e os dilemas éticos relacionados e as possibilidades de convivência </a:t>
            </a:r>
            <a:r>
              <a:rPr lang="pt-BR" dirty="0" smtClean="0"/>
              <a:t>criativa e </a:t>
            </a:r>
            <a:r>
              <a:rPr lang="pt-BR" dirty="0"/>
              <a:t>normativa com os adoecimentos crônicos. Esta última questão impõe </a:t>
            </a:r>
            <a:r>
              <a:rPr lang="pt-BR" dirty="0" smtClean="0"/>
              <a:t>novas reflexões </a:t>
            </a:r>
            <a:r>
              <a:rPr lang="pt-BR" dirty="0"/>
              <a:t>às práticas de cuidado, instauradas pelas intervenções </a:t>
            </a:r>
            <a:r>
              <a:rPr lang="pt-BR" dirty="0" smtClean="0"/>
              <a:t>biomédicas, defendendo </a:t>
            </a:r>
            <a:r>
              <a:rPr lang="pt-BR" dirty="0"/>
              <a:t>a importância de ouvir os adoecidos sobre as formas de pensar e </a:t>
            </a:r>
            <a:r>
              <a:rPr lang="pt-BR" dirty="0" smtClean="0"/>
              <a:t>agir nos </a:t>
            </a:r>
            <a:r>
              <a:rPr lang="pt-BR" dirty="0"/>
              <a:t>adoecimentos e sofrimentos de longa duração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O </a:t>
            </a:r>
            <a:r>
              <a:rPr lang="pt-BR" dirty="0"/>
              <a:t>capítulo dois é amplo. Reconstrói, historicamente, os conceitos de </a:t>
            </a:r>
            <a:r>
              <a:rPr lang="pt-BR" dirty="0" smtClean="0"/>
              <a:t>saúde e </a:t>
            </a:r>
            <a:r>
              <a:rPr lang="pt-BR" dirty="0"/>
              <a:t>doença, suas mudanças, a dinâmica dos processos de adoecimento e </a:t>
            </a:r>
            <a:r>
              <a:rPr lang="pt-BR" dirty="0" smtClean="0"/>
              <a:t>das intervenções </a:t>
            </a:r>
            <a:r>
              <a:rPr lang="pt-BR" dirty="0"/>
              <a:t>terapêuticas nas etapas históricas do Ocidente (</a:t>
            </a:r>
            <a:r>
              <a:rPr lang="pt-BR" dirty="0" smtClean="0"/>
              <a:t>Antiguidade Clássica</a:t>
            </a:r>
            <a:r>
              <a:rPr lang="pt-BR" dirty="0"/>
              <a:t>, Idade Média, Renascimento e </a:t>
            </a:r>
            <a:r>
              <a:rPr lang="pt-BR" dirty="0" smtClean="0"/>
              <a:t>Pós-Renascimento</a:t>
            </a:r>
            <a:r>
              <a:rPr lang="pt-BR" dirty="0"/>
              <a:t>). Aborda as </a:t>
            </a:r>
            <a:r>
              <a:rPr lang="pt-BR" dirty="0" smtClean="0"/>
              <a:t>mudanças, antecedentes </a:t>
            </a:r>
            <a:r>
              <a:rPr lang="pt-BR" dirty="0"/>
              <a:t>à formação da racionalidade biomédica no século XVII e </a:t>
            </a:r>
            <a:r>
              <a:rPr lang="pt-BR" dirty="0" smtClean="0"/>
              <a:t>à cientificidade </a:t>
            </a:r>
            <a:r>
              <a:rPr lang="pt-BR" dirty="0"/>
              <a:t>da medicina, no século XIX; debate as teorias do contágio e </a:t>
            </a:r>
            <a:r>
              <a:rPr lang="pt-BR" dirty="0" smtClean="0"/>
              <a:t>da transmissão </a:t>
            </a:r>
            <a:r>
              <a:rPr lang="pt-BR" dirty="0"/>
              <a:t>das epidemias, nos séculos XVII e XIX e a constituição da </a:t>
            </a:r>
            <a:r>
              <a:rPr lang="pt-BR" dirty="0" smtClean="0"/>
              <a:t>Higiene e </a:t>
            </a:r>
            <a:r>
              <a:rPr lang="pt-BR" dirty="0"/>
              <a:t>Saúde Pública; da Clínica; Epidemiologia e Bacteriologia.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717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264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/>
              <a:t>          O </a:t>
            </a:r>
            <a:r>
              <a:rPr lang="pt-BR" dirty="0"/>
              <a:t>capítulo três também é histórico. Aborda, no período de 1920 a 1950, a </a:t>
            </a:r>
            <a:r>
              <a:rPr lang="pt-BR" dirty="0" smtClean="0"/>
              <a:t>371 formação </a:t>
            </a:r>
            <a:r>
              <a:rPr lang="pt-BR" dirty="0"/>
              <a:t>da Medicina Preventiva inglesa e norte-americana, destacando </a:t>
            </a:r>
            <a:r>
              <a:rPr lang="pt-BR" dirty="0" err="1" smtClean="0"/>
              <a:t>Leavell</a:t>
            </a:r>
            <a:r>
              <a:rPr lang="pt-BR" dirty="0"/>
              <a:t> </a:t>
            </a:r>
            <a:r>
              <a:rPr lang="pt-BR" dirty="0" smtClean="0"/>
              <a:t>e </a:t>
            </a:r>
            <a:r>
              <a:rPr lang="pt-BR" dirty="0"/>
              <a:t>Clark (1976) e o modelo da história natural da doença, considerando após </a:t>
            </a:r>
            <a:r>
              <a:rPr lang="pt-BR" dirty="0" smtClean="0"/>
              <a:t>a década </a:t>
            </a:r>
            <a:r>
              <a:rPr lang="pt-BR" dirty="0"/>
              <a:t>de 1950 as propostas de prevenção das doenças, no contexto das </a:t>
            </a:r>
            <a:r>
              <a:rPr lang="pt-BR" dirty="0" smtClean="0"/>
              <a:t>mudanças demográficas </a:t>
            </a:r>
            <a:r>
              <a:rPr lang="pt-BR" dirty="0"/>
              <a:t>e epidemiológicas nos países industrializados, onde se destacam </a:t>
            </a:r>
            <a:r>
              <a:rPr lang="pt-BR" dirty="0" smtClean="0"/>
              <a:t>as doenças </a:t>
            </a:r>
            <a:r>
              <a:rPr lang="pt-BR" dirty="0"/>
              <a:t>crônicas que estimularam a aliança da clínica com a epidemiologia, </a:t>
            </a:r>
            <a:r>
              <a:rPr lang="pt-BR" dirty="0" smtClean="0"/>
              <a:t>ao lado </a:t>
            </a:r>
            <a:r>
              <a:rPr lang="pt-BR" dirty="0"/>
              <a:t>do modelo canadense de promoção da </a:t>
            </a:r>
            <a:r>
              <a:rPr lang="pt-BR" dirty="0" smtClean="0"/>
              <a:t>saúde.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O </a:t>
            </a:r>
            <a:r>
              <a:rPr lang="pt-BR" dirty="0"/>
              <a:t>capítulo se encerra com a promoção da saúde e as mudanças nos estilos </a:t>
            </a:r>
            <a:r>
              <a:rPr lang="pt-BR" dirty="0" smtClean="0"/>
              <a:t>de vida</a:t>
            </a:r>
            <a:r>
              <a:rPr lang="pt-BR" dirty="0"/>
              <a:t>, repensadas sob o marco dos determinantes sociais em saúde, interessado </a:t>
            </a:r>
            <a:r>
              <a:rPr lang="pt-BR" dirty="0" smtClean="0"/>
              <a:t>nas desigualdades </a:t>
            </a:r>
            <a:r>
              <a:rPr lang="pt-BR" dirty="0"/>
              <a:t>e na falta da equidade em saúde. A reflexão crítica sobre o </a:t>
            </a:r>
            <a:r>
              <a:rPr lang="pt-BR" dirty="0" smtClean="0"/>
              <a:t>discurso do </a:t>
            </a:r>
            <a:r>
              <a:rPr lang="pt-BR" dirty="0"/>
              <a:t>risco interessa ao quarto capítulo sobre sua interferência na produção </a:t>
            </a:r>
            <a:r>
              <a:rPr lang="pt-BR" dirty="0" smtClean="0"/>
              <a:t>de tecnologias</a:t>
            </a:r>
            <a:r>
              <a:rPr lang="pt-BR" dirty="0"/>
              <a:t>, na organização institucional e expansão da ideologia </a:t>
            </a:r>
            <a:r>
              <a:rPr lang="pt-BR" dirty="0" smtClean="0"/>
              <a:t>individualista. Os </a:t>
            </a:r>
            <a:r>
              <a:rPr lang="pt-BR" dirty="0"/>
              <a:t>modelos de análise dos riscos epidemiológicos invadiram a Epidemiologia e </a:t>
            </a:r>
            <a:r>
              <a:rPr lang="pt-BR" dirty="0" smtClean="0"/>
              <a:t>a Saúde </a:t>
            </a:r>
            <a:r>
              <a:rPr lang="pt-BR" dirty="0"/>
              <a:t>Pública, afirmando os autores que:</a:t>
            </a:r>
          </a:p>
          <a:p>
            <a:endParaRPr lang="pt-BR" dirty="0" smtClean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[...] </a:t>
            </a:r>
            <a:r>
              <a:rPr lang="pt-BR" dirty="0"/>
              <a:t>os estudos voltam-se, tanto para a determinação do esquema causal das </a:t>
            </a:r>
            <a:r>
              <a:rPr lang="pt-BR" dirty="0" smtClean="0"/>
              <a:t>doenças, quanto </a:t>
            </a:r>
            <a:r>
              <a:rPr lang="pt-BR" dirty="0"/>
              <a:t>para a avaliação das tecnologias, no intuito de embasar a incorporação e </a:t>
            </a:r>
            <a:r>
              <a:rPr lang="pt-BR" dirty="0" smtClean="0"/>
              <a:t>continuidade da </a:t>
            </a:r>
            <a:r>
              <a:rPr lang="pt-BR" dirty="0"/>
              <a:t>utilização de procedimentos técnicos na área da saúde.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012226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6669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  O </a:t>
            </a:r>
            <a:r>
              <a:rPr lang="pt-BR" sz="2000" dirty="0"/>
              <a:t>quinto capítulo sobre as teorias da doença aborda a orgânica, usada pela biomedicina e preconizada pela </a:t>
            </a:r>
            <a:r>
              <a:rPr lang="pt-BR" sz="2000" dirty="0" err="1"/>
              <a:t>anatomoclínica</a:t>
            </a:r>
            <a:r>
              <a:rPr lang="pt-BR" sz="2000" dirty="0"/>
              <a:t>, excluindo a dimensão simbólica; a teoria psicanalítica para as doenças mentais, a psicologia e as neurociências reforçam o modelo biomédico. Preocupações da biomedicina com a etiologia causal buscaram controlar e intervir nas doenças, enquanto o desenvolvimento atual da biologia molecular trouxe mudanças importantes nos diagnósticos, nas intervenções e no conhecimento.</a:t>
            </a:r>
          </a:p>
          <a:p>
            <a:pPr marL="0" indent="0">
              <a:buNone/>
            </a:pPr>
            <a:r>
              <a:rPr lang="pt-BR" sz="2000" dirty="0" smtClean="0"/>
              <a:t>       Os </a:t>
            </a:r>
            <a:r>
              <a:rPr lang="pt-BR" sz="2000" dirty="0"/>
              <a:t>autores exemplificam doenças não enquadradas nos parâmetros causais usuais, demandantes de novas explicações. Persistem lacunas no conhecimento científico na explicação da etiologia de enfermidades, como a </a:t>
            </a:r>
            <a:r>
              <a:rPr lang="pt-BR" sz="2000" dirty="0" err="1"/>
              <a:t>fibrimialgia</a:t>
            </a:r>
            <a:r>
              <a:rPr lang="pt-BR" sz="2000" dirty="0"/>
              <a:t>, cólon irritável, depressão e várias síndromes crônicas, que impõem sofrimentos físicos e morais aos adoecidos. Além da importância do saber biomédico e de suas tecnologias, há outros saberes e práticas, acionados pela população para tratar as enfermidades.</a:t>
            </a:r>
          </a:p>
          <a:p>
            <a:pPr marL="0" indent="0">
              <a:buNone/>
            </a:pPr>
            <a:r>
              <a:rPr lang="pt-BR" sz="2000" dirty="0"/>
              <a:t>          </a:t>
            </a:r>
            <a:r>
              <a:rPr lang="pt-BR" sz="2000" dirty="0" smtClean="0"/>
              <a:t>As </a:t>
            </a:r>
            <a:r>
              <a:rPr lang="pt-BR" sz="2000" dirty="0"/>
              <a:t>considerações finais retomam os conteúdos de cada capítulo, apontando a inexistência de conclusão definitiva para o debate. Sugerem construir </a:t>
            </a:r>
            <a:r>
              <a:rPr lang="pt-BR" sz="2000" dirty="0" err="1"/>
              <a:t>a</a:t>
            </a:r>
            <a:r>
              <a:rPr lang="pt-BR" sz="2000" dirty="0" err="1" smtClean="0"/>
              <a:t>interdisciplinaridade</a:t>
            </a:r>
            <a:r>
              <a:rPr lang="pt-BR" sz="2000" dirty="0"/>
              <a:t>, desde que as circunstâncias da vida humana </a:t>
            </a:r>
            <a:r>
              <a:rPr lang="pt-BR" sz="2000" dirty="0" smtClean="0"/>
              <a:t>geram problemas </a:t>
            </a:r>
            <a:r>
              <a:rPr lang="pt-BR" sz="2000" dirty="0"/>
              <a:t>de saúde e doença e a experiência da enfermidade não se esgota </a:t>
            </a:r>
            <a:r>
              <a:rPr lang="pt-BR" sz="2000" dirty="0" smtClean="0"/>
              <a:t>na compreensão </a:t>
            </a:r>
            <a:r>
              <a:rPr lang="pt-BR" sz="2000" dirty="0"/>
              <a:t>biomédica.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0713816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NORMAS TÉCNICAS 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63093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b="1" dirty="0" smtClean="0"/>
              <a:t>CONCLUSÃO COM APRECIAÇÃO CRÍTICA </a:t>
            </a:r>
          </a:p>
          <a:p>
            <a:pPr marL="0" indent="0">
              <a:buNone/>
            </a:pPr>
            <a:r>
              <a:rPr lang="pt-BR" dirty="0" smtClean="0"/>
              <a:t>     O </a:t>
            </a:r>
            <a:r>
              <a:rPr lang="pt-BR" dirty="0"/>
              <a:t>debate não prescinde das contribuições das </a:t>
            </a:r>
            <a:r>
              <a:rPr lang="pt-BR" dirty="0" smtClean="0"/>
              <a:t>ciências sociais </a:t>
            </a:r>
            <a:r>
              <a:rPr lang="pt-BR" dirty="0"/>
              <a:t>e humanas; suscita explicações mais complexas e ecológicas da </a:t>
            </a:r>
            <a:r>
              <a:rPr lang="pt-BR" dirty="0" smtClean="0"/>
              <a:t>relação homem/</a:t>
            </a:r>
            <a:r>
              <a:rPr lang="pt-BR" dirty="0" err="1" smtClean="0"/>
              <a:t>mundo.A</a:t>
            </a:r>
            <a:r>
              <a:rPr lang="pt-BR" dirty="0" smtClean="0"/>
              <a:t> </a:t>
            </a:r>
            <a:r>
              <a:rPr lang="pt-BR" dirty="0"/>
              <a:t>coletânea é pequena, porém sintética nas ideias e </a:t>
            </a:r>
            <a:r>
              <a:rPr lang="pt-BR" dirty="0" smtClean="0"/>
              <a:t>reflexões, recomendando-se </a:t>
            </a:r>
            <a:r>
              <a:rPr lang="pt-BR" dirty="0"/>
              <a:t>sua leitura aos iniciantes e interessados em compreender </a:t>
            </a:r>
            <a:r>
              <a:rPr lang="pt-BR" dirty="0" smtClean="0"/>
              <a:t>os sentidos </a:t>
            </a:r>
            <a:r>
              <a:rPr lang="pt-BR" dirty="0"/>
              <a:t>da saúde e da doença.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53456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6600" dirty="0"/>
              <a:t>APRESENTAÇÃO GRÁFICA </a:t>
            </a:r>
            <a:br>
              <a:rPr lang="pt-BR" sz="6600" dirty="0"/>
            </a:br>
            <a:endParaRPr lang="pt-BR" sz="6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Papel </a:t>
            </a:r>
            <a:r>
              <a:rPr lang="pt-BR" dirty="0"/>
              <a:t>A4 (210x297) </a:t>
            </a:r>
          </a:p>
          <a:p>
            <a:r>
              <a:rPr lang="pt-BR" dirty="0" smtClean="0"/>
              <a:t>CORPO DO TEXTO: </a:t>
            </a:r>
          </a:p>
          <a:p>
            <a:r>
              <a:rPr lang="pt-BR" dirty="0" smtClean="0"/>
              <a:t>margens</a:t>
            </a:r>
            <a:r>
              <a:rPr lang="pt-BR" dirty="0"/>
              <a:t>: superior e inferior: 2,5cm; margem </a:t>
            </a:r>
            <a:r>
              <a:rPr lang="pt-BR" dirty="0" smtClean="0"/>
              <a:t> direita</a:t>
            </a:r>
            <a:r>
              <a:rPr lang="pt-BR" dirty="0"/>
              <a:t>: 2cm e margem esquerda: 3cm; </a:t>
            </a:r>
          </a:p>
          <a:p>
            <a:r>
              <a:rPr lang="pt-BR" dirty="0" smtClean="0"/>
              <a:t>caracteres </a:t>
            </a:r>
            <a:r>
              <a:rPr lang="pt-BR" dirty="0"/>
              <a:t>(fontes): “Times New Roman”, </a:t>
            </a:r>
            <a:r>
              <a:rPr lang="pt-BR" dirty="0" smtClean="0"/>
              <a:t> tamanho </a:t>
            </a:r>
            <a:r>
              <a:rPr lang="pt-BR" dirty="0"/>
              <a:t>12; </a:t>
            </a:r>
          </a:p>
          <a:p>
            <a:r>
              <a:rPr lang="pt-BR" dirty="0" smtClean="0"/>
              <a:t>títulos </a:t>
            </a:r>
            <a:r>
              <a:rPr lang="pt-BR" dirty="0"/>
              <a:t>e subtítulos: no mesmo tamanho, em </a:t>
            </a:r>
            <a:r>
              <a:rPr lang="pt-BR" dirty="0" smtClean="0"/>
              <a:t> negrito </a:t>
            </a:r>
            <a:r>
              <a:rPr lang="pt-BR" dirty="0"/>
              <a:t>e/ou sublinhado </a:t>
            </a:r>
          </a:p>
          <a:p>
            <a:r>
              <a:rPr lang="pt-BR" dirty="0" smtClean="0"/>
              <a:t>espaçamento</a:t>
            </a:r>
            <a:r>
              <a:rPr lang="pt-BR" dirty="0"/>
              <a:t>: </a:t>
            </a:r>
          </a:p>
          <a:p>
            <a:r>
              <a:rPr lang="pt-BR" dirty="0"/>
              <a:t>–no texto: um e meio </a:t>
            </a:r>
          </a:p>
          <a:p>
            <a:r>
              <a:rPr lang="pt-BR" dirty="0"/>
              <a:t>–antes e depois de </a:t>
            </a:r>
            <a:r>
              <a:rPr lang="pt-BR" dirty="0" smtClean="0"/>
              <a:t>títulos </a:t>
            </a:r>
            <a:r>
              <a:rPr lang="pt-BR" dirty="0"/>
              <a:t>e entretítulos, duplo </a:t>
            </a:r>
          </a:p>
          <a:p>
            <a:r>
              <a:rPr lang="pt-BR" dirty="0"/>
              <a:t>–na bibliografia: simples.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4749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1012974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BENEFÍCIOS DA LEITURA PARA A VIDA PESSOAL E PROFISSIONAL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551723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Aumento </a:t>
            </a:r>
            <a:r>
              <a:rPr lang="pt-BR" dirty="0"/>
              <a:t>do senso </a:t>
            </a:r>
            <a:r>
              <a:rPr lang="pt-BR" dirty="0" smtClean="0"/>
              <a:t>crítico</a:t>
            </a:r>
          </a:p>
          <a:p>
            <a:r>
              <a:rPr lang="pt-BR" dirty="0" smtClean="0"/>
              <a:t>Evolução </a:t>
            </a:r>
            <a:r>
              <a:rPr lang="pt-BR" dirty="0"/>
              <a:t>do pensamento </a:t>
            </a:r>
            <a:r>
              <a:rPr lang="pt-BR" dirty="0" smtClean="0"/>
              <a:t>sistêmico</a:t>
            </a:r>
            <a:endParaRPr lang="pt-BR" dirty="0"/>
          </a:p>
          <a:p>
            <a:r>
              <a:rPr lang="pt-BR" dirty="0"/>
              <a:t>Vocabulário amplo e </a:t>
            </a:r>
            <a:r>
              <a:rPr lang="pt-BR" dirty="0" smtClean="0"/>
              <a:t>rico</a:t>
            </a:r>
          </a:p>
          <a:p>
            <a:r>
              <a:rPr lang="pt-BR" dirty="0" smtClean="0"/>
              <a:t>Desenvoltura na oratória e expressão</a:t>
            </a:r>
            <a:endParaRPr lang="pt-BR" dirty="0"/>
          </a:p>
          <a:p>
            <a:r>
              <a:rPr lang="pt-BR" dirty="0" smtClean="0"/>
              <a:t>Melhora </a:t>
            </a:r>
            <a:r>
              <a:rPr lang="pt-BR" dirty="0"/>
              <a:t>na </a:t>
            </a:r>
            <a:r>
              <a:rPr lang="pt-BR" dirty="0" smtClean="0"/>
              <a:t>escrita</a:t>
            </a:r>
            <a:endParaRPr lang="pt-BR" dirty="0"/>
          </a:p>
          <a:p>
            <a:r>
              <a:rPr lang="pt-BR" dirty="0"/>
              <a:t>Maior capacidade de </a:t>
            </a:r>
            <a:r>
              <a:rPr lang="pt-BR" dirty="0" smtClean="0"/>
              <a:t>persuasão</a:t>
            </a:r>
            <a:endParaRPr lang="pt-BR" dirty="0"/>
          </a:p>
          <a:p>
            <a:r>
              <a:rPr lang="pt-BR" dirty="0"/>
              <a:t>Estímulo à abertura de novas opiniões e pontos de </a:t>
            </a:r>
            <a:r>
              <a:rPr lang="pt-BR" dirty="0" smtClean="0"/>
              <a:t>vista</a:t>
            </a:r>
            <a:endParaRPr lang="pt-BR" dirty="0"/>
          </a:p>
          <a:p>
            <a:r>
              <a:rPr lang="pt-BR" dirty="0"/>
              <a:t>Expansão do repertório </a:t>
            </a:r>
            <a:r>
              <a:rPr lang="pt-BR" dirty="0" smtClean="0"/>
              <a:t>cultural</a:t>
            </a:r>
          </a:p>
          <a:p>
            <a:r>
              <a:rPr lang="pt-BR" dirty="0" smtClean="0"/>
              <a:t>Maior qualidade nas relações interpessoais</a:t>
            </a:r>
            <a:endParaRPr lang="pt-BR" dirty="0"/>
          </a:p>
          <a:p>
            <a:r>
              <a:rPr lang="pt-BR" dirty="0" smtClean="0"/>
              <a:t>Autodesenvolvimento contínuo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106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4944"/>
            <a:ext cx="9144000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SELEÇÃO DO MATERIAL DE LEITURA 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733256"/>
          </a:xfrm>
        </p:spPr>
        <p:txBody>
          <a:bodyPr>
            <a:normAutofit/>
          </a:bodyPr>
          <a:lstStyle/>
          <a:p>
            <a:r>
              <a:rPr lang="pt-BR" sz="3600" dirty="0" smtClean="0"/>
              <a:t>LEITURA DE RECONHECIMENTO: olhar a </a:t>
            </a:r>
            <a:r>
              <a:rPr lang="pt-BR" sz="3600" dirty="0"/>
              <a:t>capa e contracapa, o autor, as orelhas, o sumário (neste, </a:t>
            </a:r>
            <a:r>
              <a:rPr lang="pt-BR" sz="3600" dirty="0" smtClean="0"/>
              <a:t>observar </a:t>
            </a:r>
            <a:r>
              <a:rPr lang="pt-BR" sz="3600" dirty="0"/>
              <a:t>os títulos e subtítulos), as referências indicadas pelo autor (para ter uma noção mais precisa sobre as bases em que o autor se apoiou), a introdução e o prefácio </a:t>
            </a:r>
            <a:endParaRPr lang="pt-BR" sz="3600" dirty="0" smtClean="0"/>
          </a:p>
          <a:p>
            <a:r>
              <a:rPr lang="pt-BR" sz="3600" dirty="0" smtClean="0"/>
              <a:t>Nos demais documentos acadêmicos, ler o resumo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032963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1704" y="0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REGRAS PARA FACILITAR A APRENDIZAGEM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 </a:t>
            </a:r>
            <a:r>
              <a:rPr lang="pt-BR" sz="4000" b="1" dirty="0" smtClean="0"/>
              <a:t>ATENÇÃO</a:t>
            </a:r>
            <a:r>
              <a:rPr lang="pt-BR" sz="4000" dirty="0" smtClean="0"/>
              <a:t>: </a:t>
            </a:r>
            <a:r>
              <a:rPr lang="pt-BR" sz="4000" dirty="0"/>
              <a:t>capacidade de concentração em um só objeto, sabendo que, a atenção não pode se manter fixa por longos períodos, sem perder sua eficácia, por isso um período de atenção requer outro de descanso. Para prender a atenção, é ideal criar o máximo de interesse pelo assunto </a:t>
            </a:r>
            <a:r>
              <a:rPr lang="pt-BR" sz="4000" dirty="0" smtClean="0"/>
              <a:t>estudado</a:t>
            </a:r>
            <a:r>
              <a:rPr lang="pt-BR" sz="4000" dirty="0"/>
              <a:t>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2015298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1704" y="0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REGRAS PARA FACILITAR A APRENDIZAGEM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MEMÓRIA</a:t>
            </a:r>
            <a:r>
              <a:rPr lang="pt-BR" sz="3600" dirty="0" smtClean="0"/>
              <a:t>: </a:t>
            </a:r>
            <a:r>
              <a:rPr lang="pt-BR" sz="3600" dirty="0"/>
              <a:t>memorizar é reter ou compreender o que é mais significativo de um conteúdo, ao inverso de ter decorado, o que só permite repetição. A memorização é possível a partir da observação dos seguintes pontos: repetição, atenção, emoção, interesse e relacionamento dos fatos com outros conteúdos, já retidos na </a:t>
            </a:r>
            <a:r>
              <a:rPr lang="pt-BR" sz="3600" dirty="0" smtClean="0"/>
              <a:t>memória. </a:t>
            </a:r>
          </a:p>
        </p:txBody>
      </p:sp>
    </p:spTree>
    <p:extLst>
      <p:ext uri="{BB962C8B-B14F-4D97-AF65-F5344CB8AC3E}">
        <p14:creationId xmlns:p14="http://schemas.microsoft.com/office/powerpoint/2010/main" val="186444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1704" y="0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REGRAS PARA FACILITAR A APRENDIZAGEM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6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ASSOCIAÇÃO DE IDEIAS</a:t>
            </a:r>
            <a:r>
              <a:rPr lang="pt-BR" sz="3600" dirty="0" smtClean="0"/>
              <a:t>: </a:t>
            </a:r>
            <a:r>
              <a:rPr lang="pt-BR" sz="3600" dirty="0"/>
              <a:t>é uma capacidade que possibilita ao indivíduo relacionar e evocar fatos e </a:t>
            </a:r>
            <a:r>
              <a:rPr lang="pt-BR" sz="3600" dirty="0" smtClean="0"/>
              <a:t>ideias</a:t>
            </a:r>
            <a:r>
              <a:rPr lang="pt-BR" sz="3600" dirty="0"/>
              <a:t>. É fácil observar quantos assuntos vêm à tona, por fatos e </a:t>
            </a:r>
            <a:r>
              <a:rPr lang="pt-BR" sz="3600" dirty="0" smtClean="0"/>
              <a:t>ideias </a:t>
            </a:r>
            <a:r>
              <a:rPr lang="pt-BR" sz="3600" dirty="0"/>
              <a:t>relacionadas com experiências anteriores dos interlocutores, na troca de palavras em uma conversa. Para melhor aprendizagem, podemos usar dessa técnica, para associar o conteúdo. </a:t>
            </a:r>
          </a:p>
        </p:txBody>
      </p:sp>
    </p:spTree>
    <p:extLst>
      <p:ext uri="{BB962C8B-B14F-4D97-AF65-F5344CB8AC3E}">
        <p14:creationId xmlns:p14="http://schemas.microsoft.com/office/powerpoint/2010/main" val="3718743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TRABALHOS CIEN</a:t>
            </a:r>
            <a:r>
              <a:rPr lang="pt-BR" b="1" dirty="0"/>
              <a:t>TÍFICOS OU ACADÊMICOS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84784"/>
            <a:ext cx="8445624" cy="5184576"/>
          </a:xfrm>
        </p:spPr>
        <p:txBody>
          <a:bodyPr/>
          <a:lstStyle/>
          <a:p>
            <a:r>
              <a:rPr lang="pt-BR" dirty="0" smtClean="0"/>
              <a:t>RESUMO</a:t>
            </a:r>
          </a:p>
          <a:p>
            <a:r>
              <a:rPr lang="pt-BR" dirty="0" smtClean="0"/>
              <a:t>RESENHA</a:t>
            </a:r>
          </a:p>
          <a:p>
            <a:r>
              <a:rPr lang="pt-BR" dirty="0" smtClean="0"/>
              <a:t>PAPER</a:t>
            </a:r>
          </a:p>
          <a:p>
            <a:r>
              <a:rPr lang="pt-BR" dirty="0" smtClean="0"/>
              <a:t>ARTIGO</a:t>
            </a:r>
          </a:p>
          <a:p>
            <a:r>
              <a:rPr lang="pt-BR" dirty="0" smtClean="0"/>
              <a:t>TCC OU MONOGRAFIA</a:t>
            </a:r>
          </a:p>
          <a:p>
            <a:r>
              <a:rPr lang="pt-BR" dirty="0" smtClean="0"/>
              <a:t>DISSERTAÇÃO</a:t>
            </a:r>
          </a:p>
          <a:p>
            <a:r>
              <a:rPr lang="pt-BR" dirty="0" smtClean="0"/>
              <a:t>TESE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11163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2510</Words>
  <Application>Microsoft Office PowerPoint</Application>
  <PresentationFormat>Apresentação na tela (4:3)</PresentationFormat>
  <Paragraphs>194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Tema do Office</vt:lpstr>
      <vt:lpstr>ASSUNTOS DA AULA DE HOJE</vt:lpstr>
      <vt:lpstr>Apresentação do PowerPoint</vt:lpstr>
      <vt:lpstr>IMPORTÂNCIA DA LEITURA</vt:lpstr>
      <vt:lpstr>BENEFÍCIOS DA LEITURA PARA A VIDA PESSOAL E PROFISSIONAL </vt:lpstr>
      <vt:lpstr>SELEÇÃO DO MATERIAL DE LEITURA </vt:lpstr>
      <vt:lpstr>REGRAS PARA FACILITAR A APRENDIZAGEM</vt:lpstr>
      <vt:lpstr>REGRAS PARA FACILITAR A APRENDIZAGEM</vt:lpstr>
      <vt:lpstr>REGRAS PARA FACILITAR A APRENDIZAGEM</vt:lpstr>
      <vt:lpstr>TRABALHOS CIENTÍFICOS OU ACADÊMICOS </vt:lpstr>
      <vt:lpstr>RESENHA CIENTÍFICA  RESENHA, RECENSÃO, RESENHA  CRÍTICA, CRÍTICA RECENSÓRIA  </vt:lpstr>
      <vt:lpstr>RESENHAR É... </vt:lpstr>
      <vt:lpstr>FINALIDADES DAS RESENHAS  </vt:lpstr>
      <vt:lpstr>TIPOLOGIA</vt:lpstr>
      <vt:lpstr>REQUISITOS BÁSICOS</vt:lpstr>
      <vt:lpstr>METODOLOGIA/PROCEDIMENTOS  </vt:lpstr>
      <vt:lpstr>1 - LEITURA DA OBRA A SER RESENHADA  </vt:lpstr>
      <vt:lpstr>2 - LEITURA PORMENORIZADA  </vt:lpstr>
      <vt:lpstr>PRINCIPAIS ETAPAS DA RESENHA</vt:lpstr>
      <vt:lpstr> 1 – INTRODUÇÃO  Exposição sintética do conteúdo do texto. Apresentação de sua estrutura.   </vt:lpstr>
      <vt:lpstr>2 -DESENVOLVIMENTO  Análise temática. Apresenta ideias principais, argumentos, etc</vt:lpstr>
      <vt:lpstr>3 - RECOMENDAÇÃO FINAL – A CRÍTICA -  CONCLUSÃO  Comentário sobre o texto.  Avaliação da obra resenhada. </vt:lpstr>
      <vt:lpstr>O QUE FAZ UM RESENHISTA?  </vt:lpstr>
      <vt:lpstr>O TEXTO   </vt:lpstr>
      <vt:lpstr>NORMAS TÉCNICAS  </vt:lpstr>
      <vt:lpstr>NORMAS TÉCNICAS  </vt:lpstr>
      <vt:lpstr>NORMAS TÉCNICAS  </vt:lpstr>
      <vt:lpstr>NORMAS TÉCNICAS  </vt:lpstr>
      <vt:lpstr>NORMAS TÉCNICAS  </vt:lpstr>
      <vt:lpstr>Apresentação do PowerPoint</vt:lpstr>
      <vt:lpstr>NORMAS TÉCNICAS  </vt:lpstr>
      <vt:lpstr>Apresentação do PowerPoint</vt:lpstr>
      <vt:lpstr>Apresentação do PowerPoint</vt:lpstr>
      <vt:lpstr>NORMAS TÉCNICAS  </vt:lpstr>
      <vt:lpstr>APRESENTAÇÃO GRÁFICA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Isabela</dc:creator>
  <cp:lastModifiedBy>Isabela</cp:lastModifiedBy>
  <cp:revision>28</cp:revision>
  <dcterms:created xsi:type="dcterms:W3CDTF">2020-04-29T17:14:30Z</dcterms:created>
  <dcterms:modified xsi:type="dcterms:W3CDTF">2020-04-30T13:18:12Z</dcterms:modified>
</cp:coreProperties>
</file>