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57" r:id="rId3"/>
    <p:sldId id="258" r:id="rId4"/>
    <p:sldId id="259" r:id="rId5"/>
    <p:sldId id="268" r:id="rId6"/>
    <p:sldId id="285" r:id="rId7"/>
    <p:sldId id="283" r:id="rId8"/>
    <p:sldId id="284" r:id="rId9"/>
    <p:sldId id="260" r:id="rId10"/>
    <p:sldId id="261" r:id="rId11"/>
    <p:sldId id="286" r:id="rId12"/>
    <p:sldId id="262" r:id="rId13"/>
    <p:sldId id="288" r:id="rId14"/>
    <p:sldId id="277" r:id="rId15"/>
    <p:sldId id="279" r:id="rId16"/>
    <p:sldId id="263" r:id="rId17"/>
    <p:sldId id="289" r:id="rId18"/>
    <p:sldId id="278" r:id="rId19"/>
    <p:sldId id="264" r:id="rId20"/>
    <p:sldId id="291" r:id="rId21"/>
    <p:sldId id="280" r:id="rId22"/>
    <p:sldId id="265" r:id="rId23"/>
    <p:sldId id="266" r:id="rId24"/>
    <p:sldId id="267" r:id="rId25"/>
    <p:sldId id="282" r:id="rId26"/>
    <p:sldId id="269" r:id="rId27"/>
    <p:sldId id="270" r:id="rId28"/>
    <p:sldId id="271" r:id="rId29"/>
    <p:sldId id="281" r:id="rId30"/>
    <p:sldId id="272" r:id="rId31"/>
    <p:sldId id="273" r:id="rId32"/>
    <p:sldId id="274" r:id="rId33"/>
    <p:sldId id="276" r:id="rId34"/>
    <p:sldId id="292" r:id="rId35"/>
    <p:sldId id="293" r:id="rId36"/>
    <p:sldId id="294" r:id="rId37"/>
    <p:sldId id="290" r:id="rId38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9D89998-52AB-427E-B7C8-56F1CB960FFE}" v="5" dt="2020-06-23T19:54:29.86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52" autoAdjust="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microsoft.com/office/2015/10/relationships/revisionInfo" Target="revisionInfo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>
            <a:extLst>
              <a:ext uri="{FF2B5EF4-FFF2-40B4-BE49-F238E27FC236}">
                <a16:creationId xmlns:a16="http://schemas.microsoft.com/office/drawing/2014/main" id="{FE4FDF77-20B4-41C4-BF9A-5015F00869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>
              <a:gd name="T0" fmla="*/ 0 w 1000"/>
              <a:gd name="T1" fmla="*/ 914400 h 1000"/>
              <a:gd name="T2" fmla="*/ 0 w 1000"/>
              <a:gd name="T3" fmla="*/ 0 h 1000"/>
              <a:gd name="T4" fmla="*/ 7924800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5" name="Line 8">
            <a:extLst>
              <a:ext uri="{FF2B5EF4-FFF2-40B4-BE49-F238E27FC236}">
                <a16:creationId xmlns:a16="http://schemas.microsoft.com/office/drawing/2014/main" id="{AEBDD895-66B0-404A-B51E-B21851B45C9E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5000"/>
            </a:lvl1pPr>
          </a:lstStyle>
          <a:p>
            <a:pPr lvl="0"/>
            <a:r>
              <a:rPr lang="pt-BR" altLang="en-US" noProof="0"/>
              <a:t>Clique para editar o estilo do título mestre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pPr lvl="0"/>
            <a:r>
              <a:rPr lang="pt-BR" altLang="en-US" noProof="0"/>
              <a:t>Clique para editar o estilo do subtítulo mestre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97521181-C69F-49E6-B759-A9362753988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08A7AA19-34D3-4300-8EF2-2D6067144BD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11529A08-8960-4DBC-B02B-0A87545C157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8028F9-D66F-4704-91F1-A051DD06F188}" type="slidenum">
              <a:rPr lang="pt-BR" altLang="en-US"/>
              <a:pPr/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28098272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750DB36-73E3-4617-9472-CB092E57A0B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D2799F0-3F93-4E12-9448-AE051A17B22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652BF9B-5DF1-48F8-880D-9A5CA9B314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84B2CF-80DA-4694-A103-37106F38C91F}" type="slidenum">
              <a:rPr lang="pt-BR" altLang="en-US"/>
              <a:pPr/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23193029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F26B2A9-DE66-4670-89C4-5A8410141C6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A53216D-1F22-4DE9-AAB5-DCABB25D18A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3FCB6D9-F6E0-4301-A160-FB9ECE67366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1B84DCB-FB7F-444E-B99F-0EFEBFFE030B}" type="slidenum">
              <a:rPr lang="pt-BR" altLang="en-US"/>
              <a:pPr/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29845056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FEBCDF2-BA2E-4299-88BF-9E7EFB85EF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FF2DFC6-49A7-4484-A8EC-0CA1D260142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C36923F-A6C1-45CB-AA38-6CE6098376D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5AB208C-0349-4E15-A715-EBD084D9B647}" type="slidenum">
              <a:rPr lang="pt-BR" altLang="en-US"/>
              <a:pPr/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16831286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B2DA225-EE9C-46FF-9FC7-5F00D1FE8D5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082F5FF-A83F-4D84-8817-9AF1B28ADD5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C2DB343-79A6-403C-B9A3-6A6C6812920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026F3AB-4ADC-4779-9A11-C87C65689D02}" type="slidenum">
              <a:rPr lang="pt-BR" altLang="en-US"/>
              <a:pPr/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26650176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DB332C1-15D7-4B9A-ACAB-66B26F7588D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3A832BB-4068-479E-A34B-30448A252DB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BABF712-66E4-4CFA-B840-1E6CC13A0BC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3E7542C-4140-43BB-9D66-29ADC1FB59B8}" type="slidenum">
              <a:rPr lang="pt-BR" altLang="en-US"/>
              <a:pPr/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17064884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FC2D6AC6-0970-410F-A1DA-C676C811ED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241F49A-B348-4E39-934D-C01FE173E0B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3C5C4E2E-26B4-4FFF-BCB1-7132CDD0207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47847B3-6759-4823-BE97-6ED38AB02F35}" type="slidenum">
              <a:rPr lang="pt-BR" altLang="en-US"/>
              <a:pPr/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15116403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E180D24F-1282-4389-8527-746B587FF2A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0B441DF0-B152-4A9C-B7C1-504B3719318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0A07A0DB-5ABB-49E6-90AF-C85DEF101B7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26DCD6D-5E52-4FF2-A6D2-C0EEFACE3956}" type="slidenum">
              <a:rPr lang="pt-BR" altLang="en-US"/>
              <a:pPr/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31398717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34858470-45CA-4FD3-A087-F894B9724AE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76A3C1A4-444D-4F8A-971E-6F4D5718535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085B871F-8FB2-44FB-B368-7FA9DF04B6B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200ABE6-E5AA-4229-8154-C7A19476CDEA}" type="slidenum">
              <a:rPr lang="pt-BR" altLang="en-US"/>
              <a:pPr/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16262217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FE4CD5B-46D5-4C5F-BFD1-5D99E36F25E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7AEEEC6-DBEE-4C6D-ABD7-FA1CDE80673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7873ED1-D1FA-453F-8A4D-2DA48A3DE5D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6098A6-2A8E-439A-9FFE-9D48632A6124}" type="slidenum">
              <a:rPr lang="pt-BR" altLang="en-US"/>
              <a:pPr/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37709054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46C67B3-E823-48E8-83EA-3F6B37D4763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7C2FECF-9C0F-494E-B32C-96106C58D37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5399DE3-7F28-429D-BD45-2A838733A37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BA06A9E-88D0-4B0C-A648-E4F67743F7D2}" type="slidenum">
              <a:rPr lang="pt-BR" altLang="en-US"/>
              <a:pPr/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26688355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1C97EF85-8716-4849-AB1F-D0A82197A57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en-US"/>
              <a:t>Clique para editar o estilo do título mestre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099E9821-6DBC-4B61-B0CB-B9D29591959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en-US"/>
              <a:t>Clique para editar os estilos do texto mestre</a:t>
            </a:r>
          </a:p>
          <a:p>
            <a:pPr lvl="1"/>
            <a:r>
              <a:rPr lang="pt-BR" altLang="en-US"/>
              <a:t>Segundo nível</a:t>
            </a:r>
          </a:p>
          <a:p>
            <a:pPr lvl="2"/>
            <a:r>
              <a:rPr lang="pt-BR" altLang="en-US"/>
              <a:t>Terceiro nível</a:t>
            </a:r>
          </a:p>
          <a:p>
            <a:pPr lvl="3"/>
            <a:r>
              <a:rPr lang="pt-BR" altLang="en-US"/>
              <a:t>Quarto nível</a:t>
            </a:r>
          </a:p>
          <a:p>
            <a:pPr lvl="4"/>
            <a:r>
              <a:rPr lang="pt-BR" altLang="en-US"/>
              <a:t>Quinto nível</a:t>
            </a:r>
          </a:p>
        </p:txBody>
      </p:sp>
      <p:sp>
        <p:nvSpPr>
          <p:cNvPr id="26628" name="Rectangle 4">
            <a:extLst>
              <a:ext uri="{FF2B5EF4-FFF2-40B4-BE49-F238E27FC236}">
                <a16:creationId xmlns:a16="http://schemas.microsoft.com/office/drawing/2014/main" id="{8265BB50-870F-43E4-84A3-3AB4E182EEAA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+mj-lt"/>
                <a:cs typeface="Arial" charset="0"/>
              </a:defRPr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26629" name="Rectangle 5">
            <a:extLst>
              <a:ext uri="{FF2B5EF4-FFF2-40B4-BE49-F238E27FC236}">
                <a16:creationId xmlns:a16="http://schemas.microsoft.com/office/drawing/2014/main" id="{CB99E06F-3040-4D08-B9B1-ED23E0B9439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 smtClean="0">
                <a:latin typeface="+mj-lt"/>
                <a:cs typeface="Arial" charset="0"/>
              </a:defRPr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26630" name="Rectangle 6">
            <a:extLst>
              <a:ext uri="{FF2B5EF4-FFF2-40B4-BE49-F238E27FC236}">
                <a16:creationId xmlns:a16="http://schemas.microsoft.com/office/drawing/2014/main" id="{E7E18D9F-50FE-41F6-B7DC-DE759260663A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Garamond" panose="02020404030301010803" pitchFamily="18" charset="0"/>
              </a:defRPr>
            </a:lvl1pPr>
          </a:lstStyle>
          <a:p>
            <a:fld id="{88AD0476-D6D8-4094-8A55-5D33BFEBC629}" type="slidenum">
              <a:rPr lang="pt-BR" altLang="en-US"/>
              <a:pPr/>
              <a:t>‹nº›</a:t>
            </a:fld>
            <a:endParaRPr lang="pt-BR" altLang="en-US"/>
          </a:p>
        </p:txBody>
      </p:sp>
      <p:sp>
        <p:nvSpPr>
          <p:cNvPr id="1031" name="Freeform 7">
            <a:extLst>
              <a:ext uri="{FF2B5EF4-FFF2-40B4-BE49-F238E27FC236}">
                <a16:creationId xmlns:a16="http://schemas.microsoft.com/office/drawing/2014/main" id="{5A2926E9-9C03-4AFE-B745-FB6ED15DC8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>
              <a:gd name="T0" fmla="*/ 0 w 1000"/>
              <a:gd name="T1" fmla="*/ 609600 h 1000"/>
              <a:gd name="T2" fmla="*/ 0 w 1000"/>
              <a:gd name="T3" fmla="*/ 0 h 1000"/>
              <a:gd name="T4" fmla="*/ 8229600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2D12EE07-1BCA-4AC7-9146-C960B185D869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anose="05000000000000000000" pitchFamily="2" charset="2"/>
        <a:buChar char="q"/>
        <a:defRPr sz="2600">
          <a:solidFill>
            <a:schemeClr val="tx1"/>
          </a:solidFill>
          <a:latin typeface="+mn-lt"/>
          <a:cs typeface="+mn-cs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n"/>
        <a:defRPr sz="2200">
          <a:solidFill>
            <a:schemeClr val="tx1"/>
          </a:solidFill>
          <a:latin typeface="+mn-lt"/>
          <a:cs typeface="+mn-cs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q"/>
        <a:defRPr sz="2000">
          <a:solidFill>
            <a:schemeClr val="tx1"/>
          </a:solidFill>
          <a:latin typeface="+mn-lt"/>
          <a:cs typeface="+mn-cs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583E4E3A-ED05-46EA-A819-7D3445241CA4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11188" y="1341438"/>
            <a:ext cx="7772400" cy="2043112"/>
          </a:xfrm>
        </p:spPr>
        <p:txBody>
          <a:bodyPr/>
          <a:lstStyle/>
          <a:p>
            <a:pPr eaLnBrk="1" hangingPunct="1"/>
            <a:r>
              <a:rPr lang="pt-BR" altLang="pt-BR" sz="7300"/>
              <a:t>Sistema Tegumentar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90294DD9-2623-466A-8B19-F20248A6BF6A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31913" y="3141663"/>
            <a:ext cx="6400800" cy="1752600"/>
          </a:xfrm>
        </p:spPr>
        <p:txBody>
          <a:bodyPr/>
          <a:lstStyle/>
          <a:p>
            <a:pPr eaLnBrk="1" hangingPunct="1"/>
            <a:r>
              <a:rPr lang="pt-BR" altLang="pt-BR"/>
              <a:t>Prof: Cristian Eduardo F. Wille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>
            <a:extLst>
              <a:ext uri="{FF2B5EF4-FFF2-40B4-BE49-F238E27FC236}">
                <a16:creationId xmlns:a16="http://schemas.microsoft.com/office/drawing/2014/main" id="{7ECC0816-B0B3-40EF-8005-D96EB920CA4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333375"/>
            <a:ext cx="8229600" cy="5792788"/>
          </a:xfrm>
        </p:spPr>
        <p:txBody>
          <a:bodyPr/>
          <a:lstStyle/>
          <a:p>
            <a:pPr algn="just" eaLnBrk="1" hangingPunct="1"/>
            <a:r>
              <a:rPr lang="pt-BR" altLang="pt-BR" sz="3400"/>
              <a:t>A epiderme é composta por células epiteliais:</a:t>
            </a:r>
          </a:p>
          <a:p>
            <a:pPr algn="just" eaLnBrk="1" hangingPunct="1"/>
            <a:endParaRPr lang="pt-BR" altLang="pt-BR" sz="1200"/>
          </a:p>
          <a:p>
            <a:pPr algn="just" eaLnBrk="1" hangingPunct="1"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pt-BR" altLang="pt-BR"/>
              <a:t>Célula melanócito: que produz a melanina, principal pigmento da pele (pigmento castanho que absorve os raios UV);</a:t>
            </a:r>
          </a:p>
          <a:p>
            <a:pPr algn="just" eaLnBrk="1" hangingPunct="1"/>
            <a:endParaRPr lang="pt-BR" altLang="pt-BR" sz="1200"/>
          </a:p>
          <a:p>
            <a:pPr algn="just" eaLnBrk="1" hangingPunct="1"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pt-BR" altLang="pt-BR"/>
              <a:t>Queratina: uma proteína com a função de proteger o corpo contra ressecamento e atritos;</a:t>
            </a:r>
          </a:p>
          <a:p>
            <a:pPr algn="just" eaLnBrk="1" hangingPunct="1">
              <a:buClr>
                <a:schemeClr val="tx1"/>
              </a:buClr>
              <a:buFont typeface="Wingdings" panose="05000000000000000000" pitchFamily="2" charset="2"/>
              <a:buChar char="Ø"/>
            </a:pPr>
            <a:endParaRPr lang="pt-BR" altLang="pt-BR" sz="900"/>
          </a:p>
          <a:p>
            <a:pPr algn="just" eaLnBrk="1" hangingPunct="1"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pt-BR" altLang="pt-BR"/>
              <a:t>Células de Langerhans: responsável pela resposta imunológica;</a:t>
            </a:r>
          </a:p>
          <a:p>
            <a:pPr algn="just" eaLnBrk="1" hangingPunct="1">
              <a:buClr>
                <a:schemeClr val="tx1"/>
              </a:buClr>
              <a:buFont typeface="Wingdings" panose="05000000000000000000" pitchFamily="2" charset="2"/>
              <a:buChar char="Ø"/>
            </a:pPr>
            <a:endParaRPr lang="pt-BR" altLang="pt-BR" sz="1800"/>
          </a:p>
          <a:p>
            <a:pPr algn="just" eaLnBrk="1" hangingPunct="1">
              <a:buClr>
                <a:schemeClr val="tx1"/>
              </a:buClr>
              <a:buFont typeface="Wingdings" panose="05000000000000000000" pitchFamily="2" charset="2"/>
              <a:buNone/>
            </a:pPr>
            <a:endParaRPr lang="pt-BR" altLang="pt-BR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Espaço Reservado para Conteúdo 2">
            <a:extLst>
              <a:ext uri="{FF2B5EF4-FFF2-40B4-BE49-F238E27FC236}">
                <a16:creationId xmlns:a16="http://schemas.microsoft.com/office/drawing/2014/main" id="{93CCEB6D-BABF-4FBF-84F3-EC9128E7F8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476250"/>
            <a:ext cx="8229600" cy="5654675"/>
          </a:xfrm>
        </p:spPr>
        <p:txBody>
          <a:bodyPr/>
          <a:lstStyle/>
          <a:p>
            <a:pPr algn="just" eaLnBrk="1" hangingPunct="1"/>
            <a:r>
              <a:rPr lang="pt-BR" altLang="pt-BR" sz="3200"/>
              <a:t>A epiderme não possui vasos: os nutrientes e oxigênio chegam à epiderme por difusão a partir de vasos sanguíneos da derme;</a:t>
            </a:r>
          </a:p>
          <a:p>
            <a:pPr algn="just" eaLnBrk="1" hangingPunct="1"/>
            <a:endParaRPr lang="pt-BR" altLang="pt-BR" sz="1000"/>
          </a:p>
          <a:p>
            <a:pPr algn="just" eaLnBrk="1" hangingPunct="1"/>
            <a:r>
              <a:rPr lang="pt-BR" altLang="pt-BR" sz="3200"/>
              <a:t>A epiderme apresenta várias camadas, com o crescimento basal vão ficando cada vez mais periféricas, acabando por descamar e cair (uma origem importante do pó que se acumula nos locais onde vivem pessoas ou animais).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>
            <a:extLst>
              <a:ext uri="{FF2B5EF4-FFF2-40B4-BE49-F238E27FC236}">
                <a16:creationId xmlns:a16="http://schemas.microsoft.com/office/drawing/2014/main" id="{7EDD9BC3-4B32-4053-AF50-F570408AF6E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620713"/>
            <a:ext cx="8229600" cy="5905500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pt-BR" altLang="pt-BR" sz="3200"/>
              <a:t>Derme (derma=pele):</a:t>
            </a:r>
          </a:p>
          <a:p>
            <a:pPr algn="just" eaLnBrk="1" hangingPunct="1">
              <a:lnSpc>
                <a:spcPct val="90000"/>
              </a:lnSpc>
            </a:pPr>
            <a:endParaRPr lang="pt-BR" altLang="pt-BR" sz="1600"/>
          </a:p>
          <a:p>
            <a:pPr algn="just" eaLnBrk="1" hangingPunct="1">
              <a:lnSpc>
                <a:spcPct val="90000"/>
              </a:lnSpc>
            </a:pPr>
            <a:r>
              <a:rPr lang="pt-BR" altLang="pt-BR"/>
              <a:t>Situada abaixo da epiderme, composta por tecido conjuntivo contendo fibras colágenas e fibras elásticas que dão a pele sua força, extensibilidade e elasticidade;</a:t>
            </a:r>
          </a:p>
          <a:p>
            <a:pPr algn="just" eaLnBrk="1" hangingPunct="1">
              <a:lnSpc>
                <a:spcPct val="90000"/>
              </a:lnSpc>
            </a:pPr>
            <a:endParaRPr lang="pt-BR" altLang="pt-BR" sz="1400"/>
          </a:p>
          <a:p>
            <a:pPr algn="just" eaLnBrk="1" hangingPunct="1">
              <a:lnSpc>
                <a:spcPct val="90000"/>
              </a:lnSpc>
            </a:pPr>
            <a:r>
              <a:rPr lang="pt-BR" altLang="pt-BR"/>
              <a:t>Na derme encontramos: tecido adiposo, vasos sanguíneos que realizam sua nutrição, nervos, vasos linfáticos, glândulas sebáceas e sudoríparas;</a:t>
            </a:r>
          </a:p>
          <a:p>
            <a:pPr algn="just" eaLnBrk="1" hangingPunct="1">
              <a:lnSpc>
                <a:spcPct val="90000"/>
              </a:lnSpc>
            </a:pPr>
            <a:endParaRPr lang="pt-BR" altLang="pt-BR" sz="14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Espaço Reservado para Conteúdo 2">
            <a:extLst>
              <a:ext uri="{FF2B5EF4-FFF2-40B4-BE49-F238E27FC236}">
                <a16:creationId xmlns:a16="http://schemas.microsoft.com/office/drawing/2014/main" id="{82763E2C-3C67-4E6B-82DA-81FE09B091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313" y="692150"/>
            <a:ext cx="8229600" cy="5654675"/>
          </a:xfrm>
        </p:spPr>
        <p:txBody>
          <a:bodyPr/>
          <a:lstStyle/>
          <a:p>
            <a:pPr algn="just" eaLnBrk="1" hangingPunct="1"/>
            <a:r>
              <a:rPr lang="pt-BR" altLang="pt-BR"/>
              <a:t>Possui propriedades hidrofílicas do colágeno, é responsável pela capacidade de armazenar e ceder rapidamente água.</a:t>
            </a:r>
          </a:p>
          <a:p>
            <a:pPr algn="just" eaLnBrk="1" hangingPunct="1"/>
            <a:endParaRPr lang="pt-BR" altLang="pt-BR"/>
          </a:p>
          <a:p>
            <a:pPr algn="just" eaLnBrk="1" hangingPunct="1"/>
            <a:r>
              <a:rPr lang="pt-BR" altLang="pt-BR"/>
              <a:t>Formam impressões digitais, é mais espessa nas palmas das mãos e plantas dos pés e mais finas nas pálpebras.</a:t>
            </a:r>
          </a:p>
          <a:p>
            <a:pPr algn="just" eaLnBrk="1" hangingPunct="1"/>
            <a:br>
              <a:rPr lang="pt-BR" altLang="pt-BR"/>
            </a:br>
            <a:endParaRPr lang="pt-BR" altLang="pt-BR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227723F9-BD7D-4E74-BB84-B930A4E565F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pt-BR" altLang="pt-BR"/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E02F09C9-E726-448A-AAC9-1C9A6F76AE2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pt-BR" altLang="pt-BR"/>
          </a:p>
        </p:txBody>
      </p:sp>
      <p:pic>
        <p:nvPicPr>
          <p:cNvPr id="16388" name="Picture 4" descr="mam9">
            <a:extLst>
              <a:ext uri="{FF2B5EF4-FFF2-40B4-BE49-F238E27FC236}">
                <a16:creationId xmlns:a16="http://schemas.microsoft.com/office/drawing/2014/main" id="{6FE2B050-2839-44C8-9CC8-E800E204FF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3">
            <a:extLst>
              <a:ext uri="{FF2B5EF4-FFF2-40B4-BE49-F238E27FC236}">
                <a16:creationId xmlns:a16="http://schemas.microsoft.com/office/drawing/2014/main" id="{8EE29DA0-5549-4BA7-9A21-48F03558CBA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333375"/>
            <a:ext cx="8229600" cy="5826125"/>
          </a:xfrm>
        </p:spPr>
        <p:txBody>
          <a:bodyPr/>
          <a:lstStyle/>
          <a:p>
            <a:pPr algn="just" eaLnBrk="1" hangingPunct="1"/>
            <a:r>
              <a:rPr lang="pt-BR" altLang="pt-BR" sz="3200"/>
              <a:t>Receptores de superfície e sensação percebida:</a:t>
            </a:r>
          </a:p>
          <a:p>
            <a:pPr algn="just" eaLnBrk="1" hangingPunct="1"/>
            <a:endParaRPr lang="pt-BR" altLang="pt-BR" sz="1800"/>
          </a:p>
          <a:p>
            <a:pPr algn="just" eaLnBrk="1" hangingPunct="1"/>
            <a:r>
              <a:rPr lang="pt-BR" altLang="pt-BR" sz="3100"/>
              <a:t>Receptores de Krause: Frio</a:t>
            </a:r>
          </a:p>
          <a:p>
            <a:pPr algn="just" eaLnBrk="1" hangingPunct="1"/>
            <a:r>
              <a:rPr lang="pt-BR" altLang="pt-BR" sz="3100"/>
              <a:t>Receptores de Ruffini: Calor</a:t>
            </a:r>
          </a:p>
          <a:p>
            <a:pPr algn="just" eaLnBrk="1" hangingPunct="1"/>
            <a:r>
              <a:rPr lang="pt-BR" altLang="pt-BR" sz="3100"/>
              <a:t>Discos de Merkel: Tato e pressão</a:t>
            </a:r>
          </a:p>
          <a:p>
            <a:pPr algn="just" eaLnBrk="1" hangingPunct="1"/>
            <a:r>
              <a:rPr lang="pt-BR" altLang="pt-BR" sz="3100"/>
              <a:t>Receptores de Vater-Pacini: Pressão</a:t>
            </a:r>
          </a:p>
          <a:p>
            <a:pPr algn="just" eaLnBrk="1" hangingPunct="1"/>
            <a:r>
              <a:rPr lang="pt-BR" altLang="pt-BR" sz="3100"/>
              <a:t>Receptores de Meissner: Tato</a:t>
            </a:r>
          </a:p>
          <a:p>
            <a:pPr algn="just" eaLnBrk="1" hangingPunct="1"/>
            <a:r>
              <a:rPr lang="pt-BR" altLang="pt-BR" sz="3100"/>
              <a:t>Terminações nervosas livres: Principalmente a dor.</a:t>
            </a:r>
          </a:p>
        </p:txBody>
      </p:sp>
      <p:sp>
        <p:nvSpPr>
          <p:cNvPr id="17411" name="Rectangle 4">
            <a:extLst>
              <a:ext uri="{FF2B5EF4-FFF2-40B4-BE49-F238E27FC236}">
                <a16:creationId xmlns:a16="http://schemas.microsoft.com/office/drawing/2014/main" id="{31028D1C-3549-4CF8-BE4A-ADD15F53BF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8313" y="1628775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69925" indent="-325438" eaLnBrk="0" hangingPunct="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022350" indent="-350838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39850" indent="-315913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681163" indent="-339725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138363" indent="-33972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595563" indent="-33972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052763" indent="-33972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509963" indent="-33972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pt-BR" altLang="pt-BR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>
            <a:extLst>
              <a:ext uri="{FF2B5EF4-FFF2-40B4-BE49-F238E27FC236}">
                <a16:creationId xmlns:a16="http://schemas.microsoft.com/office/drawing/2014/main" id="{B1C1076D-AAE2-4933-A145-E31B94E4244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9750" y="404813"/>
            <a:ext cx="8229600" cy="5976937"/>
          </a:xfrm>
        </p:spPr>
        <p:txBody>
          <a:bodyPr/>
          <a:lstStyle/>
          <a:p>
            <a:pPr algn="just" eaLnBrk="1" hangingPunct="1">
              <a:defRPr/>
            </a:pPr>
            <a:r>
              <a:rPr lang="pt-BR" altLang="pt-BR" sz="2800" dirty="0"/>
              <a:t>Tela subcutânea:</a:t>
            </a:r>
          </a:p>
          <a:p>
            <a:pPr algn="just" eaLnBrk="1" hangingPunct="1">
              <a:defRPr/>
            </a:pPr>
            <a:endParaRPr lang="pt-BR" altLang="pt-BR" sz="2800" dirty="0"/>
          </a:p>
          <a:p>
            <a:pPr algn="just" eaLnBrk="1" hangingPunct="1">
              <a:defRPr/>
            </a:pPr>
            <a:r>
              <a:rPr lang="pt-BR" altLang="pt-BR" sz="2800" dirty="0"/>
              <a:t>Considerado uma continuação da derme, tem uma espessura variável que depende do grau de infiltração de gordura;</a:t>
            </a:r>
          </a:p>
          <a:p>
            <a:pPr algn="just" eaLnBrk="1" hangingPunct="1">
              <a:defRPr/>
            </a:pPr>
            <a:endParaRPr lang="pt-BR" altLang="pt-BR" sz="2800" dirty="0"/>
          </a:p>
          <a:p>
            <a:pPr algn="just" eaLnBrk="1" hangingPunct="1">
              <a:defRPr/>
            </a:pPr>
            <a:r>
              <a:rPr lang="pt-BR" altLang="pt-BR" sz="2800" dirty="0"/>
              <a:t>Constituída por tecido conjuntivo frouxo, vasos sanguíneos, linfáticos, nervos e tecido adiposo;</a:t>
            </a:r>
          </a:p>
          <a:p>
            <a:pPr algn="just" eaLnBrk="1" hangingPunct="1">
              <a:defRPr/>
            </a:pPr>
            <a:endParaRPr lang="pt-BR" altLang="pt-BR" sz="2800" dirty="0"/>
          </a:p>
          <a:p>
            <a:pPr algn="just" eaLnBrk="1" hangingPunct="1">
              <a:defRPr/>
            </a:pPr>
            <a:r>
              <a:rPr lang="pt-BR" altLang="pt-BR" sz="2800" dirty="0"/>
              <a:t>A espessura depende do estado de nutrição dos indivíduos e normalmente aumenta com a idade.</a:t>
            </a:r>
          </a:p>
          <a:p>
            <a:pPr marL="0" indent="0" algn="just" eaLnBrk="1" hangingPunct="1">
              <a:buFont typeface="Wingdings" panose="05000000000000000000" pitchFamily="2" charset="2"/>
              <a:buNone/>
              <a:defRPr/>
            </a:pPr>
            <a:endParaRPr lang="pt-BR" altLang="pt-BR" sz="28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Espaço Reservado para Conteúdo 2">
            <a:extLst>
              <a:ext uri="{FF2B5EF4-FFF2-40B4-BE49-F238E27FC236}">
                <a16:creationId xmlns:a16="http://schemas.microsoft.com/office/drawing/2014/main" id="{9AEE25AF-DBFC-47EE-BF52-8C62818AC3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620713"/>
            <a:ext cx="8229600" cy="5510212"/>
          </a:xfrm>
        </p:spPr>
        <p:txBody>
          <a:bodyPr/>
          <a:lstStyle/>
          <a:p>
            <a:pPr eaLnBrk="1" hangingPunct="1"/>
            <a:r>
              <a:rPr lang="pt-BR" altLang="pt-BR" sz="3200"/>
              <a:t>Funções da Hipoderme:</a:t>
            </a:r>
          </a:p>
          <a:p>
            <a:pPr eaLnBrk="1" hangingPunct="1"/>
            <a:endParaRPr lang="pt-BR" altLang="pt-BR" sz="1600"/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pt-BR" altLang="pt-BR" sz="3200"/>
              <a:t>Protege contra traumatismo os vasos e os nervos;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endParaRPr lang="pt-BR" altLang="pt-BR" sz="1400"/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pt-BR" altLang="pt-BR" sz="3200"/>
              <a:t>Isolante térmico;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endParaRPr lang="pt-BR" altLang="pt-BR" sz="1600"/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pt-BR" altLang="pt-BR" sz="3200"/>
              <a:t>Turgidez da pele;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endParaRPr lang="pt-BR" altLang="pt-BR" sz="1400"/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pt-BR" altLang="pt-BR" sz="3200"/>
              <a:t>Função protetora dos órgãos internos.</a:t>
            </a:r>
          </a:p>
          <a:p>
            <a:pPr eaLnBrk="1" hangingPunct="1"/>
            <a:endParaRPr lang="pt-BR" altLang="pt-BR" sz="3200"/>
          </a:p>
          <a:p>
            <a:pPr eaLnBrk="1" hangingPunct="1"/>
            <a:endParaRPr lang="pt-BR" altLang="pt-BR" sz="3200"/>
          </a:p>
          <a:p>
            <a:pPr eaLnBrk="1" hangingPunct="1"/>
            <a:endParaRPr lang="pt-BR" altLang="pt-BR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C61E6826-ED2A-4E69-819B-581F8E97C1F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pt-BR" altLang="pt-BR"/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642EAB8B-3182-4980-86EC-F7A6AA0307E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pt-BR" altLang="pt-BR"/>
          </a:p>
        </p:txBody>
      </p:sp>
      <p:pic>
        <p:nvPicPr>
          <p:cNvPr id="20484" name="Picture 4" descr="hipoderme">
            <a:extLst>
              <a:ext uri="{FF2B5EF4-FFF2-40B4-BE49-F238E27FC236}">
                <a16:creationId xmlns:a16="http://schemas.microsoft.com/office/drawing/2014/main" id="{B0F2258D-1751-4CD0-BA14-DD43C64539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476250"/>
            <a:ext cx="8064500" cy="557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>
            <a:extLst>
              <a:ext uri="{FF2B5EF4-FFF2-40B4-BE49-F238E27FC236}">
                <a16:creationId xmlns:a16="http://schemas.microsoft.com/office/drawing/2014/main" id="{A77FF57F-E1C9-4617-915D-588E9EF5C6F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88913"/>
            <a:ext cx="8229600" cy="6192837"/>
          </a:xfrm>
        </p:spPr>
        <p:txBody>
          <a:bodyPr/>
          <a:lstStyle/>
          <a:p>
            <a:pPr algn="just" eaLnBrk="1" hangingPunct="1">
              <a:buClr>
                <a:schemeClr val="tx1"/>
              </a:buClr>
              <a:buFont typeface="Wingdings" panose="05000000000000000000" pitchFamily="2" charset="2"/>
              <a:buChar char="ü"/>
            </a:pPr>
            <a:r>
              <a:rPr lang="pt-BR" altLang="pt-BR" sz="3200"/>
              <a:t>Anexos a pele:</a:t>
            </a:r>
          </a:p>
          <a:p>
            <a:pPr algn="just" eaLnBrk="1" hangingPunct="1"/>
            <a:endParaRPr lang="pt-BR" altLang="pt-BR" sz="300"/>
          </a:p>
          <a:p>
            <a:pPr algn="just" eaLnBrk="1" hangingPunct="1">
              <a:buClr>
                <a:schemeClr val="tx1"/>
              </a:buClr>
            </a:pPr>
            <a:r>
              <a:rPr lang="pt-BR" altLang="pt-BR"/>
              <a:t>Unhas:</a:t>
            </a:r>
          </a:p>
          <a:p>
            <a:pPr algn="just" eaLnBrk="1" hangingPunct="1">
              <a:buClr>
                <a:schemeClr val="tx1"/>
              </a:buClr>
            </a:pPr>
            <a:endParaRPr lang="pt-BR" altLang="pt-BR" sz="600"/>
          </a:p>
          <a:p>
            <a:pPr algn="just" eaLnBrk="1" hangingPunct="1"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pt-BR" altLang="pt-BR" sz="2600"/>
              <a:t>Lâmina rígida, composta de queratina dura e por células epidérmicas modificadas;</a:t>
            </a:r>
          </a:p>
          <a:p>
            <a:pPr algn="just" eaLnBrk="1" hangingPunct="1">
              <a:buClr>
                <a:schemeClr val="tx1"/>
              </a:buClr>
              <a:buFont typeface="Wingdings" panose="05000000000000000000" pitchFamily="2" charset="2"/>
              <a:buChar char="Ø"/>
            </a:pPr>
            <a:endParaRPr lang="pt-BR" altLang="pt-BR" sz="600"/>
          </a:p>
          <a:p>
            <a:pPr algn="just" eaLnBrk="1" hangingPunct="1"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pt-BR" altLang="pt-BR" sz="2600"/>
              <a:t>Protegem e recobrem a face dorsal da falange dos dedos;</a:t>
            </a:r>
          </a:p>
          <a:p>
            <a:pPr algn="just" eaLnBrk="1" hangingPunct="1"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pt-BR" altLang="pt-BR" sz="2600"/>
              <a:t>Função protetora, são células queratinizadas constituídas de formações epidérmicas córneas (dorso da 3ª falange dos dedos);</a:t>
            </a:r>
          </a:p>
          <a:p>
            <a:pPr algn="just" eaLnBrk="1" hangingPunct="1">
              <a:buClr>
                <a:schemeClr val="tx1"/>
              </a:buClr>
              <a:buFont typeface="Wingdings" panose="05000000000000000000" pitchFamily="2" charset="2"/>
              <a:buChar char="Ø"/>
            </a:pPr>
            <a:endParaRPr lang="pt-BR" altLang="pt-BR" sz="900"/>
          </a:p>
          <a:p>
            <a:pPr algn="just" eaLnBrk="1" hangingPunct="1"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pt-BR" altLang="pt-BR" sz="2600"/>
              <a:t>Inicia-se na 20° semana;</a:t>
            </a:r>
          </a:p>
          <a:p>
            <a:pPr algn="just" eaLnBrk="1" hangingPunct="1">
              <a:buClr>
                <a:schemeClr val="tx1"/>
              </a:buClr>
              <a:buFont typeface="Wingdings" panose="05000000000000000000" pitchFamily="2" charset="2"/>
              <a:buChar char="Ø"/>
            </a:pPr>
            <a:endParaRPr lang="pt-BR" altLang="pt-BR" sz="700"/>
          </a:p>
          <a:p>
            <a:pPr algn="just" eaLnBrk="1" hangingPunct="1"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pt-BR" altLang="pt-BR" sz="2600"/>
              <a:t>A parte esbranquiçada da unha junto à raiz denomina-se lúnula (lúnula= lua pequena);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>
            <a:extLst>
              <a:ext uri="{FF2B5EF4-FFF2-40B4-BE49-F238E27FC236}">
                <a16:creationId xmlns:a16="http://schemas.microsoft.com/office/drawing/2014/main" id="{F079E4E1-7645-44BC-81E4-7C21EFE36D9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765175"/>
            <a:ext cx="8229600" cy="5616575"/>
          </a:xfrm>
        </p:spPr>
        <p:txBody>
          <a:bodyPr/>
          <a:lstStyle/>
          <a:p>
            <a:pPr algn="just" eaLnBrk="1" hangingPunct="1"/>
            <a:r>
              <a:rPr lang="pt-BR" altLang="pt-BR"/>
              <a:t>O sistema tegumentar compreende a pele e seus anexos, como as unhas as glândulas, os pelos e os vários receptores especializados.</a:t>
            </a:r>
          </a:p>
          <a:p>
            <a:pPr algn="just" eaLnBrk="1" hangingPunct="1"/>
            <a:endParaRPr lang="pt-BR" altLang="pt-BR" sz="1900"/>
          </a:p>
          <a:p>
            <a:pPr algn="just" eaLnBrk="1" hangingPunct="1"/>
            <a:r>
              <a:rPr lang="pt-BR" altLang="pt-BR"/>
              <a:t>O tegumento ou pele cobre a superfície do corpo protegendo-o das influências ambientais danosas. Como a pele é facilmente acessível, ela é importante nos exames físicos.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Espaço Reservado para Conteúdo 2">
            <a:extLst>
              <a:ext uri="{FF2B5EF4-FFF2-40B4-BE49-F238E27FC236}">
                <a16:creationId xmlns:a16="http://schemas.microsoft.com/office/drawing/2014/main" id="{527B9362-B0FF-4E72-8C65-BC19DD7798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5438775"/>
          </a:xfrm>
        </p:spPr>
        <p:txBody>
          <a:bodyPr/>
          <a:lstStyle/>
          <a:p>
            <a:pPr algn="just" eaLnBrk="1" hangingPunct="1"/>
            <a:r>
              <a:rPr lang="pt-BR" altLang="pt-BR"/>
              <a:t>Crescimento mais rápido: durante o dia, gravidez, mão direita, jovens, unhas das mãos, homens, psoríase, hipertireoidismo.</a:t>
            </a:r>
          </a:p>
          <a:p>
            <a:pPr algn="just" eaLnBrk="1" hangingPunct="1"/>
            <a:endParaRPr lang="pt-BR" altLang="pt-BR"/>
          </a:p>
          <a:p>
            <a:pPr algn="just" eaLnBrk="1" hangingPunct="1"/>
            <a:r>
              <a:rPr lang="pt-BR" altLang="pt-BR"/>
              <a:t>Crescimento mais lento: à noite, recém-nascidos, mão esquerda, idosos, unhas dos pés, inverno, mulheres, imobilização dos dedos, hipotireoidismo, desnutrição.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8BBCE7AC-4F27-4D09-98D7-7EEBC7EB999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pt-BR" altLang="pt-BR"/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173BB3FF-DCDB-4F36-A75B-3B651C21CBE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pt-BR" altLang="pt-BR"/>
          </a:p>
        </p:txBody>
      </p:sp>
      <p:pic>
        <p:nvPicPr>
          <p:cNvPr id="23556" name="Picture 5" descr="unha3">
            <a:extLst>
              <a:ext uri="{FF2B5EF4-FFF2-40B4-BE49-F238E27FC236}">
                <a16:creationId xmlns:a16="http://schemas.microsoft.com/office/drawing/2014/main" id="{56D83E99-3BF7-4F2A-AFA0-06A92F4B30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3">
            <a:extLst>
              <a:ext uri="{FF2B5EF4-FFF2-40B4-BE49-F238E27FC236}">
                <a16:creationId xmlns:a16="http://schemas.microsoft.com/office/drawing/2014/main" id="{31A45F04-C6F2-4794-94FA-FE6447418B4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549275"/>
            <a:ext cx="8229600" cy="5576888"/>
          </a:xfrm>
        </p:spPr>
        <p:txBody>
          <a:bodyPr/>
          <a:lstStyle/>
          <a:p>
            <a:pPr algn="just" eaLnBrk="1" hangingPunct="1"/>
            <a:r>
              <a:rPr lang="pt-BR" altLang="pt-BR"/>
              <a:t>Pelos:</a:t>
            </a:r>
          </a:p>
          <a:p>
            <a:pPr algn="just" eaLnBrk="1" hangingPunct="1"/>
            <a:endParaRPr lang="pt-BR" altLang="pt-BR" sz="2700"/>
          </a:p>
          <a:p>
            <a:pPr algn="just" eaLnBrk="1" hangingPunct="1"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pt-BR" altLang="pt-BR"/>
              <a:t>Encontram-se na maior parte da superfície corpórea, como cabelo, supercílios, cílios, barba e região do púbis; </a:t>
            </a:r>
          </a:p>
          <a:p>
            <a:pPr algn="just" eaLnBrk="1" hangingPunct="1"/>
            <a:endParaRPr lang="pt-BR" altLang="pt-BR"/>
          </a:p>
          <a:p>
            <a:pPr algn="just" eaLnBrk="1" hangingPunct="1">
              <a:buFont typeface="Wingdings" panose="05000000000000000000" pitchFamily="2" charset="2"/>
              <a:buChar char="Ø"/>
            </a:pPr>
            <a:r>
              <a:rPr lang="pt-BR" altLang="pt-BR"/>
              <a:t>São construídos pelo folículo piloso e possuem diversas funções, como por exemplo a de fornecer proteção mecânica e térmica. </a:t>
            </a:r>
          </a:p>
          <a:p>
            <a:pPr algn="just" eaLnBrk="1" hangingPunct="1"/>
            <a:endParaRPr lang="pt-BR" altLang="pt-BR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45410719-8F85-4840-83DD-4F757FBB6CB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pt-BR" altLang="pt-BR"/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4775E4C0-2505-4AFF-85C8-991D49AAA28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pt-BR" altLang="pt-BR"/>
          </a:p>
        </p:txBody>
      </p:sp>
      <p:pic>
        <p:nvPicPr>
          <p:cNvPr id="25604" name="Picture 5" descr="esquemapele">
            <a:extLst>
              <a:ext uri="{FF2B5EF4-FFF2-40B4-BE49-F238E27FC236}">
                <a16:creationId xmlns:a16="http://schemas.microsoft.com/office/drawing/2014/main" id="{7A761E73-5CB9-445C-BC6F-069F03B7B7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669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>
            <a:extLst>
              <a:ext uri="{FF2B5EF4-FFF2-40B4-BE49-F238E27FC236}">
                <a16:creationId xmlns:a16="http://schemas.microsoft.com/office/drawing/2014/main" id="{9C23C19D-5827-4869-867E-DC9F7D0B82E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404813"/>
            <a:ext cx="8229600" cy="5721350"/>
          </a:xfrm>
        </p:spPr>
        <p:txBody>
          <a:bodyPr/>
          <a:lstStyle/>
          <a:p>
            <a:pPr algn="just" eaLnBrk="1" hangingPunct="1">
              <a:defRPr/>
            </a:pPr>
            <a:r>
              <a:rPr lang="pt-BR" altLang="pt-BR" dirty="0"/>
              <a:t>Glândulas sebáceas: </a:t>
            </a:r>
          </a:p>
          <a:p>
            <a:pPr algn="just" eaLnBrk="1" hangingPunct="1">
              <a:buFont typeface="Wingdings" panose="05000000000000000000" pitchFamily="2" charset="2"/>
              <a:buNone/>
              <a:defRPr/>
            </a:pPr>
            <a:endParaRPr lang="pt-BR" altLang="pt-BR" sz="1100" dirty="0"/>
          </a:p>
          <a:p>
            <a:pPr algn="just" eaLnBrk="1" hangingPunct="1">
              <a:buClr>
                <a:schemeClr val="tx1"/>
              </a:buClr>
              <a:buFont typeface="Wingdings" panose="05000000000000000000" pitchFamily="2" charset="2"/>
              <a:buChar char="Ø"/>
              <a:defRPr/>
            </a:pPr>
            <a:r>
              <a:rPr lang="pt-BR" altLang="pt-BR" sz="2600" dirty="0"/>
              <a:t>Anexadas aos pelos nas paredes do folículo piloso, localizadas na derme;</a:t>
            </a:r>
          </a:p>
          <a:p>
            <a:pPr algn="just" eaLnBrk="1" hangingPunct="1">
              <a:buClr>
                <a:schemeClr val="tx1"/>
              </a:buClr>
              <a:buFont typeface="Wingdings" panose="05000000000000000000" pitchFamily="2" charset="2"/>
              <a:buChar char="Ø"/>
              <a:defRPr/>
            </a:pPr>
            <a:endParaRPr lang="pt-BR" altLang="pt-BR" sz="1200" dirty="0"/>
          </a:p>
          <a:p>
            <a:pPr algn="just" eaLnBrk="1" hangingPunct="1">
              <a:buClr>
                <a:schemeClr val="tx1"/>
              </a:buClr>
              <a:buFont typeface="Wingdings" panose="05000000000000000000" pitchFamily="2" charset="2"/>
              <a:buChar char="Ø"/>
              <a:defRPr/>
            </a:pPr>
            <a:r>
              <a:rPr lang="pt-BR" altLang="pt-BR" sz="2600" dirty="0"/>
              <a:t>Produzem sebo (lubrificação da pele e dos pelos);</a:t>
            </a:r>
          </a:p>
          <a:p>
            <a:pPr algn="just" eaLnBrk="1" hangingPunct="1">
              <a:buClr>
                <a:schemeClr val="tx1"/>
              </a:buClr>
              <a:buFont typeface="Wingdings" panose="05000000000000000000" pitchFamily="2" charset="2"/>
              <a:buChar char="Ø"/>
              <a:defRPr/>
            </a:pPr>
            <a:endParaRPr lang="pt-BR" altLang="pt-BR" sz="1050" dirty="0"/>
          </a:p>
          <a:p>
            <a:pPr algn="just" eaLnBrk="1" hangingPunct="1">
              <a:buClr>
                <a:schemeClr val="tx1"/>
              </a:buClr>
              <a:buFont typeface="Wingdings" panose="05000000000000000000" pitchFamily="2" charset="2"/>
              <a:buChar char="Ø"/>
              <a:defRPr/>
            </a:pPr>
            <a:r>
              <a:rPr lang="pt-BR" sz="2400" dirty="0"/>
              <a:t>É </a:t>
            </a:r>
            <a:r>
              <a:rPr lang="pt-BR" sz="2600" dirty="0"/>
              <a:t>mais</a:t>
            </a:r>
            <a:r>
              <a:rPr lang="pt-BR" sz="2400" dirty="0"/>
              <a:t> encontrada no couro cabeludo, rosto, conduto auditivo externo.</a:t>
            </a:r>
            <a:endParaRPr lang="pt-BR" altLang="pt-BR" sz="2400" dirty="0"/>
          </a:p>
          <a:p>
            <a:pPr algn="just" eaLnBrk="1" hangingPunct="1">
              <a:buClr>
                <a:schemeClr val="tx1"/>
              </a:buClr>
              <a:buFont typeface="Wingdings" panose="05000000000000000000" pitchFamily="2" charset="2"/>
              <a:buChar char="Ø"/>
              <a:defRPr/>
            </a:pPr>
            <a:r>
              <a:rPr lang="pt-BR" altLang="pt-BR" sz="2600" dirty="0"/>
              <a:t>Previnem a evaporação excessiva de água da pele, e inibem o crescimento de bactérias;</a:t>
            </a:r>
          </a:p>
          <a:p>
            <a:pPr algn="just" eaLnBrk="1" hangingPunct="1">
              <a:buClr>
                <a:schemeClr val="tx1"/>
              </a:buClr>
              <a:buFont typeface="Wingdings" panose="05000000000000000000" pitchFamily="2" charset="2"/>
              <a:buChar char="Ø"/>
              <a:defRPr/>
            </a:pPr>
            <a:endParaRPr lang="pt-BR" altLang="pt-BR" sz="1000" dirty="0"/>
          </a:p>
          <a:p>
            <a:pPr algn="just" eaLnBrk="1" hangingPunct="1">
              <a:buClr>
                <a:schemeClr val="tx1"/>
              </a:buClr>
              <a:buFont typeface="Wingdings" panose="05000000000000000000" pitchFamily="2" charset="2"/>
              <a:buChar char="Ø"/>
              <a:defRPr/>
            </a:pPr>
            <a:r>
              <a:rPr lang="pt-BR" altLang="pt-BR" sz="2600" dirty="0"/>
              <a:t>Não existem glândulas sebáceas nas palmas das mãos e plantas dos pés.</a:t>
            </a:r>
            <a:r>
              <a:rPr lang="pt-BR" altLang="pt-BR" dirty="0"/>
              <a:t> 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2390A72E-3B5A-4EAD-B6FE-3186E1F02A6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pt-BR" altLang="pt-BR"/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9DE23DE3-62AE-469A-A658-3AC7444F6FB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pt-BR" altLang="pt-BR"/>
          </a:p>
        </p:txBody>
      </p:sp>
      <p:pic>
        <p:nvPicPr>
          <p:cNvPr id="27652" name="Picture 5" descr="slide-espinha-01">
            <a:extLst>
              <a:ext uri="{FF2B5EF4-FFF2-40B4-BE49-F238E27FC236}">
                <a16:creationId xmlns:a16="http://schemas.microsoft.com/office/drawing/2014/main" id="{F3F0C503-7644-4048-BF05-2C5577EFBC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3">
            <a:extLst>
              <a:ext uri="{FF2B5EF4-FFF2-40B4-BE49-F238E27FC236}">
                <a16:creationId xmlns:a16="http://schemas.microsoft.com/office/drawing/2014/main" id="{84527996-399A-4538-862F-30275569603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620713"/>
            <a:ext cx="8229600" cy="5832475"/>
          </a:xfrm>
        </p:spPr>
        <p:txBody>
          <a:bodyPr/>
          <a:lstStyle/>
          <a:p>
            <a:pPr algn="just" eaLnBrk="1" hangingPunct="1"/>
            <a:r>
              <a:rPr lang="pt-BR" altLang="pt-BR"/>
              <a:t>Glândulas sudoríparas:</a:t>
            </a:r>
          </a:p>
          <a:p>
            <a:pPr algn="just" eaLnBrk="1" hangingPunct="1"/>
            <a:endParaRPr lang="pt-BR" altLang="pt-BR"/>
          </a:p>
          <a:p>
            <a:pPr algn="just" eaLnBrk="1" hangingPunct="1"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pt-BR" altLang="pt-BR" sz="2800"/>
              <a:t>São numerosas e responsáveis pela sudorese;</a:t>
            </a:r>
          </a:p>
          <a:p>
            <a:pPr algn="just" eaLnBrk="1" hangingPunct="1">
              <a:buClr>
                <a:schemeClr val="tx1"/>
              </a:buClr>
              <a:buFont typeface="Wingdings" panose="05000000000000000000" pitchFamily="2" charset="2"/>
              <a:buChar char="Ø"/>
            </a:pPr>
            <a:endParaRPr lang="pt-BR" altLang="pt-BR" sz="2100"/>
          </a:p>
          <a:p>
            <a:pPr algn="just" eaLnBrk="1" hangingPunct="1"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pt-BR" altLang="pt-BR" sz="2800"/>
              <a:t>Localizam-se na pele da axila, região púbica, fronte, palmas das mãos e plantas dos pés;</a:t>
            </a:r>
          </a:p>
          <a:p>
            <a:pPr algn="just" eaLnBrk="1" hangingPunct="1">
              <a:buClr>
                <a:schemeClr val="tx1"/>
              </a:buClr>
              <a:buFont typeface="Wingdings" panose="05000000000000000000" pitchFamily="2" charset="2"/>
              <a:buChar char="Ø"/>
            </a:pPr>
            <a:endParaRPr lang="pt-BR" altLang="pt-BR" sz="2100"/>
          </a:p>
          <a:p>
            <a:pPr algn="just" eaLnBrk="1" hangingPunct="1"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pt-BR" altLang="pt-BR" sz="2800"/>
              <a:t>Dividem-se em 2 tipos: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3">
            <a:extLst>
              <a:ext uri="{FF2B5EF4-FFF2-40B4-BE49-F238E27FC236}">
                <a16:creationId xmlns:a16="http://schemas.microsoft.com/office/drawing/2014/main" id="{6EB1FDBB-4F96-40F7-B318-5AD9BAC90AB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404813"/>
            <a:ext cx="8229600" cy="5721350"/>
          </a:xfrm>
        </p:spPr>
        <p:txBody>
          <a:bodyPr/>
          <a:lstStyle/>
          <a:p>
            <a:pPr algn="just" eaLnBrk="1" hangingPunct="1"/>
            <a:r>
              <a:rPr lang="pt-BR" altLang="pt-BR" sz="3100"/>
              <a:t>Glândulas sudoríparas apócrinas:</a:t>
            </a:r>
          </a:p>
          <a:p>
            <a:pPr algn="just" eaLnBrk="1" hangingPunct="1"/>
            <a:endParaRPr lang="pt-BR" altLang="pt-BR" sz="3100"/>
          </a:p>
          <a:p>
            <a:pPr algn="just" eaLnBrk="1" hangingPunct="1"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pt-BR" altLang="pt-BR"/>
              <a:t>Encontradas nas regiões axilares e na região púbica;</a:t>
            </a:r>
          </a:p>
          <a:p>
            <a:pPr algn="just" eaLnBrk="1" hangingPunct="1">
              <a:buClr>
                <a:schemeClr val="tx1"/>
              </a:buClr>
              <a:buFont typeface="Wingdings" panose="05000000000000000000" pitchFamily="2" charset="2"/>
              <a:buChar char="Ø"/>
            </a:pPr>
            <a:endParaRPr lang="pt-BR" altLang="pt-BR"/>
          </a:p>
          <a:p>
            <a:pPr algn="just" eaLnBrk="1" hangingPunct="1"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pt-BR" altLang="pt-BR"/>
              <a:t>Começam a atuar na puberdade, na produção de uma secreção viscosa e odorífera, que favorece a atração sexual.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3">
            <a:extLst>
              <a:ext uri="{FF2B5EF4-FFF2-40B4-BE49-F238E27FC236}">
                <a16:creationId xmlns:a16="http://schemas.microsoft.com/office/drawing/2014/main" id="{4BA23753-3C81-4DEB-B6C4-CC05A937528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404813"/>
            <a:ext cx="8229600" cy="5749925"/>
          </a:xfrm>
        </p:spPr>
        <p:txBody>
          <a:bodyPr/>
          <a:lstStyle/>
          <a:p>
            <a:pPr algn="just" eaLnBrk="1" hangingPunct="1"/>
            <a:r>
              <a:rPr lang="pt-BR" altLang="pt-BR"/>
              <a:t>Glândulas sudoríparas écrinas: </a:t>
            </a:r>
          </a:p>
          <a:p>
            <a:pPr algn="just" eaLnBrk="1" hangingPunct="1"/>
            <a:endParaRPr lang="pt-BR" altLang="pt-BR"/>
          </a:p>
          <a:p>
            <a:pPr algn="just" eaLnBrk="1" hangingPunct="1"/>
            <a:r>
              <a:rPr lang="pt-BR" altLang="pt-BR" sz="2800"/>
              <a:t>Distribuem-se por toda pele do corpo e são mais numerosas nas palmas das mãos, plantas dos pés, fronte;</a:t>
            </a:r>
          </a:p>
          <a:p>
            <a:pPr algn="just" eaLnBrk="1" hangingPunct="1"/>
            <a:endParaRPr lang="pt-BR" altLang="pt-BR" sz="2300"/>
          </a:p>
          <a:p>
            <a:pPr algn="just" eaLnBrk="1" hangingPunct="1"/>
            <a:r>
              <a:rPr lang="pt-BR" altLang="pt-BR" sz="2800"/>
              <a:t>Terminam em um poro na superfície da epiderme;</a:t>
            </a:r>
          </a:p>
          <a:p>
            <a:pPr algn="just" eaLnBrk="1" hangingPunct="1"/>
            <a:endParaRPr lang="pt-BR" altLang="pt-BR" sz="2300"/>
          </a:p>
          <a:p>
            <a:pPr algn="just" eaLnBrk="1" hangingPunct="1"/>
            <a:r>
              <a:rPr lang="pt-BR" altLang="pt-BR" sz="2800"/>
              <a:t>São formadas antes do nascimento e produzem uma secreção mais aquosa.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0511CE87-EE47-48B1-80C3-82B36A7ADE8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pt-BR" altLang="pt-BR"/>
          </a:p>
        </p:txBody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E3CACB1D-BE41-4D78-B4A7-0B8998C4356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pt-BR" altLang="pt-BR"/>
          </a:p>
        </p:txBody>
      </p:sp>
      <p:pic>
        <p:nvPicPr>
          <p:cNvPr id="31748" name="Picture 5" descr="glandulas-sudoriparas">
            <a:extLst>
              <a:ext uri="{FF2B5EF4-FFF2-40B4-BE49-F238E27FC236}">
                <a16:creationId xmlns:a16="http://schemas.microsoft.com/office/drawing/2014/main" id="{02AB3003-5AED-4125-B9A6-88BC0AA46F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7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>
            <a:extLst>
              <a:ext uri="{FF2B5EF4-FFF2-40B4-BE49-F238E27FC236}">
                <a16:creationId xmlns:a16="http://schemas.microsoft.com/office/drawing/2014/main" id="{E5524AF6-4878-4C5B-97C5-D7660432A78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404813"/>
            <a:ext cx="8229600" cy="5721350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pt-BR" altLang="pt-BR"/>
              <a:t>Órgão elástico, áspero e regenerador, envolve todo o organismo protegendo-o contra agressões térmicas através da rede de capilares e da excreção do suor;</a:t>
            </a:r>
          </a:p>
          <a:p>
            <a:pPr algn="just" eaLnBrk="1" hangingPunct="1">
              <a:lnSpc>
                <a:spcPct val="90000"/>
              </a:lnSpc>
            </a:pPr>
            <a:endParaRPr lang="pt-BR" altLang="pt-BR"/>
          </a:p>
          <a:p>
            <a:pPr algn="just" eaLnBrk="1" hangingPunct="1">
              <a:lnSpc>
                <a:spcPct val="90000"/>
              </a:lnSpc>
            </a:pPr>
            <a:r>
              <a:rPr lang="pt-BR" altLang="pt-BR"/>
              <a:t>A pele de um adulto pesa aproximadamente 3 kg e sua espessura varia de 0,5 a 4mm;</a:t>
            </a:r>
          </a:p>
          <a:p>
            <a:pPr algn="just" eaLnBrk="1" hangingPunct="1">
              <a:lnSpc>
                <a:spcPct val="90000"/>
              </a:lnSpc>
            </a:pPr>
            <a:endParaRPr lang="pt-BR" altLang="pt-BR"/>
          </a:p>
          <a:p>
            <a:pPr algn="just" eaLnBrk="1" hangingPunct="1">
              <a:lnSpc>
                <a:spcPct val="90000"/>
              </a:lnSpc>
            </a:pPr>
            <a:r>
              <a:rPr lang="pt-BR" altLang="pt-BR"/>
              <a:t>A elasticidade da pele varia nos diferentes segmentos corpóreos, geralmente é maior na criança e diminui com o avançar da idade.</a:t>
            </a:r>
          </a:p>
          <a:p>
            <a:pPr algn="just" eaLnBrk="1" hangingPunct="1">
              <a:lnSpc>
                <a:spcPct val="90000"/>
              </a:lnSpc>
            </a:pPr>
            <a:endParaRPr lang="pt-BR" altLang="pt-BR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3">
            <a:extLst>
              <a:ext uri="{FF2B5EF4-FFF2-40B4-BE49-F238E27FC236}">
                <a16:creationId xmlns:a16="http://schemas.microsoft.com/office/drawing/2014/main" id="{35A4C863-657C-4B34-9826-BAB555D80C9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549275"/>
            <a:ext cx="8229600" cy="5605463"/>
          </a:xfrm>
        </p:spPr>
        <p:txBody>
          <a:bodyPr/>
          <a:lstStyle/>
          <a:p>
            <a:pPr algn="just" eaLnBrk="1" hangingPunct="1"/>
            <a:r>
              <a:rPr lang="pt-BR" altLang="pt-BR" sz="3100"/>
              <a:t>Glândulas mamárias:</a:t>
            </a:r>
          </a:p>
          <a:p>
            <a:pPr algn="just" eaLnBrk="1" hangingPunct="1"/>
            <a:endParaRPr lang="pt-BR" altLang="pt-BR" sz="3100"/>
          </a:p>
          <a:p>
            <a:pPr algn="just" eaLnBrk="1" hangingPunct="1"/>
            <a:r>
              <a:rPr lang="pt-BR" altLang="pt-BR" sz="3100"/>
              <a:t>Especialmente glândulas sudoríparas modificadas, encontram-se no interior das mamas e são especializadas em secretar leite durante a lactação, sob o estímulo dos hormônios hipofisário e ovário.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BAFF4F2E-7E79-4D0B-A2C5-ABB9D7949D6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pt-BR" altLang="pt-BR"/>
          </a:p>
        </p:txBody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9B5A8BBB-B4A3-436E-A989-4883363BEBD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pt-BR" altLang="pt-BR"/>
          </a:p>
        </p:txBody>
      </p:sp>
      <p:pic>
        <p:nvPicPr>
          <p:cNvPr id="33796" name="Picture 5" descr="Gl%C3%A2ndulas-mam%C3%A1rias">
            <a:extLst>
              <a:ext uri="{FF2B5EF4-FFF2-40B4-BE49-F238E27FC236}">
                <a16:creationId xmlns:a16="http://schemas.microsoft.com/office/drawing/2014/main" id="{B4794785-CF57-4CB3-B3D5-1CCA8BDB66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3">
            <a:extLst>
              <a:ext uri="{FF2B5EF4-FFF2-40B4-BE49-F238E27FC236}">
                <a16:creationId xmlns:a16="http://schemas.microsoft.com/office/drawing/2014/main" id="{657C7323-4335-4E2E-BC28-FEDE03B82BE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404813"/>
            <a:ext cx="8229600" cy="5721350"/>
          </a:xfrm>
        </p:spPr>
        <p:txBody>
          <a:bodyPr/>
          <a:lstStyle/>
          <a:p>
            <a:pPr algn="just" eaLnBrk="1" hangingPunct="1"/>
            <a:r>
              <a:rPr lang="pt-BR" altLang="pt-BR" sz="3100"/>
              <a:t>Glândulas ceruminosas:</a:t>
            </a:r>
          </a:p>
          <a:p>
            <a:pPr algn="just" eaLnBrk="1" hangingPunct="1"/>
            <a:endParaRPr lang="pt-BR" altLang="pt-BR" sz="3100"/>
          </a:p>
          <a:p>
            <a:pPr algn="just" eaLnBrk="1" hangingPunct="1"/>
            <a:r>
              <a:rPr lang="pt-BR" altLang="pt-BR"/>
              <a:t>Encontradas no meato acústico externo (canal da orelha);</a:t>
            </a:r>
          </a:p>
          <a:p>
            <a:pPr algn="just" eaLnBrk="1" hangingPunct="1"/>
            <a:endParaRPr lang="pt-BR" altLang="pt-BR"/>
          </a:p>
          <a:p>
            <a:pPr algn="just" eaLnBrk="1" hangingPunct="1"/>
            <a:r>
              <a:rPr lang="pt-BR" altLang="pt-BR"/>
              <a:t>Secretam o cerume que somadas aos pelos, no meato acústico externo, fornecem uma barreira viscosa contra corpos estranhos.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:a16="http://schemas.microsoft.com/office/drawing/2014/main" id="{D2D7F60F-4ADA-43CB-9135-7F3F240B1C7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pt-BR" altLang="pt-BR"/>
          </a:p>
        </p:txBody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id="{57825F6C-75CC-4EA8-BB03-67DA6784805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pt-BR" altLang="pt-BR"/>
          </a:p>
        </p:txBody>
      </p:sp>
      <p:pic>
        <p:nvPicPr>
          <p:cNvPr id="35844" name="Picture 5" descr="orelha_2">
            <a:extLst>
              <a:ext uri="{FF2B5EF4-FFF2-40B4-BE49-F238E27FC236}">
                <a16:creationId xmlns:a16="http://schemas.microsoft.com/office/drawing/2014/main" id="{0883B54A-6A2A-4D2E-9403-5926D418FD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669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Espaço Reservado para Conteúdo 2">
            <a:extLst>
              <a:ext uri="{FF2B5EF4-FFF2-40B4-BE49-F238E27FC236}">
                <a16:creationId xmlns:a16="http://schemas.microsoft.com/office/drawing/2014/main" id="{82BDA550-5205-4342-9AEA-60455F7196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404813"/>
            <a:ext cx="8229600" cy="5726112"/>
          </a:xfrm>
        </p:spPr>
        <p:txBody>
          <a:bodyPr/>
          <a:lstStyle/>
          <a:p>
            <a:pPr algn="just" eaLnBrk="1" hangingPunct="1"/>
            <a:r>
              <a:rPr lang="pt-BR" altLang="pt-BR"/>
              <a:t>Tipos de Pele:</a:t>
            </a:r>
          </a:p>
          <a:p>
            <a:pPr algn="just" eaLnBrk="1" hangingPunct="1"/>
            <a:endParaRPr lang="pt-BR" altLang="pt-BR" sz="700"/>
          </a:p>
          <a:p>
            <a:pPr algn="just" eaLnBrk="1" hangingPunct="1"/>
            <a:r>
              <a:rPr lang="pt-BR" altLang="pt-BR"/>
              <a:t>Pele Seca:</a:t>
            </a:r>
          </a:p>
          <a:p>
            <a:pPr algn="just" eaLnBrk="1" hangingPunct="1"/>
            <a:endParaRPr lang="pt-BR" altLang="pt-BR" sz="800"/>
          </a:p>
          <a:p>
            <a:pPr algn="just" eaLnBrk="1" hangingPunct="1"/>
            <a:r>
              <a:rPr lang="pt-BR" altLang="pt-BR" sz="2600"/>
              <a:t>Mais comum a partir dos 35 anos de idade;</a:t>
            </a:r>
          </a:p>
          <a:p>
            <a:pPr algn="just" eaLnBrk="1" hangingPunct="1"/>
            <a:r>
              <a:rPr lang="pt-BR" altLang="pt-BR" sz="2600"/>
              <a:t>Tendência a apresentar rugas precoces ao redor de olhos e boca;</a:t>
            </a:r>
          </a:p>
          <a:p>
            <a:pPr algn="just" eaLnBrk="1" hangingPunct="1"/>
            <a:r>
              <a:rPr lang="pt-BR" altLang="pt-BR" sz="2600"/>
              <a:t>A pele é fina e com tendência a enrugar mais facilmente;</a:t>
            </a:r>
          </a:p>
          <a:p>
            <a:pPr algn="just" eaLnBrk="1" hangingPunct="1"/>
            <a:r>
              <a:rPr lang="pt-BR" altLang="pt-BR" sz="2600"/>
              <a:t>É seca por deficiência de produção das glândulas sebáceas;</a:t>
            </a:r>
          </a:p>
          <a:p>
            <a:pPr algn="just" eaLnBrk="1" hangingPunct="1"/>
            <a:r>
              <a:rPr lang="pt-BR" altLang="pt-BR" sz="2600"/>
              <a:t>Irrita-se facilmente e está sempre sujeita a descamação e rachaduras, por este motivo tem facilidade para enrugar-se precocemente.</a:t>
            </a:r>
          </a:p>
          <a:p>
            <a:pPr algn="just" eaLnBrk="1" hangingPunct="1"/>
            <a:br>
              <a:rPr lang="pt-BR" altLang="pt-BR" sz="2600"/>
            </a:br>
            <a:endParaRPr lang="pt-BR" altLang="pt-BR" sz="2600"/>
          </a:p>
          <a:p>
            <a:pPr algn="just" eaLnBrk="1" hangingPunct="1"/>
            <a:endParaRPr lang="pt-BR" altLang="pt-BR" sz="260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Espaço Reservado para Conteúdo 2">
            <a:extLst>
              <a:ext uri="{FF2B5EF4-FFF2-40B4-BE49-F238E27FC236}">
                <a16:creationId xmlns:a16="http://schemas.microsoft.com/office/drawing/2014/main" id="{AE45CB22-0175-4A30-94D8-3A1A27DBA8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404813"/>
            <a:ext cx="8229600" cy="5726112"/>
          </a:xfrm>
        </p:spPr>
        <p:txBody>
          <a:bodyPr/>
          <a:lstStyle/>
          <a:p>
            <a:pPr eaLnBrk="1" hangingPunct="1"/>
            <a:r>
              <a:rPr lang="pt-BR" altLang="pt-BR"/>
              <a:t>Pele Oleosa:</a:t>
            </a:r>
          </a:p>
          <a:p>
            <a:pPr eaLnBrk="1" hangingPunct="1"/>
            <a:endParaRPr lang="pt-BR" altLang="pt-BR" sz="1000"/>
          </a:p>
          <a:p>
            <a:pPr algn="just" eaLnBrk="1" hangingPunct="1"/>
            <a:r>
              <a:rPr lang="pt-BR" altLang="pt-BR" sz="2600"/>
              <a:t>Mais comum entre os 15 e 35 anos de idade;</a:t>
            </a:r>
          </a:p>
          <a:p>
            <a:pPr algn="just" eaLnBrk="1" hangingPunct="1"/>
            <a:r>
              <a:rPr lang="pt-BR" altLang="pt-BR" sz="2600"/>
              <a:t>É muito brilhante, espessa e gordurosa com tendência a cravos e espinhas, as impurezas penetram com muita facilidade nos poros dilatados provocando o aparecimento de espinhas e de cravos;</a:t>
            </a:r>
          </a:p>
          <a:p>
            <a:pPr algn="just" eaLnBrk="1" hangingPunct="1"/>
            <a:r>
              <a:rPr lang="pt-BR" altLang="pt-BR" sz="2600"/>
              <a:t>Poros dilatados e visíveis, em geral obstruídos pela hiperatividade das glândulas sebáceas. Existe nela, um processo de excesso de secreção sebácea, motivando na maioria das vezes por desequilíbrio hormonal. As ansiedades e choques nervosos desequilibram o sistema glandular.</a:t>
            </a:r>
          </a:p>
          <a:p>
            <a:pPr eaLnBrk="1" hangingPunct="1"/>
            <a:endParaRPr lang="pt-BR" altLang="pt-BR" sz="260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ECA2D69-161F-451F-8CCA-D4D7444E9D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476250"/>
            <a:ext cx="8229600" cy="5654675"/>
          </a:xfrm>
        </p:spPr>
        <p:txBody>
          <a:bodyPr/>
          <a:lstStyle/>
          <a:p>
            <a:pPr algn="just" eaLnBrk="1" hangingPunct="1">
              <a:defRPr/>
            </a:pPr>
            <a:r>
              <a:rPr lang="pt-BR" dirty="0"/>
              <a:t>Pele Normal:</a:t>
            </a:r>
          </a:p>
          <a:p>
            <a:pPr marL="0" indent="0" algn="just" eaLnBrk="1" hangingPunct="1">
              <a:buFont typeface="Wingdings" panose="05000000000000000000" pitchFamily="2" charset="2"/>
              <a:buNone/>
              <a:defRPr/>
            </a:pPr>
            <a:endParaRPr lang="pt-BR" dirty="0"/>
          </a:p>
          <a:p>
            <a:pPr algn="just" eaLnBrk="1" hangingPunct="1">
              <a:defRPr/>
            </a:pPr>
            <a:r>
              <a:rPr lang="pt-BR" dirty="0"/>
              <a:t>A pele normal é sedosa;</a:t>
            </a:r>
          </a:p>
          <a:p>
            <a:pPr marL="0" indent="0" algn="just" eaLnBrk="1" hangingPunct="1">
              <a:buFont typeface="Wingdings" panose="05000000000000000000" pitchFamily="2" charset="2"/>
              <a:buNone/>
              <a:defRPr/>
            </a:pPr>
            <a:endParaRPr lang="pt-BR" sz="1600" dirty="0"/>
          </a:p>
          <a:p>
            <a:pPr algn="just" eaLnBrk="1" hangingPunct="1">
              <a:defRPr/>
            </a:pPr>
            <a:r>
              <a:rPr lang="pt-BR" dirty="0"/>
              <a:t>Poros fechados e sem cravos;</a:t>
            </a:r>
          </a:p>
          <a:p>
            <a:pPr marL="0" indent="0" algn="just" eaLnBrk="1" hangingPunct="1">
              <a:buFont typeface="Wingdings" panose="05000000000000000000" pitchFamily="2" charset="2"/>
              <a:buNone/>
              <a:defRPr/>
            </a:pPr>
            <a:endParaRPr lang="pt-BR" sz="1600" dirty="0"/>
          </a:p>
          <a:p>
            <a:pPr algn="just" eaLnBrk="1" hangingPunct="1">
              <a:defRPr/>
            </a:pPr>
            <a:r>
              <a:rPr lang="pt-BR" dirty="0"/>
              <a:t>Não brilha, nem repuxa;</a:t>
            </a:r>
          </a:p>
          <a:p>
            <a:pPr marL="0" indent="0" algn="just" eaLnBrk="1" hangingPunct="1">
              <a:buFont typeface="Wingdings" panose="05000000000000000000" pitchFamily="2" charset="2"/>
              <a:buNone/>
              <a:defRPr/>
            </a:pPr>
            <a:endParaRPr lang="pt-BR" sz="2000" dirty="0"/>
          </a:p>
          <a:p>
            <a:pPr algn="just" eaLnBrk="1" hangingPunct="1">
              <a:defRPr/>
            </a:pPr>
            <a:r>
              <a:rPr lang="pt-BR" dirty="0"/>
              <a:t>Possui uma textura aveludada;</a:t>
            </a:r>
          </a:p>
          <a:p>
            <a:pPr algn="just" eaLnBrk="1" hangingPunct="1">
              <a:defRPr/>
            </a:pPr>
            <a:endParaRPr lang="pt-BR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Espaço Reservado para Conteúdo 2">
            <a:extLst>
              <a:ext uri="{FF2B5EF4-FFF2-40B4-BE49-F238E27FC236}">
                <a16:creationId xmlns:a16="http://schemas.microsoft.com/office/drawing/2014/main" id="{39910476-11B8-4715-BCA2-2A27BEA9E3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60350"/>
            <a:ext cx="8229600" cy="5976938"/>
          </a:xfrm>
        </p:spPr>
        <p:txBody>
          <a:bodyPr/>
          <a:lstStyle/>
          <a:p>
            <a:pPr eaLnBrk="1" hangingPunct="1"/>
            <a:r>
              <a:rPr lang="pt-BR" altLang="pt-BR" b="1"/>
              <a:t>1cm² de pele contém:</a:t>
            </a:r>
            <a:endParaRPr lang="pt-BR" altLang="pt-BR"/>
          </a:p>
          <a:p>
            <a:pPr eaLnBrk="1" hangingPunct="1"/>
            <a:endParaRPr lang="pt-BR" altLang="pt-BR" sz="1000"/>
          </a:p>
          <a:p>
            <a:pPr eaLnBrk="1" hangingPunct="1"/>
            <a:r>
              <a:rPr lang="pt-BR" altLang="pt-BR"/>
              <a:t>6 milhões de células;</a:t>
            </a:r>
          </a:p>
          <a:p>
            <a:pPr eaLnBrk="1" hangingPunct="1"/>
            <a:r>
              <a:rPr lang="pt-BR" altLang="pt-BR"/>
              <a:t>2 mil melanócitos;</a:t>
            </a:r>
          </a:p>
          <a:p>
            <a:pPr eaLnBrk="1" hangingPunct="1"/>
            <a:r>
              <a:rPr lang="pt-BR" altLang="pt-BR"/>
              <a:t>15 glândulas sebáceas;</a:t>
            </a:r>
          </a:p>
          <a:p>
            <a:pPr eaLnBrk="1" hangingPunct="1"/>
            <a:r>
              <a:rPr lang="pt-BR" altLang="pt-BR"/>
              <a:t>5 folículos pilosos;</a:t>
            </a:r>
          </a:p>
          <a:p>
            <a:pPr eaLnBrk="1" hangingPunct="1"/>
            <a:r>
              <a:rPr lang="pt-BR" altLang="pt-BR"/>
              <a:t>1 metro de vasos sanguíneos;</a:t>
            </a:r>
          </a:p>
          <a:p>
            <a:pPr eaLnBrk="1" hangingPunct="1"/>
            <a:r>
              <a:rPr lang="pt-BR" altLang="pt-BR"/>
              <a:t>100 glândulas sudoríparas;</a:t>
            </a:r>
          </a:p>
          <a:p>
            <a:pPr eaLnBrk="1" hangingPunct="1"/>
            <a:r>
              <a:rPr lang="pt-BR" altLang="pt-BR"/>
              <a:t>5 metros de nervos;</a:t>
            </a:r>
          </a:p>
          <a:p>
            <a:pPr eaLnBrk="1" hangingPunct="1"/>
            <a:r>
              <a:rPr lang="pt-BR" altLang="pt-BR"/>
              <a:t>12 pontos crio sensíveis;</a:t>
            </a:r>
          </a:p>
          <a:p>
            <a:pPr eaLnBrk="1" hangingPunct="1"/>
            <a:r>
              <a:rPr lang="pt-BR" altLang="pt-BR"/>
              <a:t>2 pontos termo sensíveis;</a:t>
            </a:r>
          </a:p>
          <a:p>
            <a:pPr eaLnBrk="1" hangingPunct="1"/>
            <a:endParaRPr lang="pt-BR" altLang="pt-BR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>
            <a:extLst>
              <a:ext uri="{FF2B5EF4-FFF2-40B4-BE49-F238E27FC236}">
                <a16:creationId xmlns:a16="http://schemas.microsoft.com/office/drawing/2014/main" id="{E43D345C-9869-4B36-959C-2306210D89E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476250"/>
            <a:ext cx="8229600" cy="5905500"/>
          </a:xfrm>
        </p:spPr>
        <p:txBody>
          <a:bodyPr/>
          <a:lstStyle/>
          <a:p>
            <a:pPr algn="just" eaLnBrk="1" hangingPunct="1"/>
            <a:r>
              <a:rPr lang="pt-BR" altLang="pt-BR" sz="3200"/>
              <a:t>Funções da pele:</a:t>
            </a:r>
          </a:p>
          <a:p>
            <a:pPr algn="just" eaLnBrk="1" hangingPunct="1"/>
            <a:endParaRPr lang="pt-BR" altLang="pt-BR" sz="2600"/>
          </a:p>
          <a:p>
            <a:pPr algn="just" eaLnBrk="1" hangingPunct="1">
              <a:buClr>
                <a:schemeClr val="tx1"/>
              </a:buClr>
              <a:buFont typeface="Wingdings" panose="05000000000000000000" pitchFamily="2" charset="2"/>
              <a:buChar char="ü"/>
            </a:pPr>
            <a:r>
              <a:rPr lang="pt-BR" altLang="pt-BR" sz="2800"/>
              <a:t>Auxilia na resposta imunológica (célula de langerhans);</a:t>
            </a:r>
          </a:p>
          <a:p>
            <a:pPr algn="just" eaLnBrk="1" hangingPunct="1">
              <a:buClr>
                <a:schemeClr val="tx1"/>
              </a:buClr>
              <a:buFont typeface="Wingdings" panose="05000000000000000000" pitchFamily="2" charset="2"/>
              <a:buChar char="ü"/>
            </a:pPr>
            <a:endParaRPr lang="pt-BR" altLang="pt-BR" sz="1900"/>
          </a:p>
          <a:p>
            <a:pPr algn="just" eaLnBrk="1" hangingPunct="1">
              <a:buClr>
                <a:schemeClr val="tx1"/>
              </a:buClr>
              <a:buFont typeface="Wingdings" panose="05000000000000000000" pitchFamily="2" charset="2"/>
              <a:buChar char="ü"/>
            </a:pPr>
            <a:r>
              <a:rPr lang="pt-BR" altLang="pt-BR" sz="2800"/>
              <a:t>Participa do equilíbrio térmico, através do suor, fazendo a temperatura do corpo permanecer constante, independe das variações externas;</a:t>
            </a:r>
          </a:p>
          <a:p>
            <a:pPr algn="just" eaLnBrk="1" hangingPunct="1">
              <a:buClr>
                <a:schemeClr val="tx1"/>
              </a:buClr>
              <a:buFont typeface="Wingdings" panose="05000000000000000000" pitchFamily="2" charset="2"/>
              <a:buChar char="ü"/>
            </a:pPr>
            <a:endParaRPr lang="pt-BR" altLang="pt-BR" sz="1900"/>
          </a:p>
          <a:p>
            <a:pPr algn="just" eaLnBrk="1" hangingPunct="1">
              <a:buClr>
                <a:schemeClr val="tx1"/>
              </a:buClr>
              <a:buFont typeface="Wingdings" panose="05000000000000000000" pitchFamily="2" charset="2"/>
              <a:buChar char="ü"/>
            </a:pPr>
            <a:r>
              <a:rPr lang="pt-BR" altLang="pt-BR" sz="2800"/>
              <a:t>Inibe a perda excessiva de água e eletrólitos;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>
            <a:extLst>
              <a:ext uri="{FF2B5EF4-FFF2-40B4-BE49-F238E27FC236}">
                <a16:creationId xmlns:a16="http://schemas.microsoft.com/office/drawing/2014/main" id="{C7ECFC3B-A373-4FA4-AD80-9CA2049CF82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765175"/>
            <a:ext cx="8229600" cy="5389563"/>
          </a:xfrm>
        </p:spPr>
        <p:txBody>
          <a:bodyPr/>
          <a:lstStyle/>
          <a:p>
            <a:pPr algn="just" eaLnBrk="1" hangingPunct="1"/>
            <a:r>
              <a:rPr lang="pt-BR" altLang="pt-BR"/>
              <a:t>Protege contra substancias nocivas ao organismo nas formas líquida, sólida e gasosa, além dos micro-organismos, parasitas e insetos;</a:t>
            </a:r>
          </a:p>
          <a:p>
            <a:pPr algn="just" eaLnBrk="1" hangingPunct="1"/>
            <a:endParaRPr lang="pt-BR" altLang="pt-BR" sz="1900"/>
          </a:p>
          <a:p>
            <a:pPr algn="just" eaLnBrk="1" hangingPunct="1"/>
            <a:r>
              <a:rPr lang="pt-BR" altLang="pt-BR"/>
              <a:t>Barreira</a:t>
            </a:r>
            <a:r>
              <a:rPr lang="pt-BR" altLang="pt-BR" b="1"/>
              <a:t> </a:t>
            </a:r>
            <a:r>
              <a:rPr lang="pt-BR" altLang="pt-BR"/>
              <a:t>microbiana</a:t>
            </a:r>
            <a:r>
              <a:rPr lang="pt-BR" altLang="pt-BR" b="1"/>
              <a:t>: </a:t>
            </a:r>
            <a:r>
              <a:rPr lang="pt-BR" altLang="pt-BR"/>
              <a:t>pH cutâneo forma uma barreira ácida impedindo o crescimento de microrganismos. Secreção sebácea e sudoral -&gt; manto ácido.</a:t>
            </a:r>
            <a:endParaRPr lang="pt-BR" altLang="pt-BR" sz="19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Espaço Reservado para Conteúdo 2">
            <a:extLst>
              <a:ext uri="{FF2B5EF4-FFF2-40B4-BE49-F238E27FC236}">
                <a16:creationId xmlns:a16="http://schemas.microsoft.com/office/drawing/2014/main" id="{637AFB98-8F8B-4971-AF1C-C72D574960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333375"/>
            <a:ext cx="8229600" cy="5797550"/>
          </a:xfrm>
        </p:spPr>
        <p:txBody>
          <a:bodyPr/>
          <a:lstStyle/>
          <a:p>
            <a:pPr algn="just" eaLnBrk="1" hangingPunct="1"/>
            <a:r>
              <a:rPr lang="pt-BR" altLang="pt-BR" sz="2800"/>
              <a:t>Detecta estímulos relacionados à temperatura, ao tato à pressão e à dor;</a:t>
            </a:r>
          </a:p>
          <a:p>
            <a:pPr algn="just" eaLnBrk="1" hangingPunct="1"/>
            <a:r>
              <a:rPr lang="pt-BR" altLang="pt-BR" sz="2800"/>
              <a:t>Atração sexual;</a:t>
            </a:r>
          </a:p>
          <a:p>
            <a:pPr algn="just" eaLnBrk="1" hangingPunct="1"/>
            <a:endParaRPr lang="pt-BR" altLang="pt-BR" sz="100"/>
          </a:p>
          <a:p>
            <a:pPr algn="just" eaLnBrk="1" hangingPunct="1"/>
            <a:r>
              <a:rPr lang="pt-BR" altLang="pt-BR" sz="2800"/>
              <a:t>Sintetiza a vitamina D pela exposição aos raios ultravioleta.</a:t>
            </a:r>
          </a:p>
          <a:p>
            <a:pPr eaLnBrk="1" hangingPunct="1"/>
            <a:endParaRPr lang="pt-BR" altLang="pt-BR"/>
          </a:p>
        </p:txBody>
      </p:sp>
      <p:pic>
        <p:nvPicPr>
          <p:cNvPr id="8195" name="Picture 2" descr="http://familiarego.com.br/wp-content/uploads/2014/06/Tomar-sol.jpg">
            <a:extLst>
              <a:ext uri="{FF2B5EF4-FFF2-40B4-BE49-F238E27FC236}">
                <a16:creationId xmlns:a16="http://schemas.microsoft.com/office/drawing/2014/main" id="{D62E5F65-CB46-4A6A-896C-8EB44947D6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2708275"/>
            <a:ext cx="6840537" cy="3384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Espaço Reservado para Conteúdo 2">
            <a:extLst>
              <a:ext uri="{FF2B5EF4-FFF2-40B4-BE49-F238E27FC236}">
                <a16:creationId xmlns:a16="http://schemas.microsoft.com/office/drawing/2014/main" id="{0CFA7574-AB39-4AF1-88E4-54DEAD5826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333375"/>
            <a:ext cx="8229600" cy="5797550"/>
          </a:xfrm>
        </p:spPr>
        <p:txBody>
          <a:bodyPr/>
          <a:lstStyle/>
          <a:p>
            <a:pPr eaLnBrk="1" hangingPunct="1"/>
            <a:r>
              <a:rPr lang="pt-BR" altLang="pt-BR" sz="3200" b="1"/>
              <a:t>Desenvolvimento da pele (Embrionário) </a:t>
            </a:r>
            <a:endParaRPr lang="pt-BR" altLang="pt-BR" sz="3200"/>
          </a:p>
          <a:p>
            <a:pPr eaLnBrk="1" hangingPunct="1"/>
            <a:endParaRPr lang="pt-BR" altLang="pt-BR" b="1"/>
          </a:p>
          <a:p>
            <a:pPr eaLnBrk="1" hangingPunct="1"/>
            <a:r>
              <a:rPr lang="pt-BR" altLang="pt-BR" b="1"/>
              <a:t>1° mês:</a:t>
            </a:r>
            <a:r>
              <a:rPr lang="pt-BR" altLang="pt-BR"/>
              <a:t> células cubóides.</a:t>
            </a:r>
          </a:p>
          <a:p>
            <a:pPr eaLnBrk="1" hangingPunct="1"/>
            <a:r>
              <a:rPr lang="pt-BR" altLang="pt-BR" b="1"/>
              <a:t>2° mês:</a:t>
            </a:r>
            <a:r>
              <a:rPr lang="pt-BR" altLang="pt-BR"/>
              <a:t> início da camada espinhosa; estruturas nervosas e axônios.</a:t>
            </a:r>
          </a:p>
          <a:p>
            <a:pPr eaLnBrk="1" hangingPunct="1"/>
            <a:r>
              <a:rPr lang="pt-BR" altLang="pt-BR" b="1"/>
              <a:t>3° mês:</a:t>
            </a:r>
            <a:r>
              <a:rPr lang="pt-BR" altLang="pt-BR"/>
              <a:t> feixes de colágeno, cabelos, melanócitos, vasos sanguíneos.</a:t>
            </a:r>
          </a:p>
          <a:p>
            <a:pPr eaLnBrk="1" hangingPunct="1"/>
            <a:r>
              <a:rPr lang="pt-BR" altLang="pt-BR" b="1"/>
              <a:t>4° mês:</a:t>
            </a:r>
            <a:r>
              <a:rPr lang="pt-BR" altLang="pt-BR"/>
              <a:t> tecidos adiposos, glândulas sebáceas e nervos amielínicos (SNP).</a:t>
            </a:r>
          </a:p>
          <a:p>
            <a:pPr eaLnBrk="1" hangingPunct="1"/>
            <a:endParaRPr lang="pt-BR" altLang="pt-BR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Espaço Reservado para Conteúdo 2">
            <a:extLst>
              <a:ext uri="{FF2B5EF4-FFF2-40B4-BE49-F238E27FC236}">
                <a16:creationId xmlns:a16="http://schemas.microsoft.com/office/drawing/2014/main" id="{26FC4825-87B0-40E9-8BD2-8CD67ACA7F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549275"/>
            <a:ext cx="8229600" cy="5581650"/>
          </a:xfrm>
        </p:spPr>
        <p:txBody>
          <a:bodyPr/>
          <a:lstStyle/>
          <a:p>
            <a:pPr eaLnBrk="1" hangingPunct="1"/>
            <a:endParaRPr lang="pt-BR" altLang="pt-BR" b="1"/>
          </a:p>
          <a:p>
            <a:pPr eaLnBrk="1" hangingPunct="1"/>
            <a:r>
              <a:rPr lang="pt-BR" altLang="pt-BR" b="1"/>
              <a:t>5° mês:</a:t>
            </a:r>
            <a:r>
              <a:rPr lang="pt-BR" altLang="pt-BR"/>
              <a:t> fibras elásticas, hipoderme, pelos, glândulas sudoríparas.</a:t>
            </a:r>
          </a:p>
          <a:p>
            <a:pPr eaLnBrk="1" hangingPunct="1"/>
            <a:r>
              <a:rPr lang="pt-BR" altLang="pt-BR" b="1"/>
              <a:t>6° mês:</a:t>
            </a:r>
            <a:r>
              <a:rPr lang="pt-BR" altLang="pt-BR"/>
              <a:t> camada espinhosa, queratinização e glândulas sudoríparas.</a:t>
            </a:r>
          </a:p>
          <a:p>
            <a:pPr eaLnBrk="1" hangingPunct="1"/>
            <a:r>
              <a:rPr lang="pt-BR" altLang="pt-BR" b="1"/>
              <a:t>7° mês:</a:t>
            </a:r>
            <a:r>
              <a:rPr lang="pt-BR" altLang="pt-BR"/>
              <a:t> desenvolvimento do canal sudoríparo.</a:t>
            </a:r>
          </a:p>
          <a:p>
            <a:pPr eaLnBrk="1" hangingPunct="1"/>
            <a:r>
              <a:rPr lang="pt-BR" altLang="pt-BR" b="1"/>
              <a:t>9° mês:</a:t>
            </a:r>
            <a:r>
              <a:rPr lang="pt-BR" altLang="pt-BR"/>
              <a:t> ducto excretor atinge a epiderme (poros).</a:t>
            </a:r>
          </a:p>
          <a:p>
            <a:pPr eaLnBrk="1" hangingPunct="1"/>
            <a:endParaRPr lang="pt-BR" altLang="pt-BR"/>
          </a:p>
          <a:p>
            <a:pPr eaLnBrk="1" hangingPunct="1"/>
            <a:endParaRPr lang="pt-BR" altLang="pt-BR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3">
            <a:extLst>
              <a:ext uri="{FF2B5EF4-FFF2-40B4-BE49-F238E27FC236}">
                <a16:creationId xmlns:a16="http://schemas.microsoft.com/office/drawing/2014/main" id="{189E65B1-ED48-4B5B-9FB4-B0B5BE9BADD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333375"/>
            <a:ext cx="8229600" cy="5792788"/>
          </a:xfrm>
        </p:spPr>
        <p:txBody>
          <a:bodyPr/>
          <a:lstStyle/>
          <a:p>
            <a:pPr algn="just" eaLnBrk="1" hangingPunct="1"/>
            <a:r>
              <a:rPr lang="pt-BR" altLang="pt-BR" sz="2800"/>
              <a:t>Estrutura da pele:</a:t>
            </a:r>
          </a:p>
          <a:p>
            <a:pPr algn="just" eaLnBrk="1" hangingPunct="1"/>
            <a:endParaRPr lang="pt-BR" altLang="pt-BR" sz="1200"/>
          </a:p>
          <a:p>
            <a:pPr algn="just" eaLnBrk="1" hangingPunct="1"/>
            <a:r>
              <a:rPr lang="pt-BR" altLang="pt-BR" sz="2400"/>
              <a:t>Epiderme (epi=sobre, derme=pele), camada mais externa da pele.</a:t>
            </a:r>
          </a:p>
        </p:txBody>
      </p:sp>
      <p:pic>
        <p:nvPicPr>
          <p:cNvPr id="11267" name="Picture 4" descr="pele sensores">
            <a:extLst>
              <a:ext uri="{FF2B5EF4-FFF2-40B4-BE49-F238E27FC236}">
                <a16:creationId xmlns:a16="http://schemas.microsoft.com/office/drawing/2014/main" id="{D9878717-C6F3-4F18-8F1E-EED2DD0800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1866900"/>
            <a:ext cx="7777162" cy="499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Borda">
  <a:themeElements>
    <a:clrScheme name="Borda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Borda">
      <a:majorFont>
        <a:latin typeface="Garamond"/>
        <a:ea typeface=""/>
        <a:cs typeface="Arial"/>
      </a:majorFont>
      <a:minorFont>
        <a:latin typeface="Arial"/>
        <a:ea typeface=""/>
        <a:cs typeface="Arial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orda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rda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rda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rda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rda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rda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rda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rda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rda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Edge</Template>
  <TotalTime>416</TotalTime>
  <Words>1368</Words>
  <Application>Microsoft Office PowerPoint</Application>
  <PresentationFormat>Apresentação na tela (4:3)</PresentationFormat>
  <Paragraphs>194</Paragraphs>
  <Slides>37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37</vt:i4>
      </vt:variant>
    </vt:vector>
  </HeadingPairs>
  <TitlesOfParts>
    <vt:vector size="38" baseType="lpstr">
      <vt:lpstr>Borda</vt:lpstr>
      <vt:lpstr>Sistema Tegumentar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Usuario</cp:lastModifiedBy>
  <cp:revision>24</cp:revision>
  <dcterms:created xsi:type="dcterms:W3CDTF">2014-08-04T02:11:52Z</dcterms:created>
  <dcterms:modified xsi:type="dcterms:W3CDTF">2020-06-23T19:54:51Z</dcterms:modified>
</cp:coreProperties>
</file>