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661" r:id="rId2"/>
    <p:sldId id="667" r:id="rId3"/>
    <p:sldId id="668" r:id="rId4"/>
    <p:sldId id="806" r:id="rId5"/>
    <p:sldId id="807" r:id="rId6"/>
    <p:sldId id="808" r:id="rId7"/>
    <p:sldId id="674" r:id="rId8"/>
    <p:sldId id="800" r:id="rId9"/>
    <p:sldId id="671" r:id="rId10"/>
    <p:sldId id="669" r:id="rId11"/>
    <p:sldId id="802" r:id="rId12"/>
    <p:sldId id="803" r:id="rId13"/>
    <p:sldId id="709" r:id="rId14"/>
    <p:sldId id="675" r:id="rId15"/>
    <p:sldId id="710" r:id="rId16"/>
    <p:sldId id="805" r:id="rId17"/>
    <p:sldId id="804" r:id="rId18"/>
    <p:sldId id="708" r:id="rId19"/>
    <p:sldId id="677" r:id="rId20"/>
    <p:sldId id="503" r:id="rId21"/>
    <p:sldId id="678" r:id="rId22"/>
    <p:sldId id="712" r:id="rId23"/>
    <p:sldId id="713" r:id="rId24"/>
    <p:sldId id="714" r:id="rId25"/>
    <p:sldId id="715" r:id="rId26"/>
    <p:sldId id="504" r:id="rId27"/>
    <p:sldId id="438" r:id="rId28"/>
    <p:sldId id="716" r:id="rId29"/>
    <p:sldId id="695" r:id="rId30"/>
    <p:sldId id="722" r:id="rId31"/>
    <p:sldId id="693" r:id="rId32"/>
    <p:sldId id="694" r:id="rId33"/>
    <p:sldId id="439" r:id="rId34"/>
    <p:sldId id="723" r:id="rId35"/>
    <p:sldId id="442" r:id="rId36"/>
    <p:sldId id="682" r:id="rId37"/>
    <p:sldId id="684" r:id="rId38"/>
    <p:sldId id="680" r:id="rId39"/>
    <p:sldId id="691" r:id="rId40"/>
    <p:sldId id="696" r:id="rId41"/>
    <p:sldId id="697" r:id="rId42"/>
    <p:sldId id="721" r:id="rId43"/>
    <p:sldId id="718" r:id="rId44"/>
    <p:sldId id="719" r:id="rId45"/>
    <p:sldId id="720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03/06/2020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Meus%20documentos\Materno\Gestores\Tranp%20P&amp;B\T28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br>
              <a:rPr lang="pt-BR" b="1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OLHOS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endParaRPr lang="pt-BR" dirty="0" smtClean="0"/>
          </a:p>
        </p:txBody>
      </p:sp>
      <p:sp>
        <p:nvSpPr>
          <p:cNvPr id="2048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 fontScale="92500"/>
          </a:bodyPr>
          <a:lstStyle/>
          <a:p>
            <a:pPr marL="681228" indent="-5715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da córnea;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681228" indent="-5715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catarata; </a:t>
            </a:r>
          </a:p>
          <a:p>
            <a:pPr marL="681228" indent="-5715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hemorragias; estrabismo (pode persistir de 3 a 6 meses)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sinal do sol poente (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escleróide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visível acima da íris - encontrado em RN com hidrocefalia,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Kernicterus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lesões de tronco cerebral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60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4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pt-BR" alt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Exame Neurológico: 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Observar: atitude, reatividade, choro, tônus, movimentos e reflexos.</a:t>
            </a:r>
          </a:p>
          <a:p>
            <a:pPr algn="ctr" eaLnBrk="1" hangingPunct="1">
              <a:buFont typeface="Wingdings 2" pitchFamily="18" charset="2"/>
              <a:buNone/>
            </a:pPr>
            <a:endParaRPr lang="pt-BR" altLang="pt-BR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Exame Físico do Recém-nascido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88" y="-50800"/>
            <a:ext cx="13592176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O bebê abre a boca e suga o que aparece à sua frente. Ao tocar qualquer região em torno da boca, ele vira o rosto para o lado estimulado.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A busca pelo seio desaparece por volta do segundo mês, quando o reflexo da sucção passa a ser voluntário.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4400" b="1" dirty="0" smtClean="0">
                <a:solidFill>
                  <a:srgbClr val="FF0000"/>
                </a:solidFill>
              </a:rPr>
              <a:t>SUCÇÃO E BUSCA PELO SEIO</a:t>
            </a:r>
            <a:r>
              <a:rPr lang="pt-BR" altLang="pt-BR" sz="4400" dirty="0" smtClean="0"/>
              <a:t> 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5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REFLEXOS PRIMITIVOS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VORACIDADE OU PROCURA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quando é tocada a bochecha perto da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boca, fazendo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 que a criança desloque a face e a boca para o lado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do estímulo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Este reflexo não deve ser procurado logo após 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amamentação, pois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resposta ao estímulo pode ser débil ou não ocorrer. Está presente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 bebê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até os 3 meses de idade.</a:t>
            </a:r>
          </a:p>
        </p:txBody>
      </p:sp>
    </p:spTree>
    <p:extLst>
      <p:ext uri="{BB962C8B-B14F-4D97-AF65-F5344CB8AC3E}">
        <p14:creationId xmlns:p14="http://schemas.microsoft.com/office/powerpoint/2010/main" val="13691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412776"/>
            <a:ext cx="8503920" cy="4824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obtém com leve pressão do dedo do examinador na palma das mãos da criança e abaixo dos dedos do pé.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O recém-nascido agarra o dedo da mãe com força. Esse reflexo ocorre nas mãos e nos pés.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O da mão costuma desaparecer por volta do terceiro mês, e do pé continua até o sétimo ou oitavo mês.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altLang="pt-BR" sz="4000" b="1" dirty="0" smtClean="0">
                <a:solidFill>
                  <a:srgbClr val="FF0000"/>
                </a:solidFill>
              </a:rPr>
              <a:t>PREENSÃO PALMAR E PLANTAR</a:t>
            </a:r>
            <a:r>
              <a:rPr lang="pt-BR" altLang="pt-BR" sz="4000" dirty="0" smtClean="0">
                <a:solidFill>
                  <a:srgbClr val="FF0000"/>
                </a:solidFill>
              </a:rPr>
              <a:t> </a:t>
            </a:r>
            <a:r>
              <a:rPr lang="pt-BR" altLang="pt-BR" sz="4000" dirty="0">
                <a:solidFill>
                  <a:srgbClr val="FF0000"/>
                </a:solidFill>
              </a:rPr>
              <a:t/>
            </a:r>
            <a:br>
              <a:rPr lang="pt-BR" altLang="pt-BR" sz="4000" dirty="0">
                <a:solidFill>
                  <a:srgbClr val="FF0000"/>
                </a:solidFill>
              </a:rPr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365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428625"/>
            <a:ext cx="3548063" cy="5214938"/>
          </a:xfrm>
          <a:noFill/>
        </p:spPr>
      </p:pic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mtClean="0"/>
          </a:p>
        </p:txBody>
      </p:sp>
      <p:pic>
        <p:nvPicPr>
          <p:cNvPr id="1095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38576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mtClean="0"/>
          </a:p>
        </p:txBody>
      </p:sp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7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t-BR" altLang="pt-BR" sz="3600" dirty="0" smtClean="0"/>
              <a:t>Colocado em pé, com apoio nas axilas, ele ergue uma perna dando a impressão de estar andando.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600" dirty="0" smtClean="0"/>
              <a:t>É o primeiro a desaparecer. Some até o fim do primeiro mês.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alt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MARCHA REFLEXA</a:t>
            </a:r>
            <a:r>
              <a:rPr lang="pt-BR" alt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692696"/>
            <a:ext cx="8503920" cy="5406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FUGA À ASFIXIA: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coloca-se a criança em decúbito ventral no leito, com a face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voltada para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o colchão. Em alguns segundos o RN deverá virar o rosto liberando 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nariz para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respirar adequadamente.</a:t>
            </a:r>
          </a:p>
        </p:txBody>
      </p:sp>
    </p:spTree>
    <p:extLst>
      <p:ext uri="{BB962C8B-B14F-4D97-AF65-F5344CB8AC3E}">
        <p14:creationId xmlns:p14="http://schemas.microsoft.com/office/powerpoint/2010/main" val="99864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256" y="260648"/>
            <a:ext cx="8534400" cy="75895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CATARATA                            “SINAL DO SOLPOENTE”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78855" name="Picture 6" descr="http://trialx.com/curetalk/wp-content/blogs.dir/7/files/2011/05/diseases/Craniotab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http://www.aptomed.com.br/userfiles/image/c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16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26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CUTÂNEO-PLANTAR OU BABINSKI: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faz-se estímulo contínuo da planta do pé a partir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do calcâneo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no sentido dos artelhos. Os dedos adquirem postura em extensão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1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8964488" cy="619268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•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MORO: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É desencadeado por algum estímulo brusco como bater palmas,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estirar bruscamente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lençol onde a criança está deitada ou soltar 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braços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semiesticados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O reflexo consiste em uma resposta de extensão-abdução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membros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superiores (eventualmente dos inferiores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primeira fase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 braços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ficam estendidos e abertos, com abertura dos dedos da mão, e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seguida 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flexão-adução dos braços, com retorno à posição original. Tem início a partir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28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semanas de gestação e costuma desaparecer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dois até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 meses de idade.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assimetria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ou a ausência do reflexo pode indicar lesões nervosas, musculares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ou ósseas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que devem ser avaliadas.</a:t>
            </a:r>
          </a:p>
        </p:txBody>
      </p:sp>
    </p:spTree>
    <p:extLst>
      <p:ext uri="{BB962C8B-B14F-4D97-AF65-F5344CB8AC3E}">
        <p14:creationId xmlns:p14="http://schemas.microsoft.com/office/powerpoint/2010/main" val="417593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endParaRPr lang="pt-BR" altLang="pt-BR" sz="32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Com o bebê deitado, ao  girar a cabeça do bebê para o lado, a criança tende a estender o braço e dobrar o outro. </a:t>
            </a:r>
          </a:p>
          <a:p>
            <a:pPr algn="ctr">
              <a:buNone/>
            </a:pP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É chamado de posição de esgrimista (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Magnus-De-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Kleijn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. Costuma desaparecer no terceiro mês.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TÔNICO-CERVICAL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0" descr="S-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73630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De bruços, o bebê estica as pernas, como se tentasse rastejar, quando alguém lhe dá apoio nos pés.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Some por volta do quinto mês. 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900" b="1" dirty="0" smtClean="0">
                <a:solidFill>
                  <a:srgbClr val="FF0000"/>
                </a:solidFill>
              </a:rPr>
              <a:t>ENGATINHAR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/>
            </a:r>
            <a:br>
              <a:rPr lang="pt-BR" sz="3600" dirty="0" smtClean="0">
                <a:solidFill>
                  <a:srgbClr val="FF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2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052736"/>
            <a:ext cx="4429125" cy="5357813"/>
          </a:xfrm>
          <a:noFill/>
        </p:spPr>
      </p:pic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mtClean="0"/>
          </a:p>
        </p:txBody>
      </p:sp>
      <p:pic>
        <p:nvPicPr>
          <p:cNvPr id="1136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470326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48680"/>
            <a:ext cx="8503920" cy="555036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Reflexo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dos olhos de boneca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Reflexos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tendinosos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podem ser avaliados utilizando-se o martelo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com ponta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borracha ou o próprio dedo do examinador para o estímulo.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O reflexo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patelar costuma ser facilmente detectável.</a:t>
            </a:r>
          </a:p>
        </p:txBody>
      </p:sp>
    </p:spTree>
    <p:extLst>
      <p:ext uri="{BB962C8B-B14F-4D97-AF65-F5344CB8AC3E}">
        <p14:creationId xmlns:p14="http://schemas.microsoft.com/office/powerpoint/2010/main" val="84212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DIGESTIVO DO RN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Limitada capacidade para digerir, absorver e metabolizar alimentos (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 enzimas para proteínas e açúcares simples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Pouca lipase pancreática, por isso não pode metabolizar gorduras</a:t>
            </a:r>
          </a:p>
          <a:p>
            <a:endParaRPr lang="pt-BR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imaturidade do fígado provoca edema no nascimento, certo grau de icterícia, risco de doença hemorrágica do RN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Pouca quantidade de saliva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287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030"/>
          <p:cNvGrpSpPr>
            <a:grpSpLocks/>
          </p:cNvGrpSpPr>
          <p:nvPr/>
        </p:nvGrpSpPr>
        <p:grpSpPr bwMode="auto">
          <a:xfrm>
            <a:off x="0" y="152400"/>
            <a:ext cx="9144000" cy="6615113"/>
            <a:chOff x="144" y="96"/>
            <a:chExt cx="5435" cy="4167"/>
          </a:xfrm>
        </p:grpSpPr>
        <p:pic>
          <p:nvPicPr>
            <p:cNvPr id="20483" name="Picture 1026" descr="C:\WINDOWS\slidel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5435" cy="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 Box 1027"/>
            <p:cNvSpPr txBox="1">
              <a:spLocks noChangeArrowheads="1"/>
            </p:cNvSpPr>
            <p:nvPr/>
          </p:nvSpPr>
          <p:spPr bwMode="auto">
            <a:xfrm>
              <a:off x="960" y="4032"/>
              <a:ext cx="7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mulher </a:t>
              </a:r>
            </a:p>
          </p:txBody>
        </p:sp>
        <p:sp>
          <p:nvSpPr>
            <p:cNvPr id="20485" name="Text Box 1028"/>
            <p:cNvSpPr txBox="1">
              <a:spLocks noChangeArrowheads="1"/>
            </p:cNvSpPr>
            <p:nvPr/>
          </p:nvSpPr>
          <p:spPr bwMode="auto">
            <a:xfrm>
              <a:off x="2448" y="4032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vaca</a:t>
              </a:r>
            </a:p>
          </p:txBody>
        </p:sp>
        <p:sp>
          <p:nvSpPr>
            <p:cNvPr id="20486" name="Text Box 1029"/>
            <p:cNvSpPr txBox="1">
              <a:spLocks noChangeArrowheads="1"/>
            </p:cNvSpPr>
            <p:nvPr/>
          </p:nvSpPr>
          <p:spPr bwMode="auto">
            <a:xfrm>
              <a:off x="4032" y="4032"/>
              <a:ext cx="67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cabra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9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457200"/>
          <a:ext cx="8632825" cy="61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PI3" r:id="rId3" imgW="10400000" imgH="7504762" progId="PI3.Image">
                  <p:embed/>
                </p:oleObj>
              </mc:Choice>
              <mc:Fallback>
                <p:oleObj name="PI3" r:id="rId3" imgW="10400000" imgH="7504762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32825" cy="613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8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68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DIGESTIVO DO RN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CAPACIDADE GÁSTRICA LIMITADA </a:t>
            </a:r>
          </a:p>
          <a:p>
            <a:pPr marL="0" indent="0" algn="ctr"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(peso em gramas DIVIDIDO POR 100 – 3)</a:t>
            </a:r>
          </a:p>
          <a:p>
            <a:pPr marL="0" indent="0" algn="ctr"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Exemplo: 2000g :100 = 20 – 3 = 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516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64488" cy="1066800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pt-BR" sz="2100" b="1" dirty="0">
                <a:solidFill>
                  <a:schemeClr val="tx1"/>
                </a:solidFill>
                <a:latin typeface="Arial" charset="0"/>
              </a:rPr>
              <a:t>A UNIÃO PERFEITA </a:t>
            </a:r>
            <a:r>
              <a:rPr lang="pt-PT" sz="2100" b="1" dirty="0">
                <a:solidFill>
                  <a:schemeClr val="tx1"/>
                </a:solidFill>
                <a:latin typeface="Arial" charset="0"/>
              </a:rPr>
              <a:t>= </a:t>
            </a:r>
            <a:r>
              <a:rPr lang="pt-BR" sz="3200" b="1" dirty="0">
                <a:solidFill>
                  <a:schemeClr val="tx1"/>
                </a:solidFill>
                <a:latin typeface="Arial" charset="0"/>
              </a:rPr>
              <a:t>QUANTIDADE DE COLOSTRO</a:t>
            </a: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2100" b="1" dirty="0">
                <a:solidFill>
                  <a:schemeClr val="tx1"/>
                </a:solidFill>
                <a:latin typeface="Arial" charset="0"/>
              </a:rPr>
              <a:t>POR MAMADA E </a:t>
            </a: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CAPACIDADE DE GÁSTRICA DO RN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600200"/>
            <a:ext cx="5715000" cy="48768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defTabSz="652463">
              <a:defRPr/>
            </a:pPr>
            <a:r>
              <a:rPr lang="pt-BR" sz="2800" b="1" dirty="0">
                <a:solidFill>
                  <a:srgbClr val="FF0000"/>
                </a:solidFill>
                <a:effectLst/>
                <a:latin typeface="Arial" charset="0"/>
              </a:rPr>
              <a:t>Capacidade gástrica do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Arial" charset="0"/>
              </a:rPr>
              <a:t>recém-nascido</a:t>
            </a:r>
            <a:endParaRPr lang="pt-PT" sz="2800" b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algn="l" defTabSz="652463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</a:rPr>
              <a:t>4  </a:t>
            </a:r>
            <a:r>
              <a:rPr lang="pt-PT" sz="2800" b="1" dirty="0" smtClean="0">
                <a:solidFill>
                  <a:schemeClr val="tx1"/>
                </a:solidFill>
                <a:effectLst/>
                <a:latin typeface="Arial" charset="0"/>
              </a:rPr>
              <a:t>colheres </a:t>
            </a:r>
            <a:r>
              <a:rPr lang="pt-PT" sz="2800" b="1" dirty="0">
                <a:solidFill>
                  <a:schemeClr val="tx1"/>
                </a:solidFill>
                <a:effectLst/>
                <a:latin typeface="Arial" charset="0"/>
              </a:rPr>
              <a:t>de chá</a:t>
            </a:r>
          </a:p>
          <a:p>
            <a:pPr defTabSz="652463">
              <a:defRPr/>
            </a:pPr>
            <a:endParaRPr lang="pt-BR" sz="2800" b="1" dirty="0">
              <a:solidFill>
                <a:schemeClr val="tx1"/>
              </a:solidFill>
              <a:latin typeface="Arial" charset="0"/>
            </a:endParaRPr>
          </a:p>
          <a:p>
            <a:pPr algn="l" defTabSz="652463">
              <a:defRPr/>
            </a:pPr>
            <a:r>
              <a:rPr lang="pt-BR" sz="2800" b="1" dirty="0">
                <a:solidFill>
                  <a:srgbClr val="FF0000"/>
                </a:solidFill>
                <a:effectLst/>
                <a:latin typeface="Arial" charset="0"/>
              </a:rPr>
              <a:t>Capacidade gástrica da  criança com um ano de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Arial" charset="0"/>
              </a:rPr>
              <a:t>idade</a:t>
            </a:r>
            <a:endParaRPr lang="pt-BR" sz="2800" b="1" dirty="0">
              <a:solidFill>
                <a:schemeClr val="tx1"/>
              </a:solidFill>
              <a:latin typeface="Arial" charset="0"/>
            </a:endParaRPr>
          </a:p>
          <a:p>
            <a:pPr algn="l" defTabSz="652463">
              <a:defRPr/>
            </a:pPr>
            <a:r>
              <a:rPr lang="pt-BR" sz="2800" b="1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</a:rPr>
              <a:t>40 </a:t>
            </a:r>
            <a:r>
              <a:rPr lang="pt-BR" sz="2800" b="1" dirty="0" smtClean="0">
                <a:solidFill>
                  <a:schemeClr val="tx1"/>
                </a:solidFill>
                <a:latin typeface="Arial" charset="0"/>
              </a:rPr>
              <a:t>colheres de chá</a:t>
            </a:r>
            <a:endParaRPr lang="pt-PT" sz="2800" b="1" dirty="0">
              <a:solidFill>
                <a:schemeClr val="tx1"/>
              </a:solidFill>
              <a:latin typeface="Arial" charset="0"/>
            </a:endParaRPr>
          </a:p>
          <a:p>
            <a:pPr defTabSz="652463">
              <a:defRPr/>
            </a:pPr>
            <a:r>
              <a:rPr lang="pt-BR" sz="2400" b="1" dirty="0">
                <a:latin typeface="Arial" charset="0"/>
              </a:rPr>
              <a:t>    </a:t>
            </a:r>
            <a:endParaRPr lang="pt-PT" sz="24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defTabSz="652463">
              <a:defRPr/>
            </a:pPr>
            <a:endParaRPr lang="pt-BR" sz="2400" b="1" dirty="0"/>
          </a:p>
          <a:p>
            <a:pPr defTabSz="652463">
              <a:defRPr/>
            </a:pPr>
            <a:endParaRPr lang="pt-BR" sz="1200" b="1" i="1" dirty="0"/>
          </a:p>
        </p:txBody>
      </p: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304800" y="1793875"/>
            <a:ext cx="3470275" cy="4470400"/>
            <a:chOff x="192" y="1130"/>
            <a:chExt cx="2186" cy="2816"/>
          </a:xfrm>
        </p:grpSpPr>
        <p:pic>
          <p:nvPicPr>
            <p:cNvPr id="18439" name="Picture 6" descr="C:\WINDOWS\Application Data\Microsoft\Media Catalog\Downloaded Clips\cl67\j025813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30"/>
              <a:ext cx="1077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C:\WINDOWS\Application Data\Microsoft\Media Catalog\Downloaded Clips\cl67\j025813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52"/>
              <a:ext cx="2186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528" y="1392"/>
              <a:ext cx="5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sz="1700" b="1">
                  <a:solidFill>
                    <a:srgbClr val="333300"/>
                  </a:solidFill>
                  <a:latin typeface="Arial" pitchFamily="34" charset="0"/>
                </a:rPr>
                <a:t>20 ml</a:t>
              </a:r>
              <a:endParaRPr lang="pt-BR" sz="1700" b="1">
                <a:solidFill>
                  <a:srgbClr val="333300"/>
                </a:solidFill>
              </a:endParaRPr>
            </a:p>
          </p:txBody>
        </p:sp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432" y="2803"/>
              <a:ext cx="81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8016" tIns="64008" rIns="128016" bIns="64008">
              <a:spAutoFit/>
            </a:bodyPr>
            <a:lstStyle>
              <a:lvl1pPr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279525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sz="2500" b="1">
                  <a:solidFill>
                    <a:srgbClr val="333300"/>
                  </a:solidFill>
                  <a:latin typeface="Arial" pitchFamily="34" charset="0"/>
                </a:rPr>
                <a:t>200 ml</a:t>
              </a:r>
              <a:endParaRPr lang="pt-BR" sz="2500" b="1">
                <a:solidFill>
                  <a:srgbClr val="33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24614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79512" y="260648"/>
            <a:ext cx="8964488" cy="6373181"/>
            <a:chOff x="504" y="192"/>
            <a:chExt cx="4752" cy="2979"/>
          </a:xfrm>
        </p:grpSpPr>
        <p:sp>
          <p:nvSpPr>
            <p:cNvPr id="21507" name="Text Box 2"/>
            <p:cNvSpPr txBox="1">
              <a:spLocks noChangeArrowheads="1"/>
            </p:cNvSpPr>
            <p:nvPr/>
          </p:nvSpPr>
          <p:spPr bwMode="auto">
            <a:xfrm>
              <a:off x="804" y="192"/>
              <a:ext cx="4152" cy="529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3200" b="1" dirty="0">
                  <a:solidFill>
                    <a:srgbClr val="FF0000"/>
                  </a:solidFill>
                  <a:latin typeface="Arial" pitchFamily="34" charset="0"/>
                </a:rPr>
                <a:t>TAXA DE CRESCIMENTO DAS DIFERENTES ESPÉCIES</a:t>
              </a:r>
              <a:endParaRPr lang="pt-BR" sz="32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504" y="1056"/>
              <a:ext cx="4752" cy="2115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sz="2800" b="1" dirty="0">
                  <a:latin typeface="Arial" pitchFamily="34" charset="0"/>
                </a:rPr>
                <a:t>ESPÉCIES</a:t>
              </a:r>
              <a:r>
                <a:rPr lang="pt-BR" b="1" dirty="0">
                  <a:latin typeface="Arial" pitchFamily="34" charset="0"/>
                </a:rPr>
                <a:t>                         </a:t>
              </a:r>
              <a:r>
                <a:rPr lang="pt-BR" sz="2800" b="1" dirty="0">
                  <a:latin typeface="Arial" pitchFamily="34" charset="0"/>
                </a:rPr>
                <a:t>DIAS </a:t>
              </a:r>
              <a:r>
                <a:rPr lang="pt-BR" sz="2800" b="1" dirty="0" smtClean="0">
                  <a:latin typeface="Arial" pitchFamily="34" charset="0"/>
                </a:rPr>
                <a:t>PARA DOBRAR </a:t>
              </a:r>
              <a:r>
                <a:rPr lang="pt-BR" sz="2800" b="1" dirty="0">
                  <a:latin typeface="Arial" pitchFamily="34" charset="0"/>
                </a:rPr>
                <a:t>O	    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	                                 PESO AO 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                                             NASCER</a:t>
              </a:r>
              <a:r>
                <a:rPr lang="pt-BR" b="1" dirty="0">
                  <a:latin typeface="Arial" pitchFamily="34" charset="0"/>
                </a:rPr>
                <a:t>         </a:t>
              </a:r>
            </a:p>
            <a:p>
              <a:pPr eaLnBrk="1" hangingPunct="1"/>
              <a:r>
                <a:rPr lang="pt-BR" b="1" dirty="0">
                  <a:latin typeface="Arial" pitchFamily="34" charset="0"/>
                </a:rPr>
                <a:t>                                                              </a:t>
              </a:r>
            </a:p>
            <a:p>
              <a:pPr eaLnBrk="1" hangingPunct="1"/>
              <a:r>
                <a:rPr lang="pt-BR" sz="3200" b="1" dirty="0">
                  <a:latin typeface="Arial" pitchFamily="34" charset="0"/>
                </a:rPr>
                <a:t>HOMEM</a:t>
              </a:r>
              <a:r>
                <a:rPr lang="pt-BR" sz="2800" b="1" dirty="0">
                  <a:latin typeface="Arial" pitchFamily="34" charset="0"/>
                </a:rPr>
                <a:t>	                               180	            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Vaca		                                47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Cavalo 	                                60	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Rena		                                30	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Cabra	                                19	</a:t>
              </a:r>
            </a:p>
            <a:p>
              <a:pPr eaLnBrk="1" hangingPunct="1"/>
              <a:r>
                <a:rPr lang="pt-BR" sz="2800" b="1" dirty="0">
                  <a:latin typeface="Arial" pitchFamily="34" charset="0"/>
                </a:rPr>
                <a:t>Ovelha                                       10			</a:t>
              </a:r>
              <a:endParaRPr lang="pt-BR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41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SISTEMA DIGESTIVO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2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Tempo de esvaziamento breve – demora de 2 a 2,5 horas</a:t>
            </a:r>
          </a:p>
          <a:p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Peristaltismo intestinal rápido e  cárdia imaturo provocam frequente regurgitação</a:t>
            </a:r>
          </a:p>
        </p:txBody>
      </p:sp>
    </p:spTree>
    <p:extLst>
      <p:ext uri="{BB962C8B-B14F-4D97-AF65-F5344CB8AC3E}">
        <p14:creationId xmlns:p14="http://schemas.microsoft.com/office/powerpoint/2010/main" val="1517299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 DO SISTEMA DIGESTIVO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55172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MECÔNIO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fezes dos primeiros 2 dias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substância negro-esverdeada viscosa que deve ser excretado até as 36 horas de vida </a:t>
            </a: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FEZES DE TRANSIÇÃO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no 3º dia (cor parda amarelada, menos aderentes que o mecônio)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FEZES DO LEITE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a partir do 4º dia (pastosa com odor de leite azedo se AM e amarelada pálida e odor desagradável se tomando fórmula).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5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00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488" cy="66690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4800" b="1" dirty="0" smtClean="0">
                <a:solidFill>
                  <a:srgbClr val="FFFF66"/>
                </a:solidFill>
              </a:rPr>
              <a:t> </a:t>
            </a:r>
            <a:r>
              <a:rPr lang="pt-BR" sz="5400" b="1" dirty="0" smtClean="0">
                <a:latin typeface="Arial" pitchFamily="34" charset="0"/>
                <a:cs typeface="Arial" pitchFamily="34" charset="0"/>
              </a:rPr>
              <a:t>COLOSTRO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800" u="sng" dirty="0" smtClean="0"/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Secretado nos primeiros 5 dias após o parto.</a:t>
            </a:r>
          </a:p>
          <a:p>
            <a:pPr marL="609600" indent="-609600" eaLnBrk="1" hangingPunct="1"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Valor energético: 67-70Kcal/100ml (=leite maduro)</a:t>
            </a:r>
          </a:p>
          <a:p>
            <a:pPr marL="609600" indent="-609600" eaLnBrk="1" hangingPunct="1">
              <a:defRPr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Facilita a eliminação do mecônio nos primeiros dias de vida e permite a proliferação de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Lactobacillus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bifidus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na luz intestinal.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100" dirty="0" smtClean="0"/>
          </a:p>
        </p:txBody>
      </p:sp>
    </p:spTree>
    <p:extLst>
      <p:ext uri="{BB962C8B-B14F-4D97-AF65-F5344CB8AC3E}">
        <p14:creationId xmlns:p14="http://schemas.microsoft.com/office/powerpoint/2010/main" val="5638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3600" b="1" dirty="0" smtClean="0">
                <a:effectLst/>
                <a:latin typeface="Arial" pitchFamily="34" charset="0"/>
                <a:cs typeface="Arial" pitchFamily="34" charset="0"/>
              </a:rPr>
              <a:t>LEITE DE TRANSIÇÃO</a:t>
            </a:r>
          </a:p>
          <a:p>
            <a:pPr marL="609600" indent="-609600" eaLnBrk="1" hangingPunct="1"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Aproximadamente do 6º dia até a segunda semana pós-parto.</a:t>
            </a:r>
          </a:p>
          <a:p>
            <a:pPr marL="609600" indent="-609600" eaLnBrk="1" hangingPunct="1"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Intermediário entre o colostro e o maduro.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pt-BR" sz="3600" b="1" dirty="0" smtClean="0">
                <a:effectLst/>
                <a:latin typeface="Arial" pitchFamily="34" charset="0"/>
                <a:cs typeface="Arial" pitchFamily="34" charset="0"/>
              </a:rPr>
              <a:t>LEITE MADURO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Produzido a partir da 2ª quinzena pós-parto.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Leite anterior e posterior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4041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2"/>
          <p:cNvGrpSpPr>
            <a:grpSpLocks/>
          </p:cNvGrpSpPr>
          <p:nvPr/>
        </p:nvGrpSpPr>
        <p:grpSpPr bwMode="auto">
          <a:xfrm>
            <a:off x="0" y="152400"/>
            <a:ext cx="8763000" cy="6629400"/>
            <a:chOff x="0" y="96"/>
            <a:chExt cx="5520" cy="4176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48" y="96"/>
              <a:ext cx="12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9700" name="Text Box 3"/>
            <p:cNvSpPr txBox="1">
              <a:spLocks noChangeArrowheads="1"/>
            </p:cNvSpPr>
            <p:nvPr/>
          </p:nvSpPr>
          <p:spPr bwMode="auto">
            <a:xfrm>
              <a:off x="480" y="192"/>
              <a:ext cx="4800" cy="87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 Unicode MS" pitchFamily="34" charset="-128"/>
                  <a:cs typeface="Times New Roman" pitchFamily="18" charset="0"/>
                </a:rPr>
                <a:t>Risco de morte por pneumonia entre 8 dias e 12 meses segundo o tipo de alimentação (Pelotas, RS, Brasil)</a:t>
              </a:r>
              <a:r>
                <a:rPr lang="pt-BR" sz="2800">
                  <a:solidFill>
                    <a:schemeClr val="bg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0" y="4099"/>
              <a:ext cx="2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200" b="1">
                  <a:latin typeface="Arial" pitchFamily="34" charset="0"/>
                  <a:cs typeface="Times New Roman" pitchFamily="18" charset="0"/>
                </a:rPr>
                <a:t>De: Victora et al, 1987 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480" y="1152"/>
              <a:ext cx="5040" cy="2956"/>
              <a:chOff x="432" y="1008"/>
              <a:chExt cx="4992" cy="3100"/>
            </a:xfrm>
          </p:grpSpPr>
          <p:pic>
            <p:nvPicPr>
              <p:cNvPr id="29703" name="Picture 6" descr="C:\Meus documentos\Materno\Gestores\Tranp P&amp;B\T28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34" b="9525"/>
              <a:stretch>
                <a:fillRect/>
              </a:stretch>
            </p:blipFill>
            <p:spPr bwMode="auto">
              <a:xfrm>
                <a:off x="432" y="1008"/>
                <a:ext cx="4992" cy="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4" name="Text Box 7"/>
              <p:cNvSpPr txBox="1">
                <a:spLocks noChangeArrowheads="1"/>
              </p:cNvSpPr>
              <p:nvPr/>
            </p:nvSpPr>
            <p:spPr bwMode="auto">
              <a:xfrm>
                <a:off x="491" y="3497"/>
                <a:ext cx="76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peito</a:t>
                </a:r>
              </a:p>
            </p:txBody>
          </p:sp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1372" y="3503"/>
                <a:ext cx="822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 dirty="0">
                    <a:latin typeface="Arial" pitchFamily="34" charset="0"/>
                  </a:rPr>
                  <a:t>Peito + </a:t>
                </a:r>
                <a:br>
                  <a:rPr lang="pt-BR" b="1" dirty="0">
                    <a:latin typeface="Arial" pitchFamily="34" charset="0"/>
                  </a:rPr>
                </a:br>
                <a:r>
                  <a:rPr lang="pt-BR" b="1" dirty="0">
                    <a:latin typeface="Arial" pitchFamily="34" charset="0"/>
                  </a:rPr>
                  <a:t>leite de vaca</a:t>
                </a:r>
              </a:p>
            </p:txBody>
          </p:sp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2311" y="3497"/>
                <a:ext cx="705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Peito + </a:t>
                </a:r>
                <a:br>
                  <a:rPr lang="pt-BR" b="1">
                    <a:latin typeface="Arial" pitchFamily="34" charset="0"/>
                  </a:rPr>
                </a:br>
                <a:r>
                  <a:rPr lang="pt-BR" b="1">
                    <a:latin typeface="Arial" pitchFamily="34" charset="0"/>
                  </a:rPr>
                  <a:t>fórmula</a:t>
                </a:r>
              </a:p>
            </p:txBody>
          </p:sp>
          <p:sp>
            <p:nvSpPr>
              <p:cNvPr id="29707" name="Text Box 10"/>
              <p:cNvSpPr txBox="1">
                <a:spLocks noChangeArrowheads="1"/>
              </p:cNvSpPr>
              <p:nvPr/>
            </p:nvSpPr>
            <p:spPr bwMode="auto">
              <a:xfrm>
                <a:off x="3251" y="3497"/>
                <a:ext cx="763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leite </a:t>
                </a:r>
                <a:br>
                  <a:rPr lang="pt-BR" b="1">
                    <a:latin typeface="Arial" pitchFamily="34" charset="0"/>
                  </a:rPr>
                </a:br>
                <a:r>
                  <a:rPr lang="pt-BR" b="1">
                    <a:latin typeface="Arial" pitchFamily="34" charset="0"/>
                  </a:rPr>
                  <a:t>de vaca</a:t>
                </a:r>
              </a:p>
            </p:txBody>
          </p:sp>
          <p:sp>
            <p:nvSpPr>
              <p:cNvPr id="29708" name="Text Box 11"/>
              <p:cNvSpPr txBox="1">
                <a:spLocks noChangeArrowheads="1"/>
              </p:cNvSpPr>
              <p:nvPr/>
            </p:nvSpPr>
            <p:spPr bwMode="auto">
              <a:xfrm>
                <a:off x="4132" y="3497"/>
                <a:ext cx="763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b="1">
                    <a:latin typeface="Arial" pitchFamily="34" charset="0"/>
                  </a:rPr>
                  <a:t>Só fórmula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992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1"/>
          <p:cNvSpPr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COMPARAÇÃO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......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Leite Materno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Uma linda Ferrari, com um lindo motorista (gostosão) e um tanque cheio sempre, quanto mais anda, mais tem gasolina!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Fórmulas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(latas de todas as marcas, derivadas de vaca/soja): Um carro velho, duro, barulhento, e que dá muito trabalho de oficina, mas que mesmo não adequado permite um deslocamento de um lado a outro, mesmo que precário.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Leite de Vaca/cabra/cavalo/soja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(in natura ou na caixinha): Uma bicicleta com dois pneus furados! Pois faltam elementos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essenciais,ao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pleno desenvolvimento do bebê!</a:t>
            </a:r>
          </a:p>
        </p:txBody>
      </p:sp>
    </p:spTree>
    <p:extLst>
      <p:ext uri="{BB962C8B-B14F-4D97-AF65-F5344CB8AC3E}">
        <p14:creationId xmlns:p14="http://schemas.microsoft.com/office/powerpoint/2010/main" val="21763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Espaço Reservado para Conteúdo 5"/>
          <p:cNvSpPr>
            <a:spLocks noGrp="1"/>
          </p:cNvSpPr>
          <p:nvPr>
            <p:ph idx="1"/>
          </p:nvPr>
        </p:nvSpPr>
        <p:spPr>
          <a:xfrm>
            <a:off x="0" y="1484784"/>
            <a:ext cx="8930828" cy="514955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b="1" dirty="0" smtClean="0">
                <a:solidFill>
                  <a:srgbClr val="0070C0"/>
                </a:solidFill>
              </a:rPr>
              <a:t>CABEÇA: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ORELHAS</a:t>
            </a:r>
            <a:r>
              <a:rPr lang="pt-BR" sz="3200" dirty="0" smtClean="0"/>
              <a:t>: deformidades;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NARIZ</a:t>
            </a:r>
            <a:r>
              <a:rPr lang="pt-BR" sz="3200" dirty="0" smtClean="0"/>
              <a:t>: forma, permeabilidade, secreções </a:t>
            </a:r>
            <a:endParaRPr lang="pt-BR" sz="3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/>
              <a:t>( </a:t>
            </a:r>
            <a:r>
              <a:rPr lang="pt-BR" sz="3200" dirty="0" smtClean="0"/>
              <a:t>sífilis);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BOCA:</a:t>
            </a:r>
            <a:r>
              <a:rPr lang="pt-BR" sz="3200" dirty="0" smtClean="0"/>
              <a:t>  presença de lesões, inclusive no palato, salivação excessiva (suspeitar de </a:t>
            </a:r>
            <a:r>
              <a:rPr lang="pt-BR" sz="3200" dirty="0" err="1" smtClean="0"/>
              <a:t>atresia</a:t>
            </a:r>
            <a:r>
              <a:rPr lang="pt-BR" sz="3200" dirty="0" smtClean="0"/>
              <a:t>). </a:t>
            </a: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Físico do Recém-nascido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066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571975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DISTENSÃO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- pode indicar presença de líquidos,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visceromegalias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, obstrução ou perfuração intestinal), hérnia umbilical,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onfalocele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,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err="1" smtClean="0">
                <a:latin typeface="Arial" pitchFamily="34" charset="0"/>
                <a:cs typeface="Arial" pitchFamily="34" charset="0"/>
              </a:rPr>
              <a:t>gastroquise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, cistos, hemorragias de cordão (características), orifício anal.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ABDOME</a:t>
            </a:r>
            <a:r>
              <a:rPr lang="pt-BR" altLang="pt-BR" dirty="0" smtClean="0">
                <a:solidFill>
                  <a:srgbClr val="FF0000"/>
                </a:solidFill>
              </a:rPr>
              <a:t> </a:t>
            </a:r>
            <a:br>
              <a:rPr lang="pt-BR" altLang="pt-BR" dirty="0" smtClean="0">
                <a:solidFill>
                  <a:srgbClr val="FF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4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static.hsw.com.br/gif/organs-outside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/>
          <a:stretch/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03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6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96706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/>
              <a:t>fissuras ( palato e lábios), desvio de comissura labial (paralisia facial),  posição da mandíbula, freio lingual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090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EE776-43F7-4277-91F8-0BDE2670ECBF}" type="slidenum">
              <a:rPr lang="pt-BR" altLang="pt-BR" smtClean="0"/>
              <a:pPr eaLnBrk="1" hangingPunct="1"/>
              <a:t>5</a:t>
            </a:fld>
            <a:endParaRPr lang="pt-BR" altLang="pt-BR" smtClean="0"/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900" b="1" dirty="0" smtClean="0">
                <a:solidFill>
                  <a:srgbClr val="FF0000"/>
                </a:solidFill>
              </a:rPr>
              <a:t>BOCA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80904" name="Picture 10" descr="31102012114648shantala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62906"/>
            <a:ext cx="25527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12" descr="http://tiodentista.com.br/wp-content/uploads/2011/08/lingua_presa-180x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44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6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/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/>
              <a:t>Pesquisar presença de bócio congênito, fístulas, hematomas, palpar clavícula, mobilidade e tônus.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200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900" b="1" dirty="0" smtClean="0">
                <a:solidFill>
                  <a:srgbClr val="FF0000"/>
                </a:solidFill>
              </a:rPr>
              <a:t>PESCOÇO</a:t>
            </a:r>
            <a:endParaRPr lang="pt-BR" b="1" dirty="0"/>
          </a:p>
        </p:txBody>
      </p:sp>
      <p:sp>
        <p:nvSpPr>
          <p:cNvPr id="8192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0D161-C893-47E5-9D03-B2B05659E301}" type="slidenum">
              <a:rPr lang="pt-BR" altLang="pt-BR" smtClean="0"/>
              <a:pPr eaLnBrk="1" hangingPunct="1"/>
              <a:t>7</a:t>
            </a:fld>
            <a:endParaRPr lang="pt-BR" altLang="pt-BR" smtClean="0"/>
          </a:p>
        </p:txBody>
      </p:sp>
      <p:pic>
        <p:nvPicPr>
          <p:cNvPr id="81927" name="Picture 2" descr="http://zl.elsevier.es/imatges/12/12v52n08/12v52n08-13079534fig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 bwMode="auto">
          <a:xfrm>
            <a:off x="5004048" y="2348880"/>
            <a:ext cx="35283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SÍNDROME DE TURNER</a:t>
            </a: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5478360"/>
          </a:xfrm>
        </p:spPr>
        <p:txBody>
          <a:bodyPr/>
          <a:lstStyle/>
          <a:p>
            <a:pPr marL="365760" indent="-256032" algn="ctr">
              <a:buNone/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meninas nascem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um dos dois </a:t>
            </a:r>
          </a:p>
          <a:p>
            <a:pPr marL="365760" indent="-256032" algn="ctr">
              <a:buNone/>
              <a:defRPr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cromossomos X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parciais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completamente ausentes</a:t>
            </a:r>
          </a:p>
          <a:p>
            <a:pPr marL="365760" indent="-256032" algn="just">
              <a:buNone/>
              <a:defRPr/>
            </a:pPr>
            <a:endParaRPr lang="pt-BR" sz="2800" dirty="0" smtClean="0"/>
          </a:p>
          <a:p>
            <a:pPr marL="365760" indent="-256032" algn="just">
              <a:buNone/>
              <a:defRPr/>
            </a:pPr>
            <a:endParaRPr lang="pt-BR" sz="2800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7"/>
            <a:ext cx="5004048" cy="43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Resultado de imagem para síndrome de tur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68552"/>
            <a:ext cx="4139952" cy="26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43325</TotalTime>
  <Words>1130</Words>
  <Application>Microsoft Office PowerPoint</Application>
  <PresentationFormat>Apresentação na tela (4:3)</PresentationFormat>
  <Paragraphs>130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Cívico</vt:lpstr>
      <vt:lpstr>PI3</vt:lpstr>
      <vt:lpstr>CABEÇA  OLHOS   </vt:lpstr>
      <vt:lpstr>CATARATA                            “SINAL DO SOLPOENTE”</vt:lpstr>
      <vt:lpstr>Apresentação do PowerPoint</vt:lpstr>
      <vt:lpstr>Exame Físico do Recém-nascido</vt:lpstr>
      <vt:lpstr>BOCA</vt:lpstr>
      <vt:lpstr>Apresentação do PowerPoint</vt:lpstr>
      <vt:lpstr>PESCOÇO</vt:lpstr>
      <vt:lpstr>SÍNDROME DE TURNER </vt:lpstr>
      <vt:lpstr>Apresentação do PowerPoint</vt:lpstr>
      <vt:lpstr>Apresentação do PowerPoint</vt:lpstr>
      <vt:lpstr>Exame Físico do Recém-nascido</vt:lpstr>
      <vt:lpstr>Apresentação do PowerPoint</vt:lpstr>
      <vt:lpstr>SUCÇÃO E BUSCA PELO SEIO  </vt:lpstr>
      <vt:lpstr>PRINCIPAIS REFLEXOS PRIMITIVOS</vt:lpstr>
      <vt:lpstr>PREENSÃO PALMAR E PLANTAR  </vt:lpstr>
      <vt:lpstr>Apresentação do PowerPoint</vt:lpstr>
      <vt:lpstr>Apresentação do PowerPoint</vt:lpstr>
      <vt:lpstr>MARCHA REFLEXA </vt:lpstr>
      <vt:lpstr>Apresentação do PowerPoint</vt:lpstr>
      <vt:lpstr>Apresentação do PowerPoint</vt:lpstr>
      <vt:lpstr>Apresentação do PowerPoint</vt:lpstr>
      <vt:lpstr>TÔNICO-CERVICAL</vt:lpstr>
      <vt:lpstr>Apresentação do PowerPoint</vt:lpstr>
      <vt:lpstr>ENGATINHAR  </vt:lpstr>
      <vt:lpstr>Apresentação do PowerPoint</vt:lpstr>
      <vt:lpstr>Apresentação do PowerPoint</vt:lpstr>
      <vt:lpstr>FISIOLOGIA DO SISTEMA DIGESTIVO DO RN </vt:lpstr>
      <vt:lpstr>Apresentação do PowerPoint</vt:lpstr>
      <vt:lpstr>Apresentação do PowerPoint</vt:lpstr>
      <vt:lpstr>FISIOLOGIA DO SISTEMA DIGESTIVO DO RN </vt:lpstr>
      <vt:lpstr>A UNIÃO PERFEITA = QUANTIDADE DE COLOSTRO POR MAMADA E CAPACIDADE DE GÁSTRICA DO RN</vt:lpstr>
      <vt:lpstr>Apresentação do PowerPoint</vt:lpstr>
      <vt:lpstr>FISIOLOGIA DO SISTEMA DIGESTIVO</vt:lpstr>
      <vt:lpstr>FISIOLOGIA DO SISTEMA DIGESTIVO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ABDOME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264</cp:revision>
  <dcterms:created xsi:type="dcterms:W3CDTF">2017-05-06T23:28:49Z</dcterms:created>
  <dcterms:modified xsi:type="dcterms:W3CDTF">2020-06-03T13:42:23Z</dcterms:modified>
</cp:coreProperties>
</file>