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7" r:id="rId2"/>
    <p:sldId id="368" r:id="rId3"/>
    <p:sldId id="369" r:id="rId4"/>
    <p:sldId id="370" r:id="rId5"/>
    <p:sldId id="372" r:id="rId6"/>
    <p:sldId id="374" r:id="rId7"/>
    <p:sldId id="375" r:id="rId8"/>
    <p:sldId id="376" r:id="rId9"/>
    <p:sldId id="378" r:id="rId10"/>
    <p:sldId id="379" r:id="rId11"/>
    <p:sldId id="380" r:id="rId12"/>
    <p:sldId id="381" r:id="rId13"/>
    <p:sldId id="382" r:id="rId14"/>
    <p:sldId id="384" r:id="rId15"/>
    <p:sldId id="38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25/04/2020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ASSOCIAÇÃO ENTRE LIMPEZA E RELIGIOSIDADE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Expurgar as impurezas a fim de apresentar-se limpo aos olhos dos deuses constitui-se um hábito e um ritual de diferentes civilizações como os incas, hebreus e egípcios.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282386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pt-BR" sz="6000" b="1" dirty="0" smtClean="0"/>
              <a:t>ROMANOS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>
            <a:noAutofit/>
          </a:bodyPr>
          <a:lstStyle/>
          <a:p>
            <a:r>
              <a:rPr lang="pt-BR" sz="4000" dirty="0"/>
              <a:t>P</a:t>
            </a:r>
            <a:r>
              <a:rPr lang="pt-BR" sz="4000" dirty="0" smtClean="0"/>
              <a:t>recursores </a:t>
            </a:r>
            <a:r>
              <a:rPr lang="pt-BR" sz="4000" dirty="0"/>
              <a:t>da </a:t>
            </a:r>
            <a:r>
              <a:rPr lang="pt-BR" sz="4000" dirty="0" smtClean="0"/>
              <a:t>saúde </a:t>
            </a:r>
            <a:r>
              <a:rPr lang="pt-BR" sz="4000" dirty="0"/>
              <a:t>dos </a:t>
            </a:r>
            <a:r>
              <a:rPr lang="pt-BR" sz="4000" dirty="0" smtClean="0"/>
              <a:t>trabalhadores</a:t>
            </a:r>
          </a:p>
          <a:p>
            <a:r>
              <a:rPr lang="pt-BR" sz="4000" dirty="0"/>
              <a:t>R</a:t>
            </a:r>
            <a:r>
              <a:rPr lang="pt-BR" sz="4000" dirty="0" smtClean="0"/>
              <a:t>elação </a:t>
            </a:r>
            <a:r>
              <a:rPr lang="pt-BR" sz="4000" dirty="0"/>
              <a:t>entre </a:t>
            </a:r>
            <a:r>
              <a:rPr lang="pt-BR" sz="4000" dirty="0" smtClean="0"/>
              <a:t>ocupações e </a:t>
            </a:r>
            <a:r>
              <a:rPr lang="pt-BR" sz="4000" dirty="0"/>
              <a:t>enfermidades </a:t>
            </a:r>
            <a:r>
              <a:rPr lang="pt-BR" sz="4000" dirty="0" smtClean="0"/>
              <a:t>- adoecimento </a:t>
            </a:r>
            <a:r>
              <a:rPr lang="pt-BR" sz="4000" dirty="0"/>
              <a:t>dos mineiros </a:t>
            </a:r>
            <a:r>
              <a:rPr lang="pt-BR" sz="4000" dirty="0" smtClean="0"/>
              <a:t>relacionado à </a:t>
            </a:r>
            <a:r>
              <a:rPr lang="pt-BR" sz="4000" dirty="0"/>
              <a:t>pobre ventilação das minas e aos </a:t>
            </a:r>
            <a:r>
              <a:rPr lang="pt-BR" sz="4000" dirty="0" smtClean="0"/>
              <a:t>fluidos e </a:t>
            </a:r>
            <a:r>
              <a:rPr lang="pt-BR" sz="4000" dirty="0"/>
              <a:t>vapores tóxicos aos quais estavam </a:t>
            </a:r>
            <a:r>
              <a:rPr lang="pt-BR" sz="4000" dirty="0" smtClean="0"/>
              <a:t>expostos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4858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partir do </a:t>
            </a:r>
            <a:r>
              <a:rPr lang="pt-BR" b="1" dirty="0" err="1"/>
              <a:t>séc</a:t>
            </a:r>
            <a:r>
              <a:rPr lang="pt-BR" b="1" dirty="0"/>
              <a:t> 15-16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sz="5200" b="1" dirty="0" smtClean="0"/>
              <a:t>os </a:t>
            </a:r>
            <a:r>
              <a:rPr lang="pt-BR" sz="5200" b="1" dirty="0"/>
              <a:t>conhecimentos aumentaram devido à prática de dissecação de </a:t>
            </a:r>
            <a:r>
              <a:rPr lang="pt-BR" sz="5200" b="1" dirty="0" smtClean="0"/>
              <a:t>cadáveres</a:t>
            </a:r>
            <a:endParaRPr lang="pt-BR" sz="5200" dirty="0"/>
          </a:p>
          <a:p>
            <a:r>
              <a:rPr lang="pt-BR" sz="5200" dirty="0" smtClean="0"/>
              <a:t>O </a:t>
            </a:r>
            <a:r>
              <a:rPr lang="pt-BR" sz="5200" dirty="0"/>
              <a:t>corpo humano passou a ser encarado como uma máquina e a doença uma </a:t>
            </a:r>
            <a:r>
              <a:rPr lang="pt-BR" sz="5200" dirty="0" smtClean="0"/>
              <a:t>avaria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907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Idade Média (500-1500 d.C.)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5400" dirty="0"/>
              <a:t>I</a:t>
            </a:r>
            <a:r>
              <a:rPr lang="pt-BR" sz="5400" dirty="0" smtClean="0"/>
              <a:t>númeras </a:t>
            </a:r>
            <a:r>
              <a:rPr lang="pt-BR" sz="5400" dirty="0"/>
              <a:t>pestilências e epidemias </a:t>
            </a:r>
            <a:endParaRPr lang="pt-BR" sz="5400" dirty="0" smtClean="0"/>
          </a:p>
          <a:p>
            <a:r>
              <a:rPr lang="pt-BR" sz="5400" dirty="0"/>
              <a:t>E</a:t>
            </a:r>
            <a:r>
              <a:rPr lang="pt-BR" sz="5400" dirty="0" smtClean="0"/>
              <a:t>xpansão </a:t>
            </a:r>
            <a:r>
              <a:rPr lang="pt-BR" sz="5400" dirty="0"/>
              <a:t>e o </a:t>
            </a:r>
            <a:r>
              <a:rPr lang="pt-BR" sz="5400" dirty="0" smtClean="0"/>
              <a:t>fortalecimento da Igreja</a:t>
            </a:r>
          </a:p>
          <a:p>
            <a:r>
              <a:rPr lang="pt-BR" sz="5400" dirty="0"/>
              <a:t>C</a:t>
            </a:r>
            <a:r>
              <a:rPr lang="pt-BR" sz="5400" dirty="0" smtClean="0"/>
              <a:t>ristianismo - existência </a:t>
            </a:r>
            <a:r>
              <a:rPr lang="pt-BR" sz="5400" dirty="0"/>
              <a:t>de uma conexão fundamental entre a doença e o </a:t>
            </a:r>
            <a:r>
              <a:rPr lang="pt-BR" sz="5400" dirty="0" smtClean="0"/>
              <a:t>pecado</a:t>
            </a:r>
          </a:p>
          <a:p>
            <a:r>
              <a:rPr lang="pt-BR" sz="4800" dirty="0"/>
              <a:t>D</a:t>
            </a:r>
            <a:r>
              <a:rPr lang="pt-BR" sz="4800" dirty="0" smtClean="0"/>
              <a:t>oenças - castigo </a:t>
            </a:r>
            <a:r>
              <a:rPr lang="pt-BR" sz="4800" dirty="0"/>
              <a:t>de Deus, expiação dos pecados ou possessão do </a:t>
            </a:r>
            <a:r>
              <a:rPr lang="pt-BR" sz="4800" dirty="0" smtClean="0"/>
              <a:t>demônio 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501276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CONSEQÜÊNCIAS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805264"/>
          </a:xfrm>
        </p:spPr>
        <p:txBody>
          <a:bodyPr>
            <a:normAutofit/>
          </a:bodyPr>
          <a:lstStyle/>
          <a:p>
            <a:r>
              <a:rPr lang="pt-BR" dirty="0" smtClean="0"/>
              <a:t>as </a:t>
            </a:r>
            <a:r>
              <a:rPr lang="pt-BR" dirty="0"/>
              <a:t>práticas de cura deixaram de ser realizadas por médicos e passaram </a:t>
            </a:r>
            <a:r>
              <a:rPr lang="pt-BR" dirty="0" smtClean="0"/>
              <a:t>a ser </a:t>
            </a:r>
            <a:r>
              <a:rPr lang="pt-BR" dirty="0"/>
              <a:t>atribuição de </a:t>
            </a:r>
            <a:r>
              <a:rPr lang="pt-BR" dirty="0" smtClean="0"/>
              <a:t>religiosos</a:t>
            </a:r>
          </a:p>
          <a:p>
            <a:r>
              <a:rPr lang="pt-BR" dirty="0"/>
              <a:t>n</a:t>
            </a:r>
            <a:r>
              <a:rPr lang="pt-BR" dirty="0" smtClean="0"/>
              <a:t>o </a:t>
            </a:r>
            <a:r>
              <a:rPr lang="pt-BR" dirty="0"/>
              <a:t>lugar de recomendações dietéticas, </a:t>
            </a:r>
            <a:r>
              <a:rPr lang="pt-BR" dirty="0" smtClean="0"/>
              <a:t>exercícios, chás</a:t>
            </a:r>
            <a:r>
              <a:rPr lang="pt-BR" dirty="0"/>
              <a:t>, repousos e outras medidas terapêuticas da medicina clássica, </a:t>
            </a:r>
            <a:r>
              <a:rPr lang="pt-BR" dirty="0" smtClean="0"/>
              <a:t>eram recomendadas rezas</a:t>
            </a:r>
            <a:r>
              <a:rPr lang="pt-BR" dirty="0"/>
              <a:t>, penitências, invocações de santos, exorcismos, unções e </a:t>
            </a:r>
            <a:r>
              <a:rPr lang="pt-BR" dirty="0" smtClean="0"/>
              <a:t>outros procedimentos </a:t>
            </a:r>
            <a:r>
              <a:rPr lang="pt-BR" dirty="0"/>
              <a:t>para purificação da </a:t>
            </a:r>
            <a:r>
              <a:rPr lang="pt-BR" dirty="0" smtClean="0"/>
              <a:t>alma</a:t>
            </a:r>
          </a:p>
          <a:p>
            <a:r>
              <a:rPr lang="pt-BR" dirty="0" smtClean="0"/>
              <a:t>a </a:t>
            </a:r>
            <a:r>
              <a:rPr lang="pt-BR" dirty="0"/>
              <a:t>interpretação cristã oferecia </a:t>
            </a:r>
            <a:r>
              <a:rPr lang="pt-BR" dirty="0" smtClean="0"/>
              <a:t>conforto  espiritual</a:t>
            </a:r>
            <a:r>
              <a:rPr lang="pt-BR" dirty="0"/>
              <a:t>, e morrer equivalia à </a:t>
            </a:r>
            <a:r>
              <a:rPr lang="pt-BR" dirty="0" smtClean="0"/>
              <a:t>libertação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5001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67"/>
            <a:ext cx="8229600" cy="1143000"/>
          </a:xfrm>
        </p:spPr>
        <p:txBody>
          <a:bodyPr/>
          <a:lstStyle/>
          <a:p>
            <a:r>
              <a:rPr lang="pt-BR" b="1" dirty="0" smtClean="0"/>
              <a:t>EPIDEMIAS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47260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Varíola</a:t>
            </a:r>
          </a:p>
          <a:p>
            <a:r>
              <a:rPr lang="pt-BR" dirty="0" smtClean="0"/>
              <a:t>Difteria</a:t>
            </a:r>
          </a:p>
          <a:p>
            <a:r>
              <a:rPr lang="pt-BR" dirty="0" smtClean="0"/>
              <a:t>Sarampo</a:t>
            </a:r>
          </a:p>
          <a:p>
            <a:r>
              <a:rPr lang="pt-BR" dirty="0" smtClean="0"/>
              <a:t>Influenza</a:t>
            </a:r>
          </a:p>
          <a:p>
            <a:r>
              <a:rPr lang="pt-BR" dirty="0" smtClean="0"/>
              <a:t>Ergotismo</a:t>
            </a:r>
          </a:p>
          <a:p>
            <a:r>
              <a:rPr lang="pt-BR" dirty="0" smtClean="0"/>
              <a:t>Tuberculose</a:t>
            </a:r>
          </a:p>
          <a:p>
            <a:r>
              <a:rPr lang="pt-BR" dirty="0" smtClean="0"/>
              <a:t>Escabiose</a:t>
            </a:r>
          </a:p>
          <a:p>
            <a:r>
              <a:rPr lang="pt-BR" dirty="0" smtClean="0"/>
              <a:t>Erisipela</a:t>
            </a:r>
          </a:p>
          <a:p>
            <a:r>
              <a:rPr lang="pt-BR" dirty="0">
                <a:solidFill>
                  <a:srgbClr val="FF0000"/>
                </a:solidFill>
              </a:rPr>
              <a:t>L</a:t>
            </a:r>
            <a:r>
              <a:rPr lang="pt-BR" dirty="0" smtClean="0">
                <a:solidFill>
                  <a:srgbClr val="FF0000"/>
                </a:solidFill>
              </a:rPr>
              <a:t>epra </a:t>
            </a:r>
            <a:r>
              <a:rPr lang="pt-BR" dirty="0">
                <a:solidFill>
                  <a:srgbClr val="FF0000"/>
                </a:solidFill>
              </a:rPr>
              <a:t>e </a:t>
            </a:r>
            <a:r>
              <a:rPr lang="pt-BR" dirty="0" smtClean="0">
                <a:solidFill>
                  <a:srgbClr val="FF0000"/>
                </a:solidFill>
              </a:rPr>
              <a:t>peste bubônica – as de </a:t>
            </a:r>
            <a:r>
              <a:rPr lang="pt-BR" dirty="0">
                <a:solidFill>
                  <a:srgbClr val="FF0000"/>
                </a:solidFill>
              </a:rPr>
              <a:t>maior importância e </a:t>
            </a:r>
            <a:r>
              <a:rPr lang="pt-BR" dirty="0" smtClean="0">
                <a:solidFill>
                  <a:srgbClr val="FF0000"/>
                </a:solidFill>
              </a:rPr>
              <a:t>preocupação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15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pt-BR" sz="6600" dirty="0" smtClean="0"/>
              <a:t>Livro “Contágio”</a:t>
            </a:r>
            <a:br>
              <a:rPr lang="pt-BR" sz="6600" dirty="0" smtClean="0"/>
            </a:br>
            <a:r>
              <a:rPr lang="pt-BR" dirty="0" smtClean="0"/>
              <a:t>disponível em www.ghtc.usp.br/contagio/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Leitura dos capítulos:</a:t>
            </a:r>
          </a:p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Cap. 1</a:t>
            </a:r>
          </a:p>
          <a:p>
            <a:r>
              <a:rPr lang="pt-BR" dirty="0" smtClean="0"/>
              <a:t>Cap. 6</a:t>
            </a:r>
          </a:p>
          <a:p>
            <a:r>
              <a:rPr lang="pt-BR" dirty="0" smtClean="0"/>
              <a:t>Cap. 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527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41763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VISÃO MÁGICO-RELIGIOSA NA SOCIEDADE CONTEMPORÂNEA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4452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400" dirty="0"/>
              <a:t>U</a:t>
            </a:r>
            <a:r>
              <a:rPr lang="pt-BR" sz="4400" dirty="0" smtClean="0"/>
              <a:t>so disseminado de </a:t>
            </a:r>
            <a:r>
              <a:rPr lang="pt-BR" sz="4400" dirty="0"/>
              <a:t>chás, o recurso às rezas, benzeduras, simpatias, oferendas e os ritos </a:t>
            </a:r>
            <a:r>
              <a:rPr lang="pt-BR" sz="4400" dirty="0" smtClean="0"/>
              <a:t>de </a:t>
            </a:r>
            <a:r>
              <a:rPr lang="pt-BR" sz="4400" dirty="0"/>
              <a:t>purificação, presentes nas diversas crenças e religiões (católica, </a:t>
            </a:r>
            <a:r>
              <a:rPr lang="pt-BR" sz="4400" dirty="0" smtClean="0"/>
              <a:t>evangélica, espírita</a:t>
            </a:r>
            <a:r>
              <a:rPr lang="pt-BR" sz="4400" dirty="0"/>
              <a:t>, candomblé entre outras), atestam a força de sua presença na </a:t>
            </a:r>
            <a:r>
              <a:rPr lang="pt-BR" sz="4400" dirty="0" smtClean="0"/>
              <a:t>cultura brasileira.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88306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PARA GREGOS E ROMANOS </a:t>
            </a:r>
            <a:endParaRPr lang="pt-BR" sz="5400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32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400" dirty="0" smtClean="0"/>
              <a:t>Doença como </a:t>
            </a:r>
            <a:r>
              <a:rPr lang="pt-BR" sz="4400" dirty="0"/>
              <a:t>resultado do desequilíbrio de 4 fluidos (sangue, bílis amarela, bílis negra e fleuma</a:t>
            </a:r>
            <a:r>
              <a:rPr lang="pt-BR" sz="4400" dirty="0" smtClean="0"/>
              <a:t>.</a:t>
            </a:r>
          </a:p>
          <a:p>
            <a:pPr marL="0" indent="0" algn="ctr">
              <a:buNone/>
            </a:pPr>
            <a:endParaRPr lang="pt-BR" sz="4400" dirty="0" smtClean="0"/>
          </a:p>
          <a:p>
            <a:pPr marL="0" indent="0" algn="ctr">
              <a:buNone/>
            </a:pPr>
            <a:r>
              <a:rPr lang="pt-BR" sz="4400" dirty="0"/>
              <a:t>D</a:t>
            </a:r>
            <a:r>
              <a:rPr lang="pt-BR" sz="4400" dirty="0" smtClean="0"/>
              <a:t>esequilíbrios resultantes </a:t>
            </a:r>
            <a:r>
              <a:rPr lang="pt-BR" sz="4400" dirty="0"/>
              <a:t>de </a:t>
            </a:r>
            <a:r>
              <a:rPr lang="pt-BR" sz="4400" dirty="0" smtClean="0"/>
              <a:t>fatores </a:t>
            </a:r>
            <a:r>
              <a:rPr lang="pt-BR" sz="4400" dirty="0"/>
              <a:t>externos, como as estações, o tipo de vida e o ambiente</a:t>
            </a:r>
            <a:r>
              <a:rPr lang="pt-BR" dirty="0"/>
              <a:t>.</a:t>
            </a:r>
            <a:br>
              <a:rPr lang="pt-BR" dirty="0"/>
            </a:br>
            <a:endParaRPr lang="pt-BR" dirty="0"/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705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/>
              <a:t>HIPÓCRATES</a:t>
            </a:r>
            <a:r>
              <a:rPr lang="pt-BR" sz="5400" dirty="0" smtClean="0"/>
              <a:t> (</a:t>
            </a:r>
            <a:r>
              <a:rPr lang="pt-BR" sz="5400" dirty="0"/>
              <a:t>séc. V-IV a.C</a:t>
            </a:r>
            <a:r>
              <a:rPr lang="pt-BR" sz="5400" dirty="0" smtClean="0"/>
              <a:t>.) </a:t>
            </a:r>
            <a:endParaRPr lang="pt-BR" sz="5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661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sz="4800" dirty="0" smtClean="0"/>
              <a:t>revolução no </a:t>
            </a:r>
            <a:r>
              <a:rPr lang="pt-BR" sz="4800" dirty="0"/>
              <a:t>conceito de </a:t>
            </a:r>
            <a:r>
              <a:rPr lang="pt-BR" sz="4800" dirty="0" smtClean="0"/>
              <a:t>saúde</a:t>
            </a:r>
          </a:p>
          <a:p>
            <a:r>
              <a:rPr lang="pt-BR" sz="4800" dirty="0" smtClean="0"/>
              <a:t>doenças resultantes de </a:t>
            </a:r>
            <a:r>
              <a:rPr lang="pt-BR" sz="4800" dirty="0"/>
              <a:t>causas </a:t>
            </a:r>
            <a:r>
              <a:rPr lang="pt-BR" sz="4800" dirty="0" smtClean="0"/>
              <a:t>naturais</a:t>
            </a:r>
          </a:p>
          <a:p>
            <a:r>
              <a:rPr lang="pt-BR" sz="4800" dirty="0"/>
              <a:t>a</a:t>
            </a:r>
            <a:r>
              <a:rPr lang="pt-BR" sz="4800" dirty="0" smtClean="0"/>
              <a:t> </a:t>
            </a:r>
            <a:r>
              <a:rPr lang="pt-BR" sz="4800" dirty="0"/>
              <a:t>prática deixou de ser </a:t>
            </a:r>
            <a:r>
              <a:rPr lang="pt-BR" sz="4800" dirty="0" smtClean="0"/>
              <a:t>mágico-religiosa </a:t>
            </a:r>
            <a:r>
              <a:rPr lang="pt-BR" sz="4800" dirty="0"/>
              <a:t>e passou a ser fruto da observação direta dos doentes.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308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MEDICINA GREGA 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/>
          </a:bodyPr>
          <a:lstStyle/>
          <a:p>
            <a:r>
              <a:rPr lang="pt-BR" sz="4000" dirty="0" smtClean="0"/>
              <a:t>Práticas além do ritualismo, com </a:t>
            </a:r>
            <a:r>
              <a:rPr lang="pt-BR" sz="4000" dirty="0"/>
              <a:t>o </a:t>
            </a:r>
            <a:r>
              <a:rPr lang="pt-BR" sz="4000" dirty="0" smtClean="0"/>
              <a:t>uso de </a:t>
            </a:r>
            <a:r>
              <a:rPr lang="pt-BR" sz="4000" dirty="0"/>
              <a:t>ervas medicinais e de métodos naturais. </a:t>
            </a:r>
            <a:endParaRPr lang="pt-BR" sz="4000" dirty="0" smtClean="0"/>
          </a:p>
          <a:p>
            <a:r>
              <a:rPr lang="pt-BR" sz="4000" dirty="0" smtClean="0"/>
              <a:t>Na </a:t>
            </a:r>
            <a:r>
              <a:rPr lang="pt-BR" sz="4000" dirty="0"/>
              <a:t>mitologia grega, </a:t>
            </a:r>
            <a:r>
              <a:rPr lang="pt-BR" sz="4000" dirty="0" smtClean="0"/>
              <a:t>culto  à divindade </a:t>
            </a:r>
            <a:r>
              <a:rPr lang="pt-BR" sz="4000" dirty="0"/>
              <a:t>de </a:t>
            </a:r>
            <a:r>
              <a:rPr lang="pt-BR" sz="4000" dirty="0" err="1" smtClean="0"/>
              <a:t>Asclepius</a:t>
            </a:r>
            <a:r>
              <a:rPr lang="pt-BR" sz="4000" dirty="0" smtClean="0"/>
              <a:t>, que teve duas </a:t>
            </a:r>
            <a:r>
              <a:rPr lang="pt-BR" sz="4000" dirty="0"/>
              <a:t>filhas </a:t>
            </a:r>
            <a:r>
              <a:rPr lang="pt-BR" sz="4000" dirty="0" smtClean="0"/>
              <a:t>: </a:t>
            </a:r>
            <a:r>
              <a:rPr lang="pt-BR" sz="4000" dirty="0" err="1"/>
              <a:t>Hygeia</a:t>
            </a:r>
            <a:r>
              <a:rPr lang="pt-BR" sz="4000" dirty="0"/>
              <a:t> (de onde deriva ‘higiene’) </a:t>
            </a:r>
            <a:r>
              <a:rPr lang="pt-BR" sz="4000" dirty="0" smtClean="0"/>
              <a:t>e </a:t>
            </a:r>
            <a:r>
              <a:rPr lang="pt-BR" sz="4000" dirty="0" err="1" smtClean="0"/>
              <a:t>Panacea</a:t>
            </a:r>
            <a:r>
              <a:rPr lang="pt-BR" sz="4000" dirty="0" smtClean="0"/>
              <a:t> </a:t>
            </a:r>
            <a:r>
              <a:rPr lang="pt-BR" sz="4000" dirty="0"/>
              <a:t>(deusa da cura).</a:t>
            </a:r>
          </a:p>
        </p:txBody>
      </p:sp>
    </p:spTree>
    <p:extLst>
      <p:ext uri="{BB962C8B-B14F-4D97-AF65-F5344CB8AC3E}">
        <p14:creationId xmlns:p14="http://schemas.microsoft.com/office/powerpoint/2010/main" val="9748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2331"/>
            <a:ext cx="8784976" cy="1143000"/>
          </a:xfrm>
        </p:spPr>
        <p:txBody>
          <a:bodyPr>
            <a:normAutofit/>
          </a:bodyPr>
          <a:lstStyle/>
          <a:p>
            <a:r>
              <a:rPr lang="pt-BR" b="1" dirty="0" smtClean="0"/>
              <a:t>ARES, ÁGUAS E LUGARES </a:t>
            </a:r>
            <a:r>
              <a:rPr lang="pt-BR" dirty="0" smtClean="0"/>
              <a:t>- </a:t>
            </a:r>
            <a:r>
              <a:rPr lang="pt-BR" dirty="0"/>
              <a:t>Hipócrates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54461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endemia - ocorrência </a:t>
            </a:r>
            <a:r>
              <a:rPr lang="pt-BR" dirty="0"/>
              <a:t>de um </a:t>
            </a:r>
            <a:r>
              <a:rPr lang="pt-BR" dirty="0" smtClean="0"/>
              <a:t>número regular </a:t>
            </a:r>
            <a:r>
              <a:rPr lang="pt-BR" dirty="0"/>
              <a:t>e contínuo de casos 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smtClean="0"/>
              <a:t> uma doenças entre </a:t>
            </a:r>
            <a:r>
              <a:rPr lang="pt-BR" dirty="0"/>
              <a:t>os habitantes de uma </a:t>
            </a:r>
            <a:r>
              <a:rPr lang="pt-BR" dirty="0" smtClean="0"/>
              <a:t>comunidade</a:t>
            </a:r>
          </a:p>
          <a:p>
            <a:r>
              <a:rPr lang="pt-BR" dirty="0" smtClean="0"/>
              <a:t>epidemia’ - surgimento </a:t>
            </a:r>
            <a:r>
              <a:rPr lang="pt-BR" dirty="0"/>
              <a:t>repentino, explosivo, de um grande número de casos </a:t>
            </a:r>
            <a:r>
              <a:rPr lang="pt-BR" dirty="0" smtClean="0"/>
              <a:t>em uma população.</a:t>
            </a:r>
          </a:p>
          <a:p>
            <a:r>
              <a:rPr lang="pt-BR" dirty="0" smtClean="0"/>
              <a:t>fatores </a:t>
            </a:r>
            <a:r>
              <a:rPr lang="pt-BR" dirty="0"/>
              <a:t>responsáveis pela </a:t>
            </a:r>
            <a:r>
              <a:rPr lang="pt-BR" dirty="0" err="1"/>
              <a:t>endemicidade</a:t>
            </a:r>
            <a:r>
              <a:rPr lang="pt-BR" dirty="0"/>
              <a:t> </a:t>
            </a:r>
            <a:r>
              <a:rPr lang="pt-BR" dirty="0" smtClean="0"/>
              <a:t>local  - clima</a:t>
            </a:r>
            <a:r>
              <a:rPr lang="pt-BR" dirty="0"/>
              <a:t>, s</a:t>
            </a:r>
            <a:r>
              <a:rPr lang="pt-BR" dirty="0" smtClean="0"/>
              <a:t>olo</a:t>
            </a:r>
            <a:r>
              <a:rPr lang="pt-BR" dirty="0"/>
              <a:t>, </a:t>
            </a:r>
            <a:r>
              <a:rPr lang="pt-BR" dirty="0" smtClean="0"/>
              <a:t>água</a:t>
            </a:r>
            <a:r>
              <a:rPr lang="pt-BR" dirty="0"/>
              <a:t>, </a:t>
            </a:r>
            <a:r>
              <a:rPr lang="pt-BR" dirty="0" smtClean="0"/>
              <a:t>modo </a:t>
            </a:r>
            <a:r>
              <a:rPr lang="pt-BR" dirty="0"/>
              <a:t>de vida e </a:t>
            </a:r>
            <a:r>
              <a:rPr lang="pt-BR" dirty="0" smtClean="0"/>
              <a:t>nutrição </a:t>
            </a:r>
          </a:p>
          <a:p>
            <a:r>
              <a:rPr lang="pt-BR" dirty="0" smtClean="0"/>
              <a:t>Ações </a:t>
            </a:r>
            <a:r>
              <a:rPr lang="pt-BR" dirty="0"/>
              <a:t>de higiene e de </a:t>
            </a:r>
            <a:r>
              <a:rPr lang="pt-BR" dirty="0" smtClean="0"/>
              <a:t>educação em </a:t>
            </a:r>
            <a:r>
              <a:rPr lang="pt-BR" dirty="0"/>
              <a:t>saúde </a:t>
            </a:r>
            <a:r>
              <a:rPr lang="pt-BR" dirty="0" smtClean="0"/>
              <a:t>baseadas </a:t>
            </a:r>
            <a:r>
              <a:rPr lang="pt-BR" dirty="0"/>
              <a:t>na recomendação de um modo ideal de vida, </a:t>
            </a:r>
            <a:r>
              <a:rPr lang="pt-BR" dirty="0" smtClean="0"/>
              <a:t>em que </a:t>
            </a:r>
            <a:r>
              <a:rPr lang="pt-BR" dirty="0"/>
              <a:t>nutrição, excreção, exercício e descanso eram </a:t>
            </a:r>
            <a:r>
              <a:rPr lang="pt-BR" dirty="0" smtClean="0"/>
              <a:t>fundamentais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19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6000" b="1" dirty="0" smtClean="0"/>
              <a:t>HOMEOSTASE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600" dirty="0"/>
              <a:t>A</a:t>
            </a:r>
            <a:r>
              <a:rPr lang="pt-BR" sz="6600" dirty="0" smtClean="0"/>
              <a:t> </a:t>
            </a:r>
            <a:r>
              <a:rPr lang="pt-BR" sz="6600" dirty="0"/>
              <a:t>saúde </a:t>
            </a:r>
            <a:r>
              <a:rPr lang="pt-BR" sz="6600" dirty="0" smtClean="0"/>
              <a:t>é resultante do </a:t>
            </a:r>
            <a:r>
              <a:rPr lang="pt-BR" sz="6600" dirty="0"/>
              <a:t>equilíbrio entre o homem e seu </a:t>
            </a:r>
            <a:r>
              <a:rPr lang="pt-BR" sz="6600" dirty="0" smtClean="0"/>
              <a:t>meio</a:t>
            </a:r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107412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b="1" dirty="0" smtClean="0"/>
              <a:t>TEORIA DOS MIASMAS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Autofit/>
          </a:bodyPr>
          <a:lstStyle/>
          <a:p>
            <a:pPr algn="ctr"/>
            <a:r>
              <a:rPr lang="pt-BR" sz="5400" dirty="0"/>
              <a:t>E</a:t>
            </a:r>
            <a:r>
              <a:rPr lang="pt-BR" sz="5400" dirty="0" smtClean="0"/>
              <a:t>xplicava </a:t>
            </a:r>
            <a:r>
              <a:rPr lang="pt-BR" sz="5400" dirty="0"/>
              <a:t>o surgimento das doenças a partir da emanação </a:t>
            </a:r>
            <a:r>
              <a:rPr lang="pt-BR" sz="5400" dirty="0" smtClean="0"/>
              <a:t>do ar </a:t>
            </a:r>
            <a:r>
              <a:rPr lang="pt-BR" sz="5400" dirty="0"/>
              <a:t>de regiões insalubres </a:t>
            </a:r>
            <a:endParaRPr lang="pt-BR" sz="5400" dirty="0" smtClean="0"/>
          </a:p>
          <a:p>
            <a:pPr algn="ctr"/>
            <a:r>
              <a:rPr lang="pt-BR" sz="5400" dirty="0" smtClean="0"/>
              <a:t>Malária: </a:t>
            </a:r>
            <a:r>
              <a:rPr lang="pt-BR" sz="5400" dirty="0"/>
              <a:t>maus </a:t>
            </a:r>
            <a:r>
              <a:rPr lang="pt-BR" sz="5400" dirty="0" smtClean="0"/>
              <a:t>ares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004238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4</a:t>
            </a:r>
            <a:r>
              <a:rPr lang="pt-BR" b="1" dirty="0" smtClean="0"/>
              <a:t> PASSOS FUNDAMENTAIS DA MEDICINA GREGA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exploração </a:t>
            </a:r>
            <a:r>
              <a:rPr lang="pt-BR" sz="3600" dirty="0"/>
              <a:t>do corpo (ausculta e manipulação sensorial</a:t>
            </a:r>
            <a:r>
              <a:rPr lang="pt-BR" sz="3600" dirty="0" smtClean="0"/>
              <a:t>) </a:t>
            </a:r>
          </a:p>
          <a:p>
            <a:r>
              <a:rPr lang="pt-BR" sz="3600" dirty="0" smtClean="0"/>
              <a:t>conversa </a:t>
            </a:r>
            <a:r>
              <a:rPr lang="pt-BR" sz="3600" dirty="0"/>
              <a:t>com </a:t>
            </a:r>
            <a:r>
              <a:rPr lang="pt-BR" sz="3600" dirty="0" smtClean="0"/>
              <a:t>o paciente </a:t>
            </a:r>
            <a:r>
              <a:rPr lang="pt-BR" sz="3600" dirty="0"/>
              <a:t>(anamnese</a:t>
            </a:r>
            <a:r>
              <a:rPr lang="pt-BR" sz="3600" dirty="0" smtClean="0"/>
              <a:t>)</a:t>
            </a:r>
            <a:endParaRPr lang="pt-BR" sz="3600" dirty="0" smtClean="0"/>
          </a:p>
          <a:p>
            <a:r>
              <a:rPr lang="pt-BR" sz="3600" dirty="0" smtClean="0"/>
              <a:t>entendimento </a:t>
            </a:r>
            <a:r>
              <a:rPr lang="pt-BR" sz="3600" dirty="0"/>
              <a:t>sobre o problema (o raciocínio diagnóstico</a:t>
            </a:r>
            <a:r>
              <a:rPr lang="pt-BR" sz="3600" dirty="0" smtClean="0"/>
              <a:t>)</a:t>
            </a:r>
            <a:endParaRPr lang="pt-BR" sz="3600" dirty="0"/>
          </a:p>
          <a:p>
            <a:r>
              <a:rPr lang="pt-BR" sz="3600" dirty="0" smtClean="0"/>
              <a:t>estabelecimento </a:t>
            </a:r>
            <a:r>
              <a:rPr lang="pt-BR" sz="3600" dirty="0"/>
              <a:t>de procedimentos terapêuticos ou ações indicadas </a:t>
            </a:r>
            <a:r>
              <a:rPr lang="pt-BR" sz="3600" dirty="0" smtClean="0"/>
              <a:t>para as </a:t>
            </a:r>
            <a:r>
              <a:rPr lang="pt-BR" sz="3600" dirty="0"/>
              <a:t>queixas mencionadas (prognóstico</a:t>
            </a:r>
            <a:r>
              <a:rPr lang="pt-BR" sz="3600" dirty="0" smtClean="0"/>
              <a:t>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072747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3199</TotalTime>
  <Words>590</Words>
  <Application>Microsoft Office PowerPoint</Application>
  <PresentationFormat>Apresentação na tela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ASSOCIAÇÃO ENTRE LIMPEZA E RELIGIOSIDADE </vt:lpstr>
      <vt:lpstr>VISÃO MÁGICO-RELIGIOSA NA SOCIEDADE CONTEMPORÂNEA </vt:lpstr>
      <vt:lpstr>PARA GREGOS E ROMANOS </vt:lpstr>
      <vt:lpstr>HIPÓCRATES (séc. V-IV a.C.) </vt:lpstr>
      <vt:lpstr>MEDICINA GREGA </vt:lpstr>
      <vt:lpstr>ARES, ÁGUAS E LUGARES - Hipócrates</vt:lpstr>
      <vt:lpstr>HOMEOSTASE</vt:lpstr>
      <vt:lpstr>TEORIA DOS MIASMAS </vt:lpstr>
      <vt:lpstr>4 PASSOS FUNDAMENTAIS DA MEDICINA GREGA</vt:lpstr>
      <vt:lpstr>ROMANOS</vt:lpstr>
      <vt:lpstr>A partir do séc 15-16</vt:lpstr>
      <vt:lpstr>Idade Média (500-1500 d.C.) </vt:lpstr>
      <vt:lpstr>CONSEQÜÊNCIAS</vt:lpstr>
      <vt:lpstr>EPIDEMIAS</vt:lpstr>
      <vt:lpstr>Livro “Contágio” disponível em www.ghtc.usp.br/contagio/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</dc:creator>
  <cp:lastModifiedBy>Isabela</cp:lastModifiedBy>
  <cp:revision>78</cp:revision>
  <dcterms:created xsi:type="dcterms:W3CDTF">2020-04-02T21:41:17Z</dcterms:created>
  <dcterms:modified xsi:type="dcterms:W3CDTF">2020-04-25T19:09:19Z</dcterms:modified>
</cp:coreProperties>
</file>