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553" r:id="rId2"/>
    <p:sldId id="812" r:id="rId3"/>
    <p:sldId id="556" r:id="rId4"/>
    <p:sldId id="557" r:id="rId5"/>
    <p:sldId id="522" r:id="rId6"/>
    <p:sldId id="529" r:id="rId7"/>
    <p:sldId id="530" r:id="rId8"/>
    <p:sldId id="558" r:id="rId9"/>
    <p:sldId id="567" r:id="rId10"/>
    <p:sldId id="559" r:id="rId11"/>
    <p:sldId id="526" r:id="rId12"/>
    <p:sldId id="524" r:id="rId13"/>
    <p:sldId id="568" r:id="rId14"/>
    <p:sldId id="569" r:id="rId15"/>
    <p:sldId id="523" r:id="rId16"/>
    <p:sldId id="259" r:id="rId17"/>
    <p:sldId id="270" r:id="rId18"/>
    <p:sldId id="260" r:id="rId19"/>
    <p:sldId id="566" r:id="rId20"/>
    <p:sldId id="493" r:id="rId21"/>
    <p:sldId id="587" r:id="rId22"/>
    <p:sldId id="579" r:id="rId23"/>
    <p:sldId id="570" r:id="rId24"/>
    <p:sldId id="798" r:id="rId25"/>
    <p:sldId id="580" r:id="rId26"/>
    <p:sldId id="598" r:id="rId27"/>
    <p:sldId id="599" r:id="rId28"/>
    <p:sldId id="600" r:id="rId29"/>
    <p:sldId id="575" r:id="rId30"/>
    <p:sldId id="576" r:id="rId31"/>
    <p:sldId id="581" r:id="rId32"/>
    <p:sldId id="582" r:id="rId33"/>
    <p:sldId id="583" r:id="rId34"/>
    <p:sldId id="584" r:id="rId35"/>
    <p:sldId id="585" r:id="rId36"/>
    <p:sldId id="571" r:id="rId37"/>
    <p:sldId id="572" r:id="rId38"/>
    <p:sldId id="577" r:id="rId39"/>
    <p:sldId id="588" r:id="rId40"/>
    <p:sldId id="590" r:id="rId41"/>
    <p:sldId id="589" r:id="rId42"/>
    <p:sldId id="578" r:id="rId43"/>
    <p:sldId id="601" r:id="rId44"/>
    <p:sldId id="602" r:id="rId45"/>
    <p:sldId id="603" r:id="rId46"/>
    <p:sldId id="604" r:id="rId47"/>
    <p:sldId id="605" r:id="rId48"/>
    <p:sldId id="606" r:id="rId49"/>
    <p:sldId id="799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9FCB-8EC4-4E9A-BE8E-00BC00384021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A216-A781-437E-B621-7E70E246D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71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9CC19AF-EFCC-4CA4-BB80-9D26F72F9B1A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CLAMPEAMENTO DO CORDÃO UMBILICAL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62736" cy="478227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secção do cordão umbilical deve ser feita apenas após o </a:t>
            </a:r>
            <a:r>
              <a:rPr lang="pt-BR" sz="3200" b="1" dirty="0" err="1">
                <a:latin typeface="Arial" pitchFamily="34" charset="0"/>
                <a:cs typeface="Arial" pitchFamily="34" charset="0"/>
              </a:rPr>
              <a:t>cessamento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 da pulsação (em torno de 3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minutos)</a:t>
            </a:r>
            <a:endParaRPr lang="pt-BR" sz="3200" b="1" dirty="0"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pt-BR" altLang="pt-BR" sz="3200" b="1" dirty="0" smtClean="0">
                <a:latin typeface="Arial" charset="0"/>
                <a:cs typeface="Arial" charset="0"/>
              </a:rPr>
              <a:t>de </a:t>
            </a:r>
            <a:r>
              <a:rPr lang="pt-BR" altLang="pt-BR" sz="3200" b="1" dirty="0">
                <a:latin typeface="Arial" charset="0"/>
                <a:cs typeface="Arial" charset="0"/>
              </a:rPr>
              <a:t>2 a 3 cm da base do </a:t>
            </a:r>
            <a:r>
              <a:rPr lang="pt-BR" altLang="pt-BR" sz="3200" b="1" dirty="0" smtClean="0">
                <a:latin typeface="Arial" charset="0"/>
                <a:cs typeface="Arial" charset="0"/>
              </a:rPr>
              <a:t>coto, </a:t>
            </a:r>
            <a:r>
              <a:rPr lang="pt-BR" altLang="pt-BR" sz="3200" b="1" dirty="0">
                <a:latin typeface="Arial" charset="0"/>
                <a:cs typeface="Arial" charset="0"/>
              </a:rPr>
              <a:t>utilizando </a:t>
            </a:r>
            <a:r>
              <a:rPr lang="pt-BR" altLang="pt-BR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clamp</a:t>
            </a:r>
            <a:r>
              <a:rPr lang="pt-BR" altLang="pt-BR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umbilical ou similar </a:t>
            </a:r>
            <a:r>
              <a:rPr lang="pt-BR" alt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estéril</a:t>
            </a:r>
            <a:endParaRPr lang="pt-BR" altLang="pt-BR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pt-BR" altLang="pt-BR" sz="3200" b="1" dirty="0" smtClean="0">
                <a:latin typeface="Arial" charset="0"/>
                <a:cs typeface="Arial" charset="0"/>
              </a:rPr>
              <a:t>no cordão verifica-se </a:t>
            </a:r>
            <a:r>
              <a:rPr lang="pt-BR" altLang="pt-BR" sz="3200" b="1" dirty="0">
                <a:latin typeface="Arial" charset="0"/>
                <a:cs typeface="Arial" charset="0"/>
              </a:rPr>
              <a:t>a presença de </a:t>
            </a:r>
            <a:r>
              <a:rPr lang="pt-BR" altLang="pt-BR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duas artérias e de uma veia </a:t>
            </a:r>
            <a:r>
              <a:rPr lang="pt-BR" alt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umbilical </a:t>
            </a:r>
          </a:p>
          <a:p>
            <a:pPr marL="0" indent="0">
              <a:buNone/>
            </a:pPr>
            <a:r>
              <a:rPr lang="pt-BR" alt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 </a:t>
            </a:r>
            <a:r>
              <a:rPr lang="pt-BR" altLang="pt-BR" sz="3200" b="1" dirty="0" smtClean="0">
                <a:latin typeface="Arial" charset="0"/>
                <a:cs typeface="Arial" charset="0"/>
              </a:rPr>
              <a:t>comunicar anormalidades</a:t>
            </a:r>
            <a:r>
              <a:rPr lang="pt-BR" altLang="pt-BR" sz="3200" b="1" dirty="0">
                <a:latin typeface="Arial" charset="0"/>
                <a:cs typeface="Arial" charset="0"/>
              </a:rPr>
              <a:t>. </a:t>
            </a:r>
          </a:p>
          <a:p>
            <a:r>
              <a:rPr lang="pt-BR" altLang="pt-BR" sz="3200" b="1" dirty="0" smtClean="0">
                <a:latin typeface="Arial" charset="0"/>
                <a:cs typeface="Arial" charset="0"/>
              </a:rPr>
              <a:t>Curativo </a:t>
            </a:r>
            <a:r>
              <a:rPr lang="pt-BR" altLang="pt-BR" sz="3200" b="1" dirty="0">
                <a:latin typeface="Arial" charset="0"/>
                <a:cs typeface="Arial" charset="0"/>
              </a:rPr>
              <a:t>com álcool a 70%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14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 smtClean="0">
                <a:latin typeface="Arial" pitchFamily="34" charset="0"/>
                <a:cs typeface="Arial" pitchFamily="34" charset="0"/>
              </a:rPr>
              <a:t>Administração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de vitamina K para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prevenção da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doença hemorrágica do RN (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2 mg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por via oral ou 1 mg por via IM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no vasto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lateral/coxa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).</a:t>
            </a:r>
            <a:endParaRPr lang="pt-BR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KANAKION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84976" cy="4758280"/>
          </a:xfrm>
        </p:spPr>
        <p:txBody>
          <a:bodyPr/>
          <a:lstStyle/>
          <a:p>
            <a:pPr algn="just"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Vitamina k1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tem por finalidade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prevenir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doença hemorrágica do RN devido a imaturidade hepática. </a:t>
            </a:r>
            <a:endParaRPr lang="pt-BR" sz="2800" dirty="0">
              <a:latin typeface="Arial" pitchFamily="34" charset="0"/>
              <a:cs typeface="Arial" pitchFamily="34" charset="0"/>
            </a:endParaRP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5256584" cy="330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2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pt-BR" altLang="pt-BR" sz="2800" dirty="0">
                <a:latin typeface="Arial" charset="0"/>
                <a:cs typeface="Arial" charset="0"/>
              </a:rPr>
              <a:t>O </a:t>
            </a:r>
            <a:r>
              <a:rPr lang="pt-BR" altLang="pt-BR" sz="2800" dirty="0" err="1">
                <a:solidFill>
                  <a:srgbClr val="FF0000"/>
                </a:solidFill>
                <a:latin typeface="Arial" charset="0"/>
                <a:cs typeface="Arial" charset="0"/>
              </a:rPr>
              <a:t>Credê</a:t>
            </a:r>
            <a:r>
              <a:rPr lang="pt-BR" altLang="pt-BR" sz="28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pt-BR" altLang="pt-BR" sz="2800" dirty="0">
                <a:latin typeface="Arial" charset="0"/>
                <a:cs typeface="Arial" charset="0"/>
              </a:rPr>
              <a:t>é realizado com Nitrato de </a:t>
            </a:r>
            <a:r>
              <a:rPr lang="pt-BR" altLang="pt-BR" sz="2800" dirty="0" smtClean="0">
                <a:latin typeface="Arial" charset="0"/>
                <a:cs typeface="Arial" charset="0"/>
              </a:rPr>
              <a:t>Prata </a:t>
            </a:r>
            <a:r>
              <a:rPr lang="pt-BR" altLang="pt-BR" sz="2800" dirty="0">
                <a:latin typeface="Arial" charset="0"/>
                <a:cs typeface="Arial" charset="0"/>
              </a:rPr>
              <a:t>a 1% </a:t>
            </a:r>
            <a:endParaRPr lang="pt-BR" altLang="pt-BR" sz="2800" dirty="0" smtClean="0">
              <a:latin typeface="Arial" charset="0"/>
              <a:cs typeface="Arial" charset="0"/>
            </a:endParaRPr>
          </a:p>
          <a:p>
            <a:pPr marL="0" indent="0" algn="just">
              <a:buNone/>
            </a:pPr>
            <a:r>
              <a:rPr lang="pt-BR" altLang="pt-BR" sz="2800" dirty="0" smtClean="0">
                <a:latin typeface="Arial" charset="0"/>
                <a:cs typeface="Arial" charset="0"/>
              </a:rPr>
              <a:t>(</a:t>
            </a:r>
            <a:r>
              <a:rPr lang="pt-BR" altLang="pt-BR" sz="2800" dirty="0" err="1" smtClean="0">
                <a:latin typeface="Arial" charset="0"/>
                <a:cs typeface="Arial" charset="0"/>
              </a:rPr>
              <a:t>Argirol</a:t>
            </a:r>
            <a:r>
              <a:rPr lang="pt-BR" altLang="pt-BR" sz="2800" dirty="0" smtClean="0">
                <a:latin typeface="Arial" charset="0"/>
                <a:cs typeface="Arial" charset="0"/>
              </a:rPr>
              <a:t>), </a:t>
            </a:r>
            <a:r>
              <a:rPr lang="pt-BR" altLang="pt-BR" sz="2800" dirty="0">
                <a:latin typeface="Arial" charset="0"/>
                <a:cs typeface="Arial" charset="0"/>
              </a:rPr>
              <a:t>visando a prevenção da </a:t>
            </a:r>
            <a:r>
              <a:rPr lang="pt-BR" altLang="pt-BR" sz="2800" dirty="0">
                <a:solidFill>
                  <a:srgbClr val="FF0000"/>
                </a:solidFill>
                <a:latin typeface="Arial" charset="0"/>
                <a:cs typeface="Arial" charset="0"/>
              </a:rPr>
              <a:t>oftalmia e vaginite gonocócica</a:t>
            </a:r>
            <a:r>
              <a:rPr lang="pt-BR" altLang="pt-BR" sz="2800" b="1" dirty="0" smtClean="0">
                <a:latin typeface="Arial" charset="0"/>
                <a:cs typeface="Arial" charset="0"/>
              </a:rPr>
              <a:t>.</a:t>
            </a:r>
          </a:p>
          <a:p>
            <a:pPr algn="just"/>
            <a:endParaRPr lang="pt-BR" altLang="pt-BR" sz="2800" b="1" dirty="0">
              <a:latin typeface="Arial" charset="0"/>
              <a:cs typeface="Arial" charset="0"/>
            </a:endParaRPr>
          </a:p>
          <a:p>
            <a:pPr algn="just"/>
            <a:r>
              <a:rPr lang="pt-BR" altLang="pt-BR" sz="2800" dirty="0">
                <a:latin typeface="Arial" charset="0"/>
                <a:cs typeface="Arial" charset="0"/>
              </a:rPr>
              <a:t> Utiliza-se duas gotas na vagina e uma gota no saco lacrimal inferior de cada olho. Algumas instituições possuem como rotina a sua utilização tanto no parto vaginal quanto no abdominal com bolsa rota.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57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3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2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467232"/>
              </p:ext>
            </p:extLst>
          </p:nvPr>
        </p:nvGraphicFramePr>
        <p:xfrm>
          <a:off x="3746500" y="2636912"/>
          <a:ext cx="16494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0" name="Objeto de Shell de Gerenciador" showAsIcon="1" r:id="rId3" imgW="1649880" imgH="686880" progId="Package">
                  <p:embed/>
                </p:oleObj>
              </mc:Choice>
              <mc:Fallback>
                <p:oleObj name="Objeto de Shell de Gerenciador" showAsIcon="1" r:id="rId3" imgW="164988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6500" y="2636912"/>
                        <a:ext cx="1649413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051585"/>
              </p:ext>
            </p:extLst>
          </p:nvPr>
        </p:nvGraphicFramePr>
        <p:xfrm>
          <a:off x="3707904" y="3861048"/>
          <a:ext cx="16494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1" name="Objeto de Shell de Gerenciador" showAsIcon="1" r:id="rId5" imgW="1649880" imgH="686880" progId="Package">
                  <p:embed/>
                </p:oleObj>
              </mc:Choice>
              <mc:Fallback>
                <p:oleObj name="Objeto de Shell de Gerenciador" showAsIcon="1" r:id="rId5" imgW="164988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07904" y="3861048"/>
                        <a:ext cx="1649413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2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534400" cy="111216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QUANTO À IDADE GESTACIONAL: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alt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Considera-se  </a:t>
            </a:r>
            <a:r>
              <a:rPr lang="pt-BR" altLang="pt-BR" sz="3600" b="1" dirty="0" smtClean="0">
                <a:latin typeface="Arial" pitchFamily="34" charset="0"/>
                <a:cs typeface="Arial" pitchFamily="34" charset="0"/>
              </a:rPr>
              <a:t>RN</a:t>
            </a:r>
            <a:r>
              <a:rPr lang="pt-BR" altLang="pt-BR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pt-BR" altLang="pt-BR" sz="3600" b="1" dirty="0"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55000" lnSpcReduction="20000"/>
          </a:bodyPr>
          <a:lstStyle/>
          <a:p>
            <a:endParaRPr lang="pt-BR" dirty="0" smtClean="0"/>
          </a:p>
          <a:p>
            <a:pPr marL="0" indent="0">
              <a:buNone/>
            </a:pPr>
            <a:endParaRPr lang="pt-BR" altLang="pt-BR" sz="31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termo (</a:t>
            </a: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RNAT) -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nasce 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entre </a:t>
            </a:r>
            <a:r>
              <a:rPr lang="pt-BR" altLang="pt-BR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pt-BR" altLang="pt-BR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41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400" dirty="0">
                <a:latin typeface="Arial" pitchFamily="34" charset="0"/>
                <a:cs typeface="Arial" pitchFamily="34" charset="0"/>
              </a:rPr>
              <a:t>semanas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 e </a:t>
            </a: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dias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de IG.</a:t>
            </a:r>
          </a:p>
          <a:p>
            <a:pPr>
              <a:buFont typeface="Wingdings" panose="05000000000000000000" pitchFamily="2" charset="2"/>
              <a:buChar char="v"/>
            </a:pPr>
            <a:endParaRPr lang="pt-BR" alt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4400" b="1" dirty="0" err="1" smtClean="0">
                <a:latin typeface="Arial" pitchFamily="34" charset="0"/>
                <a:cs typeface="Arial" pitchFamily="34" charset="0"/>
              </a:rPr>
              <a:t>Pré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-termo (RNPT):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IG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&lt;37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semanas</a:t>
            </a:r>
          </a:p>
          <a:p>
            <a:r>
              <a:rPr lang="pt-BR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RNPT </a:t>
            </a:r>
            <a:r>
              <a:rPr lang="pt-BR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limítrofe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entre 35 e 36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semanas  - está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próximo de atingir o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termo) -muitas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vezes não apresenta intercorrências e não necessita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cuidados especiais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;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ficará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em alojamento conjunto com sua mãe;</a:t>
            </a:r>
          </a:p>
          <a:p>
            <a:r>
              <a:rPr lang="pt-BR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RNPT moderado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entre 30 e 34 semanas;</a:t>
            </a:r>
          </a:p>
          <a:p>
            <a:r>
              <a:rPr lang="pt-BR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RNPT extremo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abaixo de 30 semanas (apresenta grande imaturidade dos seus órgãos e necessita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cuidados altamente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especializados).</a:t>
            </a:r>
          </a:p>
          <a:p>
            <a:pPr marL="0" indent="0">
              <a:buNone/>
            </a:pPr>
            <a:endParaRPr lang="pt-BR" sz="4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4400" b="1" dirty="0" err="1" smtClean="0">
                <a:latin typeface="Arial" pitchFamily="34" charset="0"/>
                <a:cs typeface="Arial" pitchFamily="34" charset="0"/>
              </a:rPr>
              <a:t>Pós-termo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IG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&gt;42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semanas de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gestação pode ter sinais de perda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de peso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com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insuficiência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placentária.</a:t>
            </a:r>
          </a:p>
          <a:p>
            <a:pPr>
              <a:buFont typeface="Wingdings" panose="05000000000000000000" pitchFamily="2" charset="2"/>
              <a:buChar char="v"/>
            </a:pP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57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Percentis (MS)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0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1266"/>
            <a:ext cx="8534400" cy="758952"/>
          </a:xfrm>
        </p:spPr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QUANTO AO PESO AO NASCER:</a:t>
            </a:r>
            <a:endParaRPr lang="pt-BR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980728"/>
            <a:ext cx="9144000" cy="5544616"/>
          </a:xfrm>
        </p:spPr>
        <p:txBody>
          <a:bodyPr>
            <a:normAutofit lnSpcReduction="1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PIG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(pequeno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idade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gestacional)</a:t>
            </a:r>
          </a:p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- abaixo </a:t>
            </a:r>
            <a:r>
              <a:rPr lang="pt-BR" dirty="0">
                <a:latin typeface="Arial" pitchFamily="34" charset="0"/>
                <a:cs typeface="Arial" pitchFamily="34" charset="0"/>
              </a:rPr>
              <a:t>do percentil 10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pPr marL="0" indent="0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Peso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inferior a 2500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g.</a:t>
            </a:r>
          </a:p>
          <a:p>
            <a:pPr marL="0" indent="0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AIG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(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adequado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a idade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gestacional; </a:t>
            </a:r>
          </a:p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BR" dirty="0">
                <a:latin typeface="Arial" pitchFamily="34" charset="0"/>
                <a:cs typeface="Arial" pitchFamily="34" charset="0"/>
              </a:rPr>
              <a:t>percentil entre 10 e 90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- Peso entre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2500g a 4000g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GIG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(grande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a idade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gestacional) </a:t>
            </a:r>
          </a:p>
          <a:p>
            <a:pPr marL="0" indent="0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dirty="0">
                <a:latin typeface="Arial" pitchFamily="34" charset="0"/>
                <a:cs typeface="Arial" pitchFamily="34" charset="0"/>
              </a:rPr>
              <a:t>acima do percentil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90</a:t>
            </a:r>
            <a:r>
              <a:rPr lang="pt-BR" dirty="0">
                <a:latin typeface="Arial" pitchFamily="34" charset="0"/>
                <a:cs typeface="Arial" pitchFamily="34" charset="0"/>
              </a:rPr>
              <a:t>;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Peso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acima de 4000g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341987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6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968152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ATRASO DO CLAMPEAMENTO DO CORDÃO UMBILICAL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permite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a passagem continuada do sangue da placenta para o bebê durante mais 1 a 3 minutos após o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nascimento</a:t>
            </a:r>
          </a:p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aumenta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as reservas de ferro do bebê em até 50% aos 6 meses de idade nos bebês nascidos a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termo, evitando assim anemia.</a:t>
            </a:r>
          </a:p>
        </p:txBody>
      </p:sp>
    </p:spTree>
    <p:extLst>
      <p:ext uri="{BB962C8B-B14F-4D97-AF65-F5344CB8AC3E}">
        <p14:creationId xmlns:p14="http://schemas.microsoft.com/office/powerpoint/2010/main" val="15783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RN Baixo Peso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Recém-nascido de baixo peso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RNBP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menor que 2.500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Recém-nascido muito baixo peso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RNMBP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menor que 1.500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Recém-nascido extremo baixo peso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RNEBP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menor que </a:t>
            </a:r>
            <a:r>
              <a:rPr lang="pt-BR" sz="4000">
                <a:latin typeface="Arial" pitchFamily="34" charset="0"/>
                <a:cs typeface="Arial" pitchFamily="34" charset="0"/>
              </a:rPr>
              <a:t>1.000 </a:t>
            </a:r>
            <a:r>
              <a:rPr lang="pt-BR" sz="4000" smtClean="0">
                <a:latin typeface="Arial" pitchFamily="34" charset="0"/>
                <a:cs typeface="Arial" pitchFamily="34" charset="0"/>
              </a:rPr>
              <a:t>g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26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ASSISTÊNCIA MEDIATA AO RN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84976" cy="5112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Após as 2 primeiras horas de vida o RN deverá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receber:</a:t>
            </a:r>
          </a:p>
          <a:p>
            <a:pPr marL="0" indent="0" algn="just">
              <a:buNone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Higiene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corporal (conforme a rotina; banho não é prioridade...)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Exame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físico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completo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dos reflexos</a:t>
            </a:r>
          </a:p>
        </p:txBody>
      </p:sp>
    </p:spTree>
    <p:extLst>
      <p:ext uri="{BB962C8B-B14F-4D97-AF65-F5344CB8AC3E}">
        <p14:creationId xmlns:p14="http://schemas.microsoft.com/office/powerpoint/2010/main" val="17868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5400" dirty="0" smtClean="0">
                <a:latin typeface="Arial" pitchFamily="34" charset="0"/>
                <a:cs typeface="Arial" pitchFamily="34" charset="0"/>
              </a:rPr>
              <a:t>Exame físico no </a:t>
            </a:r>
            <a:r>
              <a:rPr lang="pt-BR" sz="5400" dirty="0" err="1" smtClean="0">
                <a:latin typeface="Arial" pitchFamily="34" charset="0"/>
                <a:cs typeface="Arial" pitchFamily="34" charset="0"/>
              </a:rPr>
              <a:t>Rn</a:t>
            </a:r>
            <a:endParaRPr lang="pt-B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TEGUMENTAR ANATOMICAMENTE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COMPLETO, MAS FUNCIONALMENTE IMATURO</a:t>
            </a:r>
            <a:r>
              <a:rPr lang="pt-BR" dirty="0">
                <a:latin typeface="Arial" pitchFamily="34" charset="0"/>
                <a:cs typeface="Arial" pitchFamily="34" charset="0"/>
              </a:rPr>
              <a:t/>
            </a:r>
            <a:br>
              <a:rPr lang="pt-BR" dirty="0">
                <a:latin typeface="Arial" pitchFamily="34" charset="0"/>
                <a:cs typeface="Arial" pitchFamily="34" charset="0"/>
              </a:rPr>
            </a:b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9144000" cy="53309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RN hidratado tem a pele túrgida e elástica (quando pinçada retorna rapidamente à posição anterior)</a:t>
            </a:r>
          </a:p>
          <a:p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Vérnix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caseoso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– sinal de atividade das glândulas sebáceas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Glândulas sudoríparas ativas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Vesículas chamadas de miliária ou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sudamina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no rosto, pela retenção de suor</a:t>
            </a:r>
          </a:p>
        </p:txBody>
      </p:sp>
    </p:spTree>
    <p:extLst>
      <p:ext uri="{BB962C8B-B14F-4D97-AF65-F5344CB8AC3E}">
        <p14:creationId xmlns:p14="http://schemas.microsoft.com/office/powerpoint/2010/main" val="2833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95" y="764704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TEGUMENTAR ANATOMICAMENTE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COMPLETO, MAS FUNCIONALMENTE IMATURO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9144000" cy="53309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Folículos pilosos em diversos graus de crescimento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Coloração da pele depende da base racial – rosada nos de raça branca e tendência para o vermelho nos de raça negra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Pele pálida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ugere anemia, vasoconstrição periférica, choque, asfixia ou edema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700808"/>
            <a:ext cx="8534400" cy="758952"/>
          </a:xfrm>
        </p:spPr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Avaliação da </a:t>
            </a:r>
            <a:r>
              <a:rPr lang="pt-B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PELE</a:t>
            </a:r>
            <a:br>
              <a:rPr lang="pt-B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4800" b="1" dirty="0" smtClean="0">
                <a:solidFill>
                  <a:srgbClr val="FF0000"/>
                </a:solidFill>
              </a:rPr>
              <a:t>: </a:t>
            </a:r>
            <a:r>
              <a:rPr lang="pt-BR" sz="4800" dirty="0"/>
              <a:t/>
            </a:r>
            <a:br>
              <a:rPr lang="pt-BR" sz="4800" dirty="0"/>
            </a:br>
            <a:endParaRPr lang="pt-BR" sz="48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320480" cy="4937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Textura.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Umidade.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Cor.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milium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lanugo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163888" cy="5081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vérnix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mancha mongólica.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icterícia.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anomalias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28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Conteúdo 1"/>
          <p:cNvSpPr>
            <a:spLocks noGrp="1"/>
          </p:cNvSpPr>
          <p:nvPr>
            <p:ph idx="1"/>
          </p:nvPr>
        </p:nvSpPr>
        <p:spPr>
          <a:xfrm>
            <a:off x="0" y="332656"/>
            <a:ext cx="8805672" cy="6336704"/>
          </a:xfrm>
        </p:spPr>
        <p:txBody>
          <a:bodyPr>
            <a:normAutofit fontScale="92500" lnSpcReduction="10000"/>
          </a:bodyPr>
          <a:lstStyle/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EDEMAS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(pálpebras, região </a:t>
            </a:r>
            <a:r>
              <a:rPr lang="pt-BR" altLang="pt-BR" sz="4400" dirty="0" err="1" smtClean="0">
                <a:latin typeface="Arial" pitchFamily="34" charset="0"/>
                <a:cs typeface="Arial" pitchFamily="34" charset="0"/>
              </a:rPr>
              <a:t>pré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-tibial, pés, dorso, sacral, genital) </a:t>
            </a:r>
          </a:p>
          <a:p>
            <a:pPr marL="731520" indent="-457200" algn="just">
              <a:spcBef>
                <a:spcPts val="0"/>
              </a:spcBef>
            </a:pPr>
            <a:endParaRPr lang="pt-BR" altLang="pt-BR" sz="4400" dirty="0" smtClean="0">
              <a:latin typeface="Arial" pitchFamily="34" charset="0"/>
              <a:cs typeface="Arial" pitchFamily="34" charset="0"/>
            </a:endParaRPr>
          </a:p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HEMATOMAS, PETÉQUIAS E EQUIMOSES no </a:t>
            </a:r>
            <a:r>
              <a:rPr lang="pt-BR" altLang="pt-BR" sz="4400" b="1" dirty="0" err="1" smtClean="0">
                <a:latin typeface="Arial" pitchFamily="34" charset="0"/>
                <a:cs typeface="Arial" pitchFamily="34" charset="0"/>
              </a:rPr>
              <a:t>pólo</a:t>
            </a: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 da apresentação;</a:t>
            </a:r>
          </a:p>
          <a:p>
            <a:pPr marL="731520" indent="-457200" algn="just">
              <a:spcBef>
                <a:spcPts val="0"/>
              </a:spcBef>
            </a:pPr>
            <a:endParaRPr lang="pt-BR" altLang="pt-BR" sz="4400" b="1" dirty="0" smtClean="0">
              <a:latin typeface="Arial" pitchFamily="34" charset="0"/>
              <a:cs typeface="Arial" pitchFamily="34" charset="0"/>
            </a:endParaRPr>
          </a:p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 MÁSCARA DE CIANOSE; </a:t>
            </a:r>
          </a:p>
          <a:p>
            <a:pPr marL="731520" indent="-457200" algn="just">
              <a:spcBef>
                <a:spcPts val="0"/>
              </a:spcBef>
            </a:pPr>
            <a:endParaRPr lang="pt-BR" altLang="pt-BR" sz="4400" b="1" dirty="0" smtClean="0">
              <a:latin typeface="Arial" pitchFamily="34" charset="0"/>
              <a:cs typeface="Arial" pitchFamily="34" charset="0"/>
            </a:endParaRPr>
          </a:p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MANCHA MONGÓLICA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(mancha azul-acinzentada).</a:t>
            </a:r>
          </a:p>
          <a:p>
            <a:pPr algn="ctr"/>
            <a:endParaRPr lang="pt-BR" alt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22248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3928" y="5949280"/>
            <a:ext cx="5220072" cy="686944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MANCHA MONGÓLICA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91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ATENÇÃO:</a:t>
            </a:r>
            <a:br>
              <a:rPr lang="pt-BR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mencionar o nome “mancha mongólica” devido ao estigma que o termo traz, podendo levar a constrangimentos desnecessários. </a:t>
            </a:r>
            <a:endParaRPr lang="pt-BR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56184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TEXTURA DA PELE</a:t>
            </a:r>
            <a:r>
              <a:rPr lang="pt-BR" b="1" i="1" dirty="0"/>
              <a:t/>
            </a:r>
            <a:br>
              <a:rPr lang="pt-BR" b="1" i="1" dirty="0"/>
            </a:b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9144000" cy="4758280"/>
          </a:xfrm>
        </p:spPr>
        <p:txBody>
          <a:bodyPr>
            <a:noAutofit/>
          </a:bodyPr>
          <a:lstStyle/>
          <a:p>
            <a:pPr marL="0" indent="457200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Depende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muito da idade gestacional.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RN PRÉ-TERMO EXTREMO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pele muito fina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gelatinosa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RN A TERMO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pele lisa, brilhante, úmida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fina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RN PÓS-TERMO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ou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com insuficiência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placentária -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pele seca, enrugada,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apergaminhada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 com descamação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acentuada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asos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HIPOTIREOIDISMO CONGÊNITO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pele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seca e áspera. </a:t>
            </a:r>
          </a:p>
        </p:txBody>
      </p:sp>
    </p:spTree>
    <p:extLst>
      <p:ext uri="{BB962C8B-B14F-4D97-AF65-F5344CB8AC3E}">
        <p14:creationId xmlns:p14="http://schemas.microsoft.com/office/powerpoint/2010/main" val="19853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6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 DA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PELE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12968" cy="525658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RN de pele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clara a termo -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cor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rosada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Filhos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pais negros podem apresentar pele clara no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nascimento - maior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quantidade de melanina nos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mamilos, região </a:t>
            </a:r>
            <a:r>
              <a:rPr lang="pt-BR" sz="3600" b="1" dirty="0" err="1">
                <a:latin typeface="Arial" pitchFamily="34" charset="0"/>
                <a:cs typeface="Arial" pitchFamily="34" charset="0"/>
              </a:rPr>
              <a:t>periungueal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na pele da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borda do umbigo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e na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genitália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Pletora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- observada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em RN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policitêmicos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hiperoxigenados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ou com hipertermia.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4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6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 DA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PELE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12968" cy="525658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Palidez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acentuada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dado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importante para o diagnóstico de anemia (aguda ou crônica), vasoconstrição periférica ou choque; traduz situação grave e deve ter sempre investigada a causa de seu aparecimento.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Fenômeno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Arlequim -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linha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delimitando um </a:t>
            </a:r>
            <a:r>
              <a:rPr lang="pt-BR" sz="3200" b="1" dirty="0" err="1">
                <a:latin typeface="Arial" pitchFamily="34" charset="0"/>
                <a:cs typeface="Arial" pitchFamily="34" charset="0"/>
              </a:rPr>
              <a:t>hemicorpo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 com eritema e outro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com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coloração normal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(benigna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não muito rara, de causa desconhecida,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sugere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algum grau de instabilidade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vasomotora)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SINAL DE ARLEQUIM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355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23528" y="836712"/>
            <a:ext cx="8482144" cy="5760640"/>
          </a:xfrm>
        </p:spPr>
        <p:txBody>
          <a:bodyPr>
            <a:normAutofit/>
          </a:bodyPr>
          <a:lstStyle/>
          <a:p>
            <a:pPr algn="r"/>
            <a:r>
              <a:rPr lang="pt-BR" sz="3600" dirty="0" smtClean="0">
                <a:latin typeface="Arial" pitchFamily="34" charset="0"/>
                <a:cs typeface="Arial" pitchFamily="34" charset="0"/>
              </a:rPr>
              <a:t>Fenômeno vascular,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de causa desconhecida.</a:t>
            </a:r>
          </a:p>
          <a:p>
            <a:pPr algn="r"/>
            <a:r>
              <a:rPr lang="pt-BR" sz="3600" dirty="0" smtClean="0">
                <a:latin typeface="Arial" pitchFamily="34" charset="0"/>
                <a:cs typeface="Arial" pitchFamily="34" charset="0"/>
              </a:rPr>
              <a:t>Pode ser benigna e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transitória (&lt;30 minutos)</a:t>
            </a:r>
          </a:p>
          <a:p>
            <a:pPr marL="0" indent="0" algn="r">
              <a:buNone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Ou pode indicar desvio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do sangue ( hipertensão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pulmonar e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coarctação da aorta</a:t>
            </a:r>
            <a:r>
              <a:rPr lang="pt-BR" sz="2800" dirty="0" smtClean="0"/>
              <a:t>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4280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32819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VÉRNIX CASEOSO</a:t>
            </a:r>
            <a:r>
              <a:rPr lang="pt-BR" sz="40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4000" b="1" i="1" dirty="0" smtClean="0">
                <a:latin typeface="Arial" pitchFamily="34" charset="0"/>
                <a:cs typeface="Arial" pitchFamily="34" charset="0"/>
              </a:rPr>
            </a:br>
            <a:endParaRPr lang="pt-B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483028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M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aterial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gorduroso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esbranquiçado que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recobre os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RN prematuros entre 34 e 36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semanas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Tem como função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proteção da pele e o isolamento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térmico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Nos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RN a termo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quantidade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costuma ser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menor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, podendo ser observado em locais protegidos como nas dobras dos membros e na genitália feminina, entre os pequenos e grandes lábios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9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PELE</a:t>
            </a:r>
            <a:endParaRPr lang="pt-BR" sz="5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4000" dirty="0">
                <a:latin typeface="Arial" pitchFamily="34" charset="0"/>
                <a:cs typeface="Arial" pitchFamily="34" charset="0"/>
              </a:rPr>
              <a:t>Na vigência de líquido amniótico </a:t>
            </a:r>
            <a:r>
              <a:rPr lang="pt-BR" sz="4000" dirty="0" err="1" smtClean="0">
                <a:latin typeface="Arial" pitchFamily="34" charset="0"/>
                <a:cs typeface="Arial" pitchFamily="34" charset="0"/>
              </a:rPr>
              <a:t>meconial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pele e o coto umbilical podem estar impregnados, apresentando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cor 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esverdeada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característica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7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MILIUM SEBÁCEO 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48302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sz="3600" dirty="0" smtClean="0">
                <a:latin typeface="Arial" pitchFamily="34" charset="0"/>
                <a:cs typeface="Arial" pitchFamily="34" charset="0"/>
              </a:rPr>
              <a:t>presente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em 40% dos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RN</a:t>
            </a:r>
          </a:p>
          <a:p>
            <a:pPr algn="just"/>
            <a:r>
              <a:rPr lang="pt-BR" sz="3600" dirty="0" smtClean="0">
                <a:latin typeface="Arial" pitchFamily="34" charset="0"/>
                <a:cs typeface="Arial" pitchFamily="34" charset="0"/>
              </a:rPr>
              <a:t>pequenos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pontos brancos (menor que 1mm), localizados na base do nariz, queixo e fronte, devido à distensão e obstrução das glândulas sebáceas, decorrentes da ação do estrógeno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materno</a:t>
            </a:r>
          </a:p>
          <a:p>
            <a:pPr algn="just"/>
            <a:r>
              <a:rPr lang="pt-BR" sz="3600" dirty="0" smtClean="0">
                <a:latin typeface="Arial" pitchFamily="34" charset="0"/>
                <a:cs typeface="Arial" pitchFamily="34" charset="0"/>
              </a:rPr>
              <a:t>desaparecem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em poucas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semanas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8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981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LANUGO</a:t>
            </a:r>
            <a:endParaRPr 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endParaRPr lang="pt-BR" dirty="0" smtClean="0"/>
          </a:p>
          <a:p>
            <a:pPr algn="just"/>
            <a:r>
              <a:rPr lang="pt-BR" sz="44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pt-BR" sz="4400" dirty="0" err="1">
                <a:latin typeface="Arial" pitchFamily="34" charset="0"/>
                <a:cs typeface="Arial" pitchFamily="34" charset="0"/>
              </a:rPr>
              <a:t>ê</a:t>
            </a:r>
            <a:r>
              <a:rPr lang="pt-BR" sz="4400" dirty="0" err="1" smtClean="0">
                <a:latin typeface="Arial" pitchFamily="34" charset="0"/>
                <a:cs typeface="Arial" pitchFamily="34" charset="0"/>
              </a:rPr>
              <a:t>los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finos que costumam recobrir a região do ombro e da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escápula</a:t>
            </a:r>
          </a:p>
          <a:p>
            <a:pPr algn="just"/>
            <a:r>
              <a:rPr lang="pt-BR" sz="4400" dirty="0" smtClean="0">
                <a:latin typeface="Arial" pitchFamily="34" charset="0"/>
                <a:cs typeface="Arial" pitchFamily="34" charset="0"/>
              </a:rPr>
              <a:t> encontrados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de forma mais abundante nos RN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prematuros</a:t>
            </a:r>
          </a:p>
          <a:p>
            <a:pPr algn="just"/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desaparecem em alguns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dias</a:t>
            </a:r>
            <a:endParaRPr lang="pt-BR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87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534400" cy="758952"/>
          </a:xfrm>
        </p:spPr>
        <p:txBody>
          <a:bodyPr/>
          <a:lstStyle/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52" y="1"/>
            <a:ext cx="9356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750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369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HEMANGIOMA CAPILAR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manchas vermelho-violáceas mais comumente observadas na nuca região frontal e pálpebras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superiores)</a:t>
            </a:r>
          </a:p>
          <a:p>
            <a:endParaRPr lang="pt-BR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5976664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835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5511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717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23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</a:rPr>
              <a:t>EQUIMOSE</a:t>
            </a:r>
            <a:endParaRPr lang="pt-BR" sz="4800" b="1" dirty="0">
              <a:solidFill>
                <a:srgbClr val="FF0000"/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3999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623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EQUIMOSES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784976" cy="5328592"/>
          </a:xfrm>
        </p:spPr>
        <p:txBody>
          <a:bodyPr>
            <a:normAutofit/>
          </a:bodyPr>
          <a:lstStyle/>
          <a:p>
            <a:r>
              <a:rPr lang="pt-BR" dirty="0"/>
              <a:t>C</a:t>
            </a:r>
            <a:r>
              <a:rPr lang="pt-BR" dirty="0" smtClean="0"/>
              <a:t>omumente </a:t>
            </a:r>
            <a:r>
              <a:rPr lang="pt-BR" dirty="0"/>
              <a:t>observadas em recém-nascidos.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história </a:t>
            </a:r>
            <a:r>
              <a:rPr lang="pt-BR" dirty="0" smtClean="0"/>
              <a:t>do nascimento</a:t>
            </a:r>
            <a:r>
              <a:rPr lang="pt-BR" dirty="0"/>
              <a:t>, a localização das lesões, o seu surgimento, sem o desenvolvimento </a:t>
            </a:r>
            <a:r>
              <a:rPr lang="pt-BR" dirty="0" smtClean="0"/>
              <a:t>de novas </a:t>
            </a:r>
            <a:r>
              <a:rPr lang="pt-BR" dirty="0"/>
              <a:t>lesões, e a ausência de hemorragia a partir de outros locais ajudam a </a:t>
            </a:r>
            <a:r>
              <a:rPr lang="pt-BR" dirty="0" smtClean="0"/>
              <a:t>diferenciar as </a:t>
            </a:r>
            <a:r>
              <a:rPr lang="pt-BR" dirty="0"/>
              <a:t>equimoses secundárias ao </a:t>
            </a:r>
            <a:r>
              <a:rPr lang="pt-BR" dirty="0" err="1"/>
              <a:t>tocotraumatismo</a:t>
            </a:r>
            <a:r>
              <a:rPr lang="pt-BR" dirty="0"/>
              <a:t> das causadas por </a:t>
            </a:r>
            <a:r>
              <a:rPr lang="pt-BR" dirty="0" smtClean="0"/>
              <a:t>vasculite ou </a:t>
            </a:r>
            <a:r>
              <a:rPr lang="pt-BR" dirty="0"/>
              <a:t>distúrbio de coagulação. </a:t>
            </a:r>
            <a:endParaRPr lang="pt-BR" dirty="0" smtClean="0"/>
          </a:p>
          <a:p>
            <a:r>
              <a:rPr lang="pt-BR" dirty="0" smtClean="0"/>
              <a:t>Se </a:t>
            </a:r>
            <a:r>
              <a:rPr lang="pt-BR" dirty="0"/>
              <a:t>a etiologia for incerta, devem ser realizados </a:t>
            </a:r>
            <a:r>
              <a:rPr lang="pt-BR" dirty="0" smtClean="0"/>
              <a:t>exames para </a:t>
            </a:r>
            <a:r>
              <a:rPr lang="pt-BR" dirty="0"/>
              <a:t>descartar </a:t>
            </a:r>
            <a:r>
              <a:rPr lang="pt-BR" dirty="0" err="1"/>
              <a:t>coagulopatias</a:t>
            </a:r>
            <a:r>
              <a:rPr lang="pt-BR" dirty="0"/>
              <a:t> e infecções.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maioria das </a:t>
            </a:r>
            <a:r>
              <a:rPr lang="pt-BR" dirty="0" err="1"/>
              <a:t>petéquias</a:t>
            </a:r>
            <a:r>
              <a:rPr lang="pt-BR" dirty="0"/>
              <a:t> e </a:t>
            </a:r>
            <a:r>
              <a:rPr lang="pt-BR" dirty="0" smtClean="0"/>
              <a:t>equimoses desaparece </a:t>
            </a:r>
            <a:r>
              <a:rPr lang="pt-BR" dirty="0"/>
              <a:t>em uma semana.</a:t>
            </a:r>
          </a:p>
        </p:txBody>
      </p:sp>
    </p:spTree>
    <p:extLst>
      <p:ext uri="{BB962C8B-B14F-4D97-AF65-F5344CB8AC3E}">
        <p14:creationId xmlns:p14="http://schemas.microsoft.com/office/powerpoint/2010/main" val="403087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pic>
        <p:nvPicPr>
          <p:cNvPr id="4" name="Picture 2" descr="http://www.rodolfo.costa.nom.br/biowiki/lib/exe/fetch.php?hash=ed1f8b&amp;w=300&amp;media=http%3A%2F%2Fwww.portalsaofrancisco.com.br%2Falfa%2Ffilo-cordata%2Fimagens%2Fcordao-umbilica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19550" r="39812" b="36926"/>
          <a:stretch>
            <a:fillRect/>
          </a:stretch>
        </p:blipFill>
        <p:spPr bwMode="auto">
          <a:xfrm>
            <a:off x="0" y="1916832"/>
            <a:ext cx="465382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imgms.bebe.abril.com.br/6/materia-7z.jpeg?1322764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4139952" cy="35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408712"/>
          </a:xfrm>
        </p:spPr>
        <p:txBody>
          <a:bodyPr>
            <a:normAutofit fontScale="92500"/>
          </a:bodyPr>
          <a:lstStyle/>
          <a:p>
            <a:r>
              <a:rPr lang="pt-BR" sz="3200" dirty="0">
                <a:latin typeface="Arial" pitchFamily="34" charset="0"/>
                <a:cs typeface="Arial" pitchFamily="34" charset="0"/>
              </a:rPr>
              <a:t>E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nvolver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RN em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campo aquecido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estéril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e coloca-lo em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contato com a mãe (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 enfermagem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deverá entregar o RN à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mãe, abrindo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campo para que ela observe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seu corpo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inteiro), e em seguida estimular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 amamentação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no seio materno.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Manter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aquecimento e prevenir a hipotermia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Certificar-se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que foram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coletadas  amostras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sangue do cordão para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determinar 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grupo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sangüíneo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 e Rh,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além de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todas as determinações que 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pediatra julgue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oportunas.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20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503920" cy="5832648"/>
          </a:xfrm>
        </p:spPr>
        <p:txBody>
          <a:bodyPr>
            <a:noAutofit/>
          </a:bodyPr>
          <a:lstStyle/>
          <a:p>
            <a:r>
              <a:rPr lang="pt-BR" sz="4000" dirty="0">
                <a:latin typeface="Arial" pitchFamily="34" charset="0"/>
                <a:cs typeface="Arial" pitchFamily="34" charset="0"/>
              </a:rPr>
              <a:t>Fazer a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identificação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do RN e da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mãe, usar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pulseiras de plástico no pulso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ou tornozelo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(colocado na mãe e no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filho, coleta-se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impressão digital dos dedos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da mãe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e plantar do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filho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). Deve constar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na identificação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nome da mãe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(“filho de” ou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“RN de”), sexo do RN, número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do quarto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, do leito materno e data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61963"/>
            <a:ext cx="73437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784976" cy="6381328"/>
          </a:xfrm>
        </p:spPr>
        <p:txBody>
          <a:bodyPr>
            <a:noAutofit/>
          </a:bodyPr>
          <a:lstStyle/>
          <a:p>
            <a:r>
              <a:rPr lang="pt-BR" sz="3200" dirty="0">
                <a:latin typeface="Arial" pitchFamily="34" charset="0"/>
                <a:cs typeface="Arial" pitchFamily="34" charset="0"/>
              </a:rPr>
              <a:t>Um importante aspecto da adaptação hematológica diz respeito aos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fatores de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coagulação.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recém-nascido possui uma deficiência de vitamina K e dos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fatores vitamina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– K dependentes (II, VII, IX,X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tal deficiência não for corrigida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logo após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nascimento com a administração de tal vitamina pode levar ao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aparecimento da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Doença Hemorrágica do Recém–nascido.</a:t>
            </a:r>
          </a:p>
        </p:txBody>
      </p:sp>
    </p:spTree>
    <p:extLst>
      <p:ext uri="{BB962C8B-B14F-4D97-AF65-F5344CB8AC3E}">
        <p14:creationId xmlns:p14="http://schemas.microsoft.com/office/powerpoint/2010/main" val="17349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45093</TotalTime>
  <Words>1386</Words>
  <Application>Microsoft Office PowerPoint</Application>
  <PresentationFormat>Apresentação na tela (4:3)</PresentationFormat>
  <Paragraphs>143</Paragraphs>
  <Slides>49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1" baseType="lpstr">
      <vt:lpstr>Cívico</vt:lpstr>
      <vt:lpstr>Objeto de Shell de Gerenciador</vt:lpstr>
      <vt:lpstr>CLAMPEAMENTO DO CORDÃO UMBILICAL</vt:lpstr>
      <vt:lpstr>ATRASO DO CLAMPEAMENTO DO CORDÃO UMBILICAL </vt:lpstr>
      <vt:lpstr>Apresentação do PowerPoint</vt:lpstr>
      <vt:lpstr>Apresentação do PowerPoint</vt:lpstr>
      <vt:lpstr>ASSISTÊNCIA IMEDIATA AO RN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KANAKION</vt:lpstr>
      <vt:lpstr>ASSISTÊNCIA IMEDIATA AO RN</vt:lpstr>
      <vt:lpstr>Apresentação do PowerPoint</vt:lpstr>
      <vt:lpstr>Apresentação do PowerPoint</vt:lpstr>
      <vt:lpstr>Apresentação do PowerPoint</vt:lpstr>
      <vt:lpstr>QUANTO À IDADE GESTACIONAL: Considera-se  RN  </vt:lpstr>
      <vt:lpstr>Percentis (MS)</vt:lpstr>
      <vt:lpstr>QUANTO AO PESO AO NASCER:</vt:lpstr>
      <vt:lpstr>Apresentação do PowerPoint</vt:lpstr>
      <vt:lpstr>RN Baixo Peso</vt:lpstr>
      <vt:lpstr>ASSISTÊNCIA MEDIATA AO RN</vt:lpstr>
      <vt:lpstr>Apresentação do PowerPoint</vt:lpstr>
      <vt:lpstr>SISTEMA TEGUMENTAR ANATOMICAMENTE COMPLETO, MAS FUNCIONALMENTE IMATURO </vt:lpstr>
      <vt:lpstr>SISTEMA TEGUMENTAR ANATOMICAMENTE COMPLETO, MAS FUNCIONALMENTE IMATURO </vt:lpstr>
      <vt:lpstr>Avaliação da PELE :  </vt:lpstr>
      <vt:lpstr>Apresentação do PowerPoint</vt:lpstr>
      <vt:lpstr>MANCHA MONGÓLICA</vt:lpstr>
      <vt:lpstr>ATENÇÃO: </vt:lpstr>
      <vt:lpstr>TEXTURA DA PELE </vt:lpstr>
      <vt:lpstr>COR DA PELE</vt:lpstr>
      <vt:lpstr>Apresentação do PowerPoint</vt:lpstr>
      <vt:lpstr>Apresentação do PowerPoint</vt:lpstr>
      <vt:lpstr>Apresentação do PowerPoint</vt:lpstr>
      <vt:lpstr>COR DA PELE</vt:lpstr>
      <vt:lpstr>SINAL DE ARLEQUIM </vt:lpstr>
      <vt:lpstr>VÉRNIX CASEOSO </vt:lpstr>
      <vt:lpstr>Apresentação do PowerPoint</vt:lpstr>
      <vt:lpstr>PELE</vt:lpstr>
      <vt:lpstr>MILIUM SEBÁCEO </vt:lpstr>
      <vt:lpstr>Apresentação do PowerPoint</vt:lpstr>
      <vt:lpstr>LANUGO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EQUIMOSE</vt:lpstr>
      <vt:lpstr>EQUIMOSES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Enfermagem  em Neonatologia</dc:title>
  <dc:creator>Cibele Teixeira</dc:creator>
  <cp:lastModifiedBy>Isabela</cp:lastModifiedBy>
  <cp:revision>273</cp:revision>
  <dcterms:created xsi:type="dcterms:W3CDTF">2017-05-06T23:28:49Z</dcterms:created>
  <dcterms:modified xsi:type="dcterms:W3CDTF">2020-05-29T20:08:46Z</dcterms:modified>
</cp:coreProperties>
</file>